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6"/>
  </p:notesMasterIdLst>
  <p:sldIdLst>
    <p:sldId id="256" r:id="rId2"/>
    <p:sldId id="257" r:id="rId3"/>
    <p:sldId id="258" r:id="rId4"/>
    <p:sldId id="259" r:id="rId5"/>
  </p:sldIdLst>
  <p:sldSz cx="6858000" cy="9906000" type="A4"/>
  <p:notesSz cx="6797675" cy="9926638"/>
  <p:embeddedFontLst>
    <p:embeddedFont>
      <p:font typeface="PT Sans" panose="020B0604020202020204" charset="0"/>
      <p:regular r:id="rId7"/>
      <p:bold r:id="rId8"/>
      <p:italic r:id="rId9"/>
      <p:boldItalic r:id="rId10"/>
    </p:embeddedFont>
    <p:embeddedFont>
      <p:font typeface="Caveat" panose="020B0604020202020204" charset="0"/>
      <p:regular r:id="rId11"/>
      <p:bold r:id="rId12"/>
    </p:embeddedFont>
    <p:embeddedFont>
      <p:font typeface="Lobster" panose="020B0604020202020204" charset="0"/>
      <p:regular r:id="rId13"/>
    </p:embeddedFont>
    <p:embeddedFont>
      <p:font typeface="DM Sans" panose="020B0604020202020204" charset="0"/>
      <p:regular r:id="rId14"/>
    </p:embeddedFont>
    <p:embeddedFont>
      <p:font typeface="Gloria Hallelujah" panose="020B0604020202020204" charset="0"/>
      <p:regular r:id="rId15"/>
    </p:embeddedFont>
    <p:embeddedFont>
      <p:font typeface="Comfortaa" panose="020B0604020202020204" charset="0"/>
      <p:regular r:id="rId16"/>
      <p:bold r:id="rId17"/>
    </p:embeddedFont>
    <p:embeddedFont>
      <p:font typeface="Arial Rounded MT Bold" panose="020F0704030504030204" pitchFamily="34" charset="0"/>
      <p:regular r:id="rId18"/>
    </p:embeddedFont>
    <p:embeddedFont>
      <p:font typeface="Freckle Face" panose="020B0604020202020204" charset="0"/>
      <p:regular r:id="rId19"/>
    </p:embeddedFont>
    <p:embeddedFont>
      <p:font typeface="Permanent Marker" panose="020B0604020202020204" charset="0"/>
      <p:regular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0D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9A764F6-2A78-421B-AB7E-9B3E88998BF1}">
  <a:tblStyle styleId="{89A764F6-2A78-421B-AB7E-9B3E88998B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34" autoAdjust="0"/>
  </p:normalViewPr>
  <p:slideViewPr>
    <p:cSldViewPr snapToGrid="0">
      <p:cViewPr>
        <p:scale>
          <a:sx n="75" d="100"/>
          <a:sy n="75" d="100"/>
        </p:scale>
        <p:origin x="-1554" y="90"/>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tableStyles" Target="tableStyle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11375" y="744538"/>
            <a:ext cx="25765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168448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4" name="Google Shape;104;p1: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0e8e66cabe_0_5: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0e8e66cabe_0_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0b286c2f62_0_4: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0b286c2f62_0_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0b286c2f62_0_25:notes"/>
          <p:cNvSpPr>
            <a:spLocks noGrp="1" noRot="1" noChangeAspect="1"/>
          </p:cNvSpPr>
          <p:nvPr>
            <p:ph type="sldImg" idx="2"/>
          </p:nvPr>
        </p:nvSpPr>
        <p:spPr>
          <a:xfrm>
            <a:off x="2111375" y="744538"/>
            <a:ext cx="25749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0b286c2f62_0_2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grpSp>
        <p:nvGrpSpPr>
          <p:cNvPr id="25" name="Google Shape;12;p2"/>
          <p:cNvGrpSpPr/>
          <p:nvPr userDrawn="1"/>
        </p:nvGrpSpPr>
        <p:grpSpPr>
          <a:xfrm>
            <a:off x="233413" y="9170825"/>
            <a:ext cx="6391200" cy="567600"/>
            <a:chOff x="233413" y="4051575"/>
            <a:chExt cx="6391200" cy="567600"/>
          </a:xfrm>
        </p:grpSpPr>
        <p:sp>
          <p:nvSpPr>
            <p:cNvPr id="27" name="Google Shape;13;p2"/>
            <p:cNvSpPr/>
            <p:nvPr/>
          </p:nvSpPr>
          <p:spPr>
            <a:xfrm>
              <a:off x="233413" y="4051575"/>
              <a:ext cx="6391200" cy="567600"/>
            </a:xfrm>
            <a:prstGeom prst="rect">
              <a:avLst/>
            </a:prstGeom>
            <a:solidFill>
              <a:srgbClr val="9A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p2"/>
            <p:cNvSpPr txBox="1"/>
            <p:nvPr/>
          </p:nvSpPr>
          <p:spPr>
            <a:xfrm>
              <a:off x="1960250" y="4181950"/>
              <a:ext cx="4567500" cy="297600"/>
            </a:xfrm>
            <a:prstGeom prst="rect">
              <a:avLst/>
            </a:prstGeom>
            <a:solidFill>
              <a:srgbClr val="9AC7EA"/>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GB" b="1" dirty="0" smtClean="0">
                  <a:solidFill>
                    <a:srgbClr val="003C71"/>
                  </a:solidFill>
                  <a:latin typeface="Permanent Marker"/>
                  <a:ea typeface="Permanent Marker"/>
                  <a:cs typeface="Permanent Marker"/>
                  <a:sym typeface="Permanent Marker"/>
                </a:rPr>
                <a:t> </a:t>
              </a:r>
              <a:endParaRPr sz="1300" dirty="0">
                <a:solidFill>
                  <a:srgbClr val="003C71"/>
                </a:solidFill>
                <a:latin typeface="Permanent Marker"/>
                <a:ea typeface="Permanent Marker"/>
                <a:cs typeface="Permanent Marker"/>
                <a:sym typeface="Permanent Marker"/>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WEBSITE: </a:t>
              </a:r>
              <a:r>
                <a:rPr lang="en-GB" sz="800" dirty="0" smtClean="0">
                  <a:solidFill>
                    <a:srgbClr val="003C71"/>
                  </a:solidFill>
                  <a:latin typeface="Comfortaa"/>
                  <a:ea typeface="Comfortaa"/>
                  <a:cs typeface="Comfortaa"/>
                  <a:sym typeface="Comfortaa"/>
                </a:rPr>
                <a:t> https://st-josephs.manchester.sch.uk/</a:t>
              </a:r>
              <a:endParaRPr sz="800" dirty="0">
                <a:solidFill>
                  <a:srgbClr val="003C7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TWITTER: </a:t>
              </a:r>
              <a:r>
                <a:rPr lang="en-GB" sz="800" dirty="0" smtClean="0">
                  <a:solidFill>
                    <a:srgbClr val="003C71"/>
                  </a:solidFill>
                  <a:latin typeface="Comfortaa"/>
                  <a:ea typeface="Comfortaa"/>
                  <a:cs typeface="Comfortaa"/>
                  <a:sym typeface="Comfortaa"/>
                </a:rPr>
                <a:t>@</a:t>
              </a:r>
              <a:r>
                <a:rPr lang="en-GB" sz="800" dirty="0" err="1" smtClean="0">
                  <a:solidFill>
                    <a:srgbClr val="003C71"/>
                  </a:solidFill>
                  <a:latin typeface="Comfortaa"/>
                  <a:ea typeface="Comfortaa"/>
                  <a:cs typeface="Comfortaa"/>
                  <a:sym typeface="Comfortaa"/>
                </a:rPr>
                <a:t>St_Josephs_RC</a:t>
              </a:r>
              <a:endParaRPr sz="800" dirty="0">
                <a:solidFill>
                  <a:srgbClr val="003C7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TEL: 0161 </a:t>
              </a:r>
              <a:r>
                <a:rPr lang="en-GB" sz="800" dirty="0" smtClean="0">
                  <a:solidFill>
                    <a:srgbClr val="003C71"/>
                  </a:solidFill>
                  <a:latin typeface="Comfortaa"/>
                  <a:ea typeface="Comfortaa"/>
                  <a:cs typeface="Comfortaa"/>
                  <a:sym typeface="Comfortaa"/>
                </a:rPr>
                <a:t>224</a:t>
              </a:r>
              <a:r>
                <a:rPr lang="en-GB" sz="800" baseline="0" dirty="0" smtClean="0">
                  <a:solidFill>
                    <a:srgbClr val="003C71"/>
                  </a:solidFill>
                  <a:latin typeface="Comfortaa"/>
                  <a:ea typeface="Comfortaa"/>
                  <a:cs typeface="Comfortaa"/>
                  <a:sym typeface="Comfortaa"/>
                </a:rPr>
                <a:t> 5347</a:t>
              </a:r>
              <a:endParaRPr sz="800" dirty="0">
                <a:solidFill>
                  <a:srgbClr val="003C71"/>
                </a:solidFill>
              </a:endParaRPr>
            </a:p>
          </p:txBody>
        </p:sp>
      </p:grpSp>
      <p:sp>
        <p:nvSpPr>
          <p:cNvPr id="29" name="Google Shape;15;p2"/>
          <p:cNvSpPr/>
          <p:nvPr userDrawn="1"/>
        </p:nvSpPr>
        <p:spPr>
          <a:xfrm>
            <a:off x="233375" y="9172575"/>
            <a:ext cx="1686000" cy="567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latin typeface="Permanent Marker"/>
              <a:ea typeface="Permanent Marker"/>
              <a:cs typeface="Permanent Marker"/>
              <a:sym typeface="Permanent Marker"/>
            </a:endParaRPr>
          </a:p>
        </p:txBody>
      </p:sp>
      <p:grpSp>
        <p:nvGrpSpPr>
          <p:cNvPr id="30" name="Google Shape;16;p2"/>
          <p:cNvGrpSpPr/>
          <p:nvPr userDrawn="1"/>
        </p:nvGrpSpPr>
        <p:grpSpPr>
          <a:xfrm>
            <a:off x="257824" y="181064"/>
            <a:ext cx="6365275" cy="1344145"/>
            <a:chOff x="1314900" y="316725"/>
            <a:chExt cx="6247203" cy="1933187"/>
          </a:xfrm>
        </p:grpSpPr>
        <p:sp>
          <p:nvSpPr>
            <p:cNvPr id="31" name="Google Shape;17;p2"/>
            <p:cNvSpPr/>
            <p:nvPr/>
          </p:nvSpPr>
          <p:spPr>
            <a:xfrm rot="10800000">
              <a:off x="1314900" y="316725"/>
              <a:ext cx="6245100" cy="17157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p2"/>
            <p:cNvSpPr txBox="1"/>
            <p:nvPr/>
          </p:nvSpPr>
          <p:spPr>
            <a:xfrm>
              <a:off x="1884965" y="1103787"/>
              <a:ext cx="3448200" cy="3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1C4587"/>
                </a:solidFill>
                <a:latin typeface="PT Sans"/>
                <a:ea typeface="PT Sans"/>
                <a:cs typeface="PT Sans"/>
                <a:sym typeface="PT Sans"/>
              </a:endParaRPr>
            </a:p>
          </p:txBody>
        </p:sp>
        <p:sp>
          <p:nvSpPr>
            <p:cNvPr id="33" name="Google Shape;19;p2"/>
            <p:cNvSpPr txBox="1"/>
            <p:nvPr/>
          </p:nvSpPr>
          <p:spPr>
            <a:xfrm>
              <a:off x="4726398" y="1001913"/>
              <a:ext cx="2255203" cy="124799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700" b="1" dirty="0" smtClean="0">
                  <a:solidFill>
                    <a:srgbClr val="FFFFFF"/>
                  </a:solidFill>
                  <a:latin typeface="Arial Rounded MT Bold" pitchFamily="34" charset="0"/>
                  <a:ea typeface="Freckle Face"/>
                  <a:cs typeface="Freckle Face"/>
                  <a:sym typeface="Freckle Face"/>
                </a:rPr>
                <a:t>Curriculum</a:t>
              </a:r>
              <a:r>
                <a:rPr lang="en-GB" sz="1700" b="1" baseline="0" dirty="0" smtClean="0">
                  <a:solidFill>
                    <a:srgbClr val="FFFFFF"/>
                  </a:solidFill>
                  <a:latin typeface="Arial Rounded MT Bold" pitchFamily="34" charset="0"/>
                  <a:ea typeface="Freckle Face"/>
                  <a:cs typeface="Freckle Face"/>
                  <a:sym typeface="Freckle Face"/>
                </a:rPr>
                <a:t> Plan</a:t>
              </a:r>
            </a:p>
            <a:p>
              <a:pPr marL="0" lvl="0" indent="0" algn="ctr" rtl="0">
                <a:spcBef>
                  <a:spcPts val="0"/>
                </a:spcBef>
                <a:spcAft>
                  <a:spcPts val="0"/>
                </a:spcAft>
                <a:buNone/>
              </a:pPr>
              <a:r>
                <a:rPr lang="en-GB" sz="1700" b="1" dirty="0" smtClean="0">
                  <a:solidFill>
                    <a:srgbClr val="FFFFFF"/>
                  </a:solidFill>
                  <a:latin typeface="Arial Rounded MT Bold" pitchFamily="34" charset="0"/>
                  <a:ea typeface="Freckle Face"/>
                  <a:cs typeface="Freckle Face"/>
                  <a:sym typeface="Freckle Face"/>
                </a:rPr>
                <a:t>Autumn Term One </a:t>
              </a:r>
              <a:endParaRPr sz="1700" b="1" dirty="0">
                <a:solidFill>
                  <a:srgbClr val="FFFFFF"/>
                </a:solidFill>
                <a:latin typeface="Arial Rounded MT Bold" pitchFamily="34" charset="0"/>
                <a:ea typeface="Freckle Face"/>
                <a:cs typeface="Freckle Face"/>
                <a:sym typeface="Freckle Face"/>
              </a:endParaRPr>
            </a:p>
            <a:p>
              <a:pPr marL="0" lvl="0" indent="0" algn="l" rtl="0">
                <a:spcBef>
                  <a:spcPts val="0"/>
                </a:spcBef>
                <a:spcAft>
                  <a:spcPts val="0"/>
                </a:spcAft>
                <a:buNone/>
              </a:pPr>
              <a:endParaRPr sz="3000" b="1" dirty="0">
                <a:solidFill>
                  <a:srgbClr val="003C71"/>
                </a:solidFill>
                <a:latin typeface="PT Sans"/>
                <a:ea typeface="PT Sans"/>
                <a:cs typeface="PT Sans"/>
                <a:sym typeface="PT Sans"/>
              </a:endParaRPr>
            </a:p>
          </p:txBody>
        </p:sp>
        <p:sp>
          <p:nvSpPr>
            <p:cNvPr id="34" name="Google Shape;20;p2"/>
            <p:cNvSpPr/>
            <p:nvPr/>
          </p:nvSpPr>
          <p:spPr>
            <a:xfrm rot="5400000">
              <a:off x="7240353" y="336406"/>
              <a:ext cx="341400" cy="302100"/>
            </a:xfrm>
            <a:prstGeom prst="rect">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p2"/>
            <p:cNvSpPr/>
            <p:nvPr/>
          </p:nvSpPr>
          <p:spPr>
            <a:xfrm rot="5400000">
              <a:off x="6940374" y="1273081"/>
              <a:ext cx="341400" cy="297900"/>
            </a:xfrm>
            <a:prstGeom prst="rect">
              <a:avLst/>
            </a:prstGeom>
            <a:solidFill>
              <a:srgbClr val="5AB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p2"/>
            <p:cNvSpPr/>
            <p:nvPr/>
          </p:nvSpPr>
          <p:spPr>
            <a:xfrm rot="5400000">
              <a:off x="7240360" y="1603247"/>
              <a:ext cx="341400" cy="297900"/>
            </a:xfrm>
            <a:prstGeom prst="rect">
              <a:avLst/>
            </a:prstGeom>
            <a:solidFill>
              <a:srgbClr val="D8F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24;p2"/>
          <p:cNvSpPr/>
          <p:nvPr userDrawn="1"/>
        </p:nvSpPr>
        <p:spPr>
          <a:xfrm>
            <a:off x="457201" y="327673"/>
            <a:ext cx="3226374" cy="8535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400" b="1" dirty="0" smtClean="0">
                <a:solidFill>
                  <a:schemeClr val="accent5"/>
                </a:solidFill>
                <a:latin typeface="Arial Rounded MT Bold" pitchFamily="34" charset="0"/>
                <a:ea typeface="Gloria Hallelujah"/>
                <a:cs typeface="Gloria Hallelujah"/>
                <a:sym typeface="Gloria Hallelujah"/>
              </a:rPr>
              <a:t>St</a:t>
            </a:r>
            <a:r>
              <a:rPr lang="en-US" sz="1400" b="1" baseline="0" dirty="0" smtClean="0">
                <a:solidFill>
                  <a:schemeClr val="accent5"/>
                </a:solidFill>
                <a:latin typeface="Arial Rounded MT Bold" pitchFamily="34" charset="0"/>
                <a:ea typeface="Gloria Hallelujah"/>
                <a:cs typeface="Gloria Hallelujah"/>
                <a:sym typeface="Gloria Hallelujah"/>
              </a:rPr>
              <a:t> Joseph’s R.C Primary</a:t>
            </a:r>
          </a:p>
          <a:p>
            <a:pPr marL="0" lvl="0" indent="0" algn="ctr" rtl="0">
              <a:spcBef>
                <a:spcPts val="0"/>
              </a:spcBef>
              <a:spcAft>
                <a:spcPts val="0"/>
              </a:spcAft>
              <a:buNone/>
            </a:pPr>
            <a:r>
              <a:rPr lang="en-US" sz="1600" b="0" baseline="0" dirty="0" smtClean="0">
                <a:solidFill>
                  <a:schemeClr val="accent5"/>
                </a:solidFill>
                <a:latin typeface="Arial Rounded MT Bold" pitchFamily="34" charset="0"/>
                <a:ea typeface="Gloria Hallelujah"/>
                <a:cs typeface="Gloria Hallelujah"/>
                <a:sym typeface="Gloria Hallelujah"/>
              </a:rPr>
              <a:t>‘To be the best that we can be.’</a:t>
            </a:r>
          </a:p>
          <a:p>
            <a:pPr marL="0" lvl="0" indent="0" algn="l" rtl="0">
              <a:spcBef>
                <a:spcPts val="0"/>
              </a:spcBef>
              <a:spcAft>
                <a:spcPts val="0"/>
              </a:spcAft>
              <a:buNone/>
            </a:pPr>
            <a:endParaRPr sz="400" dirty="0">
              <a:latin typeface="Gloria Hallelujah"/>
              <a:ea typeface="Gloria Hallelujah"/>
              <a:cs typeface="Gloria Hallelujah"/>
              <a:sym typeface="Gloria Hallelujah"/>
            </a:endParaRPr>
          </a:p>
        </p:txBody>
      </p:sp>
      <p:sp>
        <p:nvSpPr>
          <p:cNvPr id="38" name="Google Shape;26;p2"/>
          <p:cNvSpPr/>
          <p:nvPr userDrawn="1"/>
        </p:nvSpPr>
        <p:spPr>
          <a:xfrm>
            <a:off x="3733799" y="257275"/>
            <a:ext cx="2429745" cy="400200"/>
          </a:xfrm>
          <a:prstGeom prst="rect">
            <a:avLst/>
          </a:prstGeom>
        </p:spPr>
        <p:txBody>
          <a:bodyPr>
            <a:prstTxWarp prst="textPlain">
              <a:avLst/>
            </a:prstTxWarp>
          </a:bodyPr>
          <a:lstStyle/>
          <a:p>
            <a:pPr lvl="0" algn="ctr"/>
            <a:r>
              <a:rPr b="0" i="0" dirty="0" smtClean="0">
                <a:ln w="9525" cap="flat" cmpd="sng">
                  <a:solidFill>
                    <a:schemeClr val="dk2"/>
                  </a:solidFill>
                  <a:prstDash val="solid"/>
                  <a:round/>
                  <a:headEnd type="none" w="sm" len="sm"/>
                  <a:tailEnd type="none" w="sm" len="sm"/>
                </a:ln>
                <a:solidFill>
                  <a:schemeClr val="lt2"/>
                </a:solidFill>
                <a:latin typeface="DM Sans"/>
              </a:rPr>
              <a:t>Year </a:t>
            </a:r>
            <a:r>
              <a:rPr lang="en-GB" b="0" i="0" baseline="0" dirty="0" smtClean="0">
                <a:ln w="9525" cap="flat" cmpd="sng">
                  <a:solidFill>
                    <a:schemeClr val="dk2"/>
                  </a:solidFill>
                  <a:prstDash val="solid"/>
                  <a:round/>
                  <a:headEnd type="none" w="sm" len="sm"/>
                  <a:tailEnd type="none" w="sm" len="sm"/>
                </a:ln>
                <a:solidFill>
                  <a:schemeClr val="lt2"/>
                </a:solidFill>
                <a:latin typeface="DM Sans"/>
              </a:rPr>
              <a:t> 2</a:t>
            </a:r>
            <a:endParaRPr b="0" i="0" dirty="0">
              <a:ln w="9525" cap="flat" cmpd="sng">
                <a:solidFill>
                  <a:schemeClr val="dk2"/>
                </a:solidFill>
                <a:prstDash val="solid"/>
                <a:round/>
                <a:headEnd type="none" w="sm" len="sm"/>
                <a:tailEnd type="none" w="sm" len="sm"/>
              </a:ln>
              <a:solidFill>
                <a:schemeClr val="lt2"/>
              </a:solidFill>
              <a:latin typeface="DM Sans"/>
            </a:endParaRPr>
          </a:p>
        </p:txBody>
      </p:sp>
      <p:grpSp>
        <p:nvGrpSpPr>
          <p:cNvPr id="39" name="Google Shape;12;p2"/>
          <p:cNvGrpSpPr/>
          <p:nvPr userDrawn="1"/>
        </p:nvGrpSpPr>
        <p:grpSpPr>
          <a:xfrm>
            <a:off x="233413" y="9170825"/>
            <a:ext cx="6391200" cy="567600"/>
            <a:chOff x="233413" y="4051575"/>
            <a:chExt cx="6391200" cy="567600"/>
          </a:xfrm>
        </p:grpSpPr>
        <p:sp>
          <p:nvSpPr>
            <p:cNvPr id="40" name="Google Shape;13;p2"/>
            <p:cNvSpPr/>
            <p:nvPr/>
          </p:nvSpPr>
          <p:spPr>
            <a:xfrm>
              <a:off x="233413" y="4051575"/>
              <a:ext cx="6391200" cy="567600"/>
            </a:xfrm>
            <a:prstGeom prst="rect">
              <a:avLst/>
            </a:prstGeom>
            <a:solidFill>
              <a:srgbClr val="9A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p2"/>
            <p:cNvSpPr txBox="1"/>
            <p:nvPr/>
          </p:nvSpPr>
          <p:spPr>
            <a:xfrm>
              <a:off x="1960250" y="4181950"/>
              <a:ext cx="4567500" cy="297600"/>
            </a:xfrm>
            <a:prstGeom prst="rect">
              <a:avLst/>
            </a:prstGeom>
            <a:solidFill>
              <a:srgbClr val="9AC7EA"/>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GB" b="1" dirty="0" smtClean="0">
                  <a:solidFill>
                    <a:srgbClr val="003C71"/>
                  </a:solidFill>
                  <a:latin typeface="Permanent Marker"/>
                  <a:ea typeface="Permanent Marker"/>
                  <a:cs typeface="Permanent Marker"/>
                  <a:sym typeface="Permanent Marker"/>
                </a:rPr>
                <a:t> </a:t>
              </a:r>
              <a:endParaRPr sz="1300" dirty="0">
                <a:solidFill>
                  <a:srgbClr val="003C71"/>
                </a:solidFill>
                <a:latin typeface="Permanent Marker"/>
                <a:ea typeface="Permanent Marker"/>
                <a:cs typeface="Permanent Marker"/>
                <a:sym typeface="Permanent Marker"/>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WEBSITE: </a:t>
              </a:r>
              <a:r>
                <a:rPr lang="en-GB" sz="800" dirty="0" smtClean="0">
                  <a:solidFill>
                    <a:srgbClr val="003C71"/>
                  </a:solidFill>
                  <a:latin typeface="Comfortaa"/>
                  <a:ea typeface="Comfortaa"/>
                  <a:cs typeface="Comfortaa"/>
                  <a:sym typeface="Comfortaa"/>
                </a:rPr>
                <a:t> https://st-josephs.manchester.sch.uk/</a:t>
              </a:r>
              <a:endParaRPr sz="800" dirty="0">
                <a:solidFill>
                  <a:srgbClr val="003C7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TWITTER: </a:t>
              </a:r>
              <a:r>
                <a:rPr lang="en-GB" sz="800" dirty="0" smtClean="0">
                  <a:solidFill>
                    <a:srgbClr val="003C71"/>
                  </a:solidFill>
                  <a:latin typeface="Comfortaa"/>
                  <a:ea typeface="Comfortaa"/>
                  <a:cs typeface="Comfortaa"/>
                  <a:sym typeface="Comfortaa"/>
                </a:rPr>
                <a:t>@</a:t>
              </a:r>
              <a:r>
                <a:rPr lang="en-GB" sz="800" dirty="0" err="1" smtClean="0">
                  <a:solidFill>
                    <a:srgbClr val="003C71"/>
                  </a:solidFill>
                  <a:latin typeface="Comfortaa"/>
                  <a:ea typeface="Comfortaa"/>
                  <a:cs typeface="Comfortaa"/>
                  <a:sym typeface="Comfortaa"/>
                </a:rPr>
                <a:t>St_Josephs_RC</a:t>
              </a:r>
              <a:endParaRPr sz="800" dirty="0">
                <a:solidFill>
                  <a:srgbClr val="003C7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TEL: 0161 </a:t>
              </a:r>
              <a:r>
                <a:rPr lang="en-GB" sz="800" dirty="0" smtClean="0">
                  <a:solidFill>
                    <a:srgbClr val="003C71"/>
                  </a:solidFill>
                  <a:latin typeface="Comfortaa"/>
                  <a:ea typeface="Comfortaa"/>
                  <a:cs typeface="Comfortaa"/>
                  <a:sym typeface="Comfortaa"/>
                </a:rPr>
                <a:t>224</a:t>
              </a:r>
              <a:r>
                <a:rPr lang="en-GB" sz="800" baseline="0" dirty="0" smtClean="0">
                  <a:solidFill>
                    <a:srgbClr val="003C71"/>
                  </a:solidFill>
                  <a:latin typeface="Comfortaa"/>
                  <a:ea typeface="Comfortaa"/>
                  <a:cs typeface="Comfortaa"/>
                  <a:sym typeface="Comfortaa"/>
                </a:rPr>
                <a:t> 5347</a:t>
              </a:r>
              <a:endParaRPr sz="800" dirty="0">
                <a:solidFill>
                  <a:srgbClr val="003C71"/>
                </a:solidFill>
              </a:endParaRPr>
            </a:p>
          </p:txBody>
        </p:sp>
      </p:grpSp>
      <p:sp>
        <p:nvSpPr>
          <p:cNvPr id="42" name="Google Shape;15;p2"/>
          <p:cNvSpPr/>
          <p:nvPr userDrawn="1"/>
        </p:nvSpPr>
        <p:spPr>
          <a:xfrm>
            <a:off x="233375" y="9172575"/>
            <a:ext cx="1686000" cy="567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latin typeface="Permanent Marker"/>
              <a:ea typeface="Permanent Marker"/>
              <a:cs typeface="Permanent Marker"/>
              <a:sym typeface="Permanent Marker"/>
            </a:endParaRPr>
          </a:p>
        </p:txBody>
      </p:sp>
      <p:grpSp>
        <p:nvGrpSpPr>
          <p:cNvPr id="43" name="Google Shape;16;p2"/>
          <p:cNvGrpSpPr/>
          <p:nvPr userDrawn="1"/>
        </p:nvGrpSpPr>
        <p:grpSpPr>
          <a:xfrm>
            <a:off x="257824" y="181064"/>
            <a:ext cx="6365275" cy="1344145"/>
            <a:chOff x="1314900" y="316725"/>
            <a:chExt cx="6247203" cy="1933187"/>
          </a:xfrm>
        </p:grpSpPr>
        <p:sp>
          <p:nvSpPr>
            <p:cNvPr id="44" name="Google Shape;17;p2"/>
            <p:cNvSpPr/>
            <p:nvPr/>
          </p:nvSpPr>
          <p:spPr>
            <a:xfrm rot="10800000">
              <a:off x="1314900" y="316725"/>
              <a:ext cx="6245100" cy="17157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p2"/>
            <p:cNvSpPr txBox="1"/>
            <p:nvPr/>
          </p:nvSpPr>
          <p:spPr>
            <a:xfrm>
              <a:off x="1884965" y="1103787"/>
              <a:ext cx="3448200" cy="3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1C4587"/>
                </a:solidFill>
                <a:latin typeface="PT Sans"/>
                <a:ea typeface="PT Sans"/>
                <a:cs typeface="PT Sans"/>
                <a:sym typeface="PT Sans"/>
              </a:endParaRPr>
            </a:p>
          </p:txBody>
        </p:sp>
        <p:sp>
          <p:nvSpPr>
            <p:cNvPr id="46" name="Google Shape;19;p2"/>
            <p:cNvSpPr txBox="1"/>
            <p:nvPr/>
          </p:nvSpPr>
          <p:spPr>
            <a:xfrm>
              <a:off x="4726398" y="1001913"/>
              <a:ext cx="2255203" cy="124799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700" b="1" dirty="0" smtClean="0">
                  <a:solidFill>
                    <a:srgbClr val="FFFFFF"/>
                  </a:solidFill>
                  <a:latin typeface="Arial Rounded MT Bold" pitchFamily="34" charset="0"/>
                  <a:ea typeface="Freckle Face"/>
                  <a:cs typeface="Freckle Face"/>
                  <a:sym typeface="Freckle Face"/>
                </a:rPr>
                <a:t>Curriculum</a:t>
              </a:r>
              <a:r>
                <a:rPr lang="en-GB" sz="1700" b="1" baseline="0" dirty="0" smtClean="0">
                  <a:solidFill>
                    <a:srgbClr val="FFFFFF"/>
                  </a:solidFill>
                  <a:latin typeface="Arial Rounded MT Bold" pitchFamily="34" charset="0"/>
                  <a:ea typeface="Freckle Face"/>
                  <a:cs typeface="Freckle Face"/>
                  <a:sym typeface="Freckle Face"/>
                </a:rPr>
                <a:t> Plan</a:t>
              </a:r>
            </a:p>
            <a:p>
              <a:pPr marL="0" lvl="0" indent="0" algn="ctr" rtl="0">
                <a:spcBef>
                  <a:spcPts val="0"/>
                </a:spcBef>
                <a:spcAft>
                  <a:spcPts val="0"/>
                </a:spcAft>
                <a:buNone/>
              </a:pPr>
              <a:r>
                <a:rPr lang="en-GB" sz="1700" b="1" dirty="0" smtClean="0">
                  <a:solidFill>
                    <a:srgbClr val="FFFFFF"/>
                  </a:solidFill>
                  <a:latin typeface="Arial Rounded MT Bold" pitchFamily="34" charset="0"/>
                  <a:ea typeface="Freckle Face"/>
                  <a:cs typeface="Freckle Face"/>
                  <a:sym typeface="Freckle Face"/>
                </a:rPr>
                <a:t>Autumn Term Two</a:t>
              </a:r>
              <a:r>
                <a:rPr lang="en-GB" sz="1700" b="1" baseline="0" dirty="0" smtClean="0">
                  <a:solidFill>
                    <a:srgbClr val="FFFFFF"/>
                  </a:solidFill>
                  <a:latin typeface="Arial Rounded MT Bold" pitchFamily="34" charset="0"/>
                  <a:ea typeface="Freckle Face"/>
                  <a:cs typeface="Freckle Face"/>
                  <a:sym typeface="Freckle Face"/>
                </a:rPr>
                <a:t> </a:t>
              </a:r>
              <a:endParaRPr sz="1700" b="1" dirty="0">
                <a:solidFill>
                  <a:srgbClr val="FFFFFF"/>
                </a:solidFill>
                <a:latin typeface="Arial Rounded MT Bold" pitchFamily="34" charset="0"/>
                <a:ea typeface="Freckle Face"/>
                <a:cs typeface="Freckle Face"/>
                <a:sym typeface="Freckle Face"/>
              </a:endParaRPr>
            </a:p>
            <a:p>
              <a:pPr marL="0" lvl="0" indent="0" algn="l" rtl="0">
                <a:spcBef>
                  <a:spcPts val="0"/>
                </a:spcBef>
                <a:spcAft>
                  <a:spcPts val="0"/>
                </a:spcAft>
                <a:buNone/>
              </a:pPr>
              <a:endParaRPr sz="3000" b="1" dirty="0">
                <a:solidFill>
                  <a:srgbClr val="003C71"/>
                </a:solidFill>
                <a:latin typeface="PT Sans"/>
                <a:ea typeface="PT Sans"/>
                <a:cs typeface="PT Sans"/>
                <a:sym typeface="PT Sans"/>
              </a:endParaRPr>
            </a:p>
          </p:txBody>
        </p:sp>
        <p:sp>
          <p:nvSpPr>
            <p:cNvPr id="47" name="Google Shape;20;p2"/>
            <p:cNvSpPr/>
            <p:nvPr/>
          </p:nvSpPr>
          <p:spPr>
            <a:xfrm rot="5400000">
              <a:off x="7240353" y="336406"/>
              <a:ext cx="341400" cy="302100"/>
            </a:xfrm>
            <a:prstGeom prst="rect">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p2"/>
            <p:cNvSpPr/>
            <p:nvPr/>
          </p:nvSpPr>
          <p:spPr>
            <a:xfrm rot="5400000">
              <a:off x="6940374" y="1273081"/>
              <a:ext cx="341400" cy="297900"/>
            </a:xfrm>
            <a:prstGeom prst="rect">
              <a:avLst/>
            </a:prstGeom>
            <a:solidFill>
              <a:srgbClr val="5AB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p2"/>
            <p:cNvSpPr/>
            <p:nvPr/>
          </p:nvSpPr>
          <p:spPr>
            <a:xfrm rot="5400000">
              <a:off x="7240360" y="1603247"/>
              <a:ext cx="341400" cy="297900"/>
            </a:xfrm>
            <a:prstGeom prst="rect">
              <a:avLst/>
            </a:prstGeom>
            <a:solidFill>
              <a:srgbClr val="D8F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24;p2"/>
          <p:cNvSpPr/>
          <p:nvPr userDrawn="1"/>
        </p:nvSpPr>
        <p:spPr>
          <a:xfrm>
            <a:off x="457201" y="327673"/>
            <a:ext cx="3226374" cy="8535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400" b="1" dirty="0" smtClean="0">
                <a:solidFill>
                  <a:schemeClr val="accent5"/>
                </a:solidFill>
                <a:latin typeface="Arial Rounded MT Bold" pitchFamily="34" charset="0"/>
                <a:ea typeface="Gloria Hallelujah"/>
                <a:cs typeface="Gloria Hallelujah"/>
                <a:sym typeface="Gloria Hallelujah"/>
              </a:rPr>
              <a:t>St</a:t>
            </a:r>
            <a:r>
              <a:rPr lang="en-US" sz="1400" b="1" baseline="0" dirty="0" smtClean="0">
                <a:solidFill>
                  <a:schemeClr val="accent5"/>
                </a:solidFill>
                <a:latin typeface="Arial Rounded MT Bold" pitchFamily="34" charset="0"/>
                <a:ea typeface="Gloria Hallelujah"/>
                <a:cs typeface="Gloria Hallelujah"/>
                <a:sym typeface="Gloria Hallelujah"/>
              </a:rPr>
              <a:t> Joseph’s R.C Primary</a:t>
            </a:r>
          </a:p>
          <a:p>
            <a:pPr marL="0" lvl="0" indent="0" algn="ctr" rtl="0">
              <a:spcBef>
                <a:spcPts val="0"/>
              </a:spcBef>
              <a:spcAft>
                <a:spcPts val="0"/>
              </a:spcAft>
              <a:buNone/>
            </a:pPr>
            <a:r>
              <a:rPr lang="en-US" sz="1600" b="0" baseline="0" dirty="0" smtClean="0">
                <a:solidFill>
                  <a:schemeClr val="accent5"/>
                </a:solidFill>
                <a:latin typeface="Arial Rounded MT Bold" pitchFamily="34" charset="0"/>
                <a:ea typeface="Gloria Hallelujah"/>
                <a:cs typeface="Gloria Hallelujah"/>
                <a:sym typeface="Gloria Hallelujah"/>
              </a:rPr>
              <a:t>‘To be the best that we can be.’</a:t>
            </a:r>
          </a:p>
          <a:p>
            <a:pPr marL="0" lvl="0" indent="0" algn="l" rtl="0">
              <a:spcBef>
                <a:spcPts val="0"/>
              </a:spcBef>
              <a:spcAft>
                <a:spcPts val="0"/>
              </a:spcAft>
              <a:buNone/>
            </a:pPr>
            <a:endParaRPr sz="400" dirty="0">
              <a:latin typeface="Gloria Hallelujah"/>
              <a:ea typeface="Gloria Hallelujah"/>
              <a:cs typeface="Gloria Hallelujah"/>
              <a:sym typeface="Gloria Hallelujah"/>
            </a:endParaRPr>
          </a:p>
        </p:txBody>
      </p:sp>
      <p:sp>
        <p:nvSpPr>
          <p:cNvPr id="51" name="Google Shape;26;p2"/>
          <p:cNvSpPr/>
          <p:nvPr userDrawn="1"/>
        </p:nvSpPr>
        <p:spPr>
          <a:xfrm>
            <a:off x="3733799" y="257275"/>
            <a:ext cx="2429745" cy="400200"/>
          </a:xfrm>
          <a:prstGeom prst="rect">
            <a:avLst/>
          </a:prstGeom>
        </p:spPr>
        <p:txBody>
          <a:bodyPr>
            <a:prstTxWarp prst="textPlain">
              <a:avLst/>
            </a:prstTxWarp>
          </a:bodyPr>
          <a:lstStyle/>
          <a:p>
            <a:pPr lvl="0" algn="ctr"/>
            <a:r>
              <a:rPr b="0" i="0" dirty="0" smtClean="0">
                <a:ln w="9525" cap="flat" cmpd="sng">
                  <a:solidFill>
                    <a:schemeClr val="dk2"/>
                  </a:solidFill>
                  <a:prstDash val="solid"/>
                  <a:round/>
                  <a:headEnd type="none" w="sm" len="sm"/>
                  <a:tailEnd type="none" w="sm" len="sm"/>
                </a:ln>
                <a:solidFill>
                  <a:schemeClr val="lt2"/>
                </a:solidFill>
                <a:latin typeface="DM Sans"/>
              </a:rPr>
              <a:t>Year </a:t>
            </a:r>
            <a:r>
              <a:rPr lang="en-GB" b="0" i="0" baseline="0" dirty="0" smtClean="0">
                <a:ln w="9525" cap="flat" cmpd="sng">
                  <a:solidFill>
                    <a:schemeClr val="dk2"/>
                  </a:solidFill>
                  <a:prstDash val="solid"/>
                  <a:round/>
                  <a:headEnd type="none" w="sm" len="sm"/>
                  <a:tailEnd type="none" w="sm" len="sm"/>
                </a:ln>
                <a:solidFill>
                  <a:schemeClr val="lt2"/>
                </a:solidFill>
                <a:latin typeface="DM Sans"/>
              </a:rPr>
              <a:t> 2</a:t>
            </a:r>
            <a:endParaRPr b="0" i="0" dirty="0">
              <a:ln w="9525" cap="flat" cmpd="sng">
                <a:solidFill>
                  <a:schemeClr val="dk2"/>
                </a:solidFill>
                <a:prstDash val="solid"/>
                <a:round/>
                <a:headEnd type="none" w="sm" len="sm"/>
                <a:tailEnd type="none" w="sm" len="sm"/>
              </a:ln>
              <a:solidFill>
                <a:schemeClr val="lt2"/>
              </a:solidFill>
              <a:latin typeface="DM Sans"/>
            </a:endParaRPr>
          </a:p>
        </p:txBody>
      </p:sp>
      <p:grpSp>
        <p:nvGrpSpPr>
          <p:cNvPr id="52" name="Google Shape;12;p2"/>
          <p:cNvGrpSpPr/>
          <p:nvPr userDrawn="1"/>
        </p:nvGrpSpPr>
        <p:grpSpPr>
          <a:xfrm>
            <a:off x="233413" y="9170825"/>
            <a:ext cx="6391200" cy="567600"/>
            <a:chOff x="233413" y="4051575"/>
            <a:chExt cx="6391200" cy="567600"/>
          </a:xfrm>
        </p:grpSpPr>
        <p:sp>
          <p:nvSpPr>
            <p:cNvPr id="53" name="Google Shape;13;p2"/>
            <p:cNvSpPr/>
            <p:nvPr/>
          </p:nvSpPr>
          <p:spPr>
            <a:xfrm>
              <a:off x="233413" y="4051575"/>
              <a:ext cx="6391200" cy="567600"/>
            </a:xfrm>
            <a:prstGeom prst="rect">
              <a:avLst/>
            </a:prstGeom>
            <a:solidFill>
              <a:srgbClr val="9A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p2"/>
            <p:cNvSpPr txBox="1"/>
            <p:nvPr/>
          </p:nvSpPr>
          <p:spPr>
            <a:xfrm>
              <a:off x="1960250" y="4181950"/>
              <a:ext cx="4567500" cy="297600"/>
            </a:xfrm>
            <a:prstGeom prst="rect">
              <a:avLst/>
            </a:prstGeom>
            <a:solidFill>
              <a:srgbClr val="9AC7EA"/>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GB" b="1" dirty="0" smtClean="0">
                  <a:solidFill>
                    <a:srgbClr val="003C71"/>
                  </a:solidFill>
                  <a:latin typeface="Permanent Marker"/>
                  <a:ea typeface="Permanent Marker"/>
                  <a:cs typeface="Permanent Marker"/>
                  <a:sym typeface="Permanent Marker"/>
                </a:rPr>
                <a:t> </a:t>
              </a:r>
              <a:endParaRPr sz="1300" dirty="0">
                <a:solidFill>
                  <a:srgbClr val="003C71"/>
                </a:solidFill>
                <a:latin typeface="Permanent Marker"/>
                <a:ea typeface="Permanent Marker"/>
                <a:cs typeface="Permanent Marker"/>
                <a:sym typeface="Permanent Marker"/>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WEBSITE: </a:t>
              </a:r>
              <a:r>
                <a:rPr lang="en-GB" sz="800" dirty="0" smtClean="0">
                  <a:solidFill>
                    <a:srgbClr val="003C71"/>
                  </a:solidFill>
                  <a:latin typeface="Comfortaa"/>
                  <a:ea typeface="Comfortaa"/>
                  <a:cs typeface="Comfortaa"/>
                  <a:sym typeface="Comfortaa"/>
                </a:rPr>
                <a:t> https://st-josephs.manchester.sch.uk/</a:t>
              </a:r>
              <a:endParaRPr sz="800" dirty="0">
                <a:solidFill>
                  <a:srgbClr val="003C7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TWITTER: </a:t>
              </a:r>
              <a:r>
                <a:rPr lang="en-GB" sz="800" dirty="0" smtClean="0">
                  <a:solidFill>
                    <a:srgbClr val="003C71"/>
                  </a:solidFill>
                  <a:latin typeface="Comfortaa"/>
                  <a:ea typeface="Comfortaa"/>
                  <a:cs typeface="Comfortaa"/>
                  <a:sym typeface="Comfortaa"/>
                </a:rPr>
                <a:t>@</a:t>
              </a:r>
              <a:r>
                <a:rPr lang="en-GB" sz="800" dirty="0" err="1" smtClean="0">
                  <a:solidFill>
                    <a:srgbClr val="003C71"/>
                  </a:solidFill>
                  <a:latin typeface="Comfortaa"/>
                  <a:ea typeface="Comfortaa"/>
                  <a:cs typeface="Comfortaa"/>
                  <a:sym typeface="Comfortaa"/>
                </a:rPr>
                <a:t>St_Josephs_RC</a:t>
              </a:r>
              <a:endParaRPr sz="800" dirty="0">
                <a:solidFill>
                  <a:srgbClr val="003C7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TEL: 0161 </a:t>
              </a:r>
              <a:r>
                <a:rPr lang="en-GB" sz="800" dirty="0" smtClean="0">
                  <a:solidFill>
                    <a:srgbClr val="003C71"/>
                  </a:solidFill>
                  <a:latin typeface="Comfortaa"/>
                  <a:ea typeface="Comfortaa"/>
                  <a:cs typeface="Comfortaa"/>
                  <a:sym typeface="Comfortaa"/>
                </a:rPr>
                <a:t>224</a:t>
              </a:r>
              <a:r>
                <a:rPr lang="en-GB" sz="800" baseline="0" dirty="0" smtClean="0">
                  <a:solidFill>
                    <a:srgbClr val="003C71"/>
                  </a:solidFill>
                  <a:latin typeface="Comfortaa"/>
                  <a:ea typeface="Comfortaa"/>
                  <a:cs typeface="Comfortaa"/>
                  <a:sym typeface="Comfortaa"/>
                </a:rPr>
                <a:t> 5347</a:t>
              </a:r>
              <a:endParaRPr sz="800" dirty="0">
                <a:solidFill>
                  <a:srgbClr val="003C71"/>
                </a:solidFill>
              </a:endParaRPr>
            </a:p>
          </p:txBody>
        </p:sp>
      </p:grpSp>
      <p:sp>
        <p:nvSpPr>
          <p:cNvPr id="55" name="Google Shape;15;p2"/>
          <p:cNvSpPr/>
          <p:nvPr userDrawn="1"/>
        </p:nvSpPr>
        <p:spPr>
          <a:xfrm>
            <a:off x="233375" y="9172575"/>
            <a:ext cx="1686000" cy="567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latin typeface="Permanent Marker"/>
              <a:ea typeface="Permanent Marker"/>
              <a:cs typeface="Permanent Marker"/>
              <a:sym typeface="Permanent Marker"/>
            </a:endParaRPr>
          </a:p>
        </p:txBody>
      </p:sp>
      <p:grpSp>
        <p:nvGrpSpPr>
          <p:cNvPr id="56" name="Google Shape;16;p2"/>
          <p:cNvGrpSpPr/>
          <p:nvPr userDrawn="1"/>
        </p:nvGrpSpPr>
        <p:grpSpPr>
          <a:xfrm>
            <a:off x="257824" y="181064"/>
            <a:ext cx="6365275" cy="1344145"/>
            <a:chOff x="1314900" y="316725"/>
            <a:chExt cx="6247203" cy="1933187"/>
          </a:xfrm>
        </p:grpSpPr>
        <p:sp>
          <p:nvSpPr>
            <p:cNvPr id="57" name="Google Shape;17;p2"/>
            <p:cNvSpPr/>
            <p:nvPr/>
          </p:nvSpPr>
          <p:spPr>
            <a:xfrm rot="10800000">
              <a:off x="1314900" y="316725"/>
              <a:ext cx="6245100" cy="17157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p2"/>
            <p:cNvSpPr txBox="1"/>
            <p:nvPr/>
          </p:nvSpPr>
          <p:spPr>
            <a:xfrm>
              <a:off x="1884965" y="1103787"/>
              <a:ext cx="3448200" cy="3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1C4587"/>
                </a:solidFill>
                <a:latin typeface="PT Sans"/>
                <a:ea typeface="PT Sans"/>
                <a:cs typeface="PT Sans"/>
                <a:sym typeface="PT Sans"/>
              </a:endParaRPr>
            </a:p>
          </p:txBody>
        </p:sp>
        <p:sp>
          <p:nvSpPr>
            <p:cNvPr id="59" name="Google Shape;19;p2"/>
            <p:cNvSpPr txBox="1"/>
            <p:nvPr/>
          </p:nvSpPr>
          <p:spPr>
            <a:xfrm>
              <a:off x="4726398" y="1001913"/>
              <a:ext cx="2255203" cy="124799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700" b="1" dirty="0" smtClean="0">
                  <a:solidFill>
                    <a:srgbClr val="FFFFFF"/>
                  </a:solidFill>
                  <a:latin typeface="Arial Rounded MT Bold" pitchFamily="34" charset="0"/>
                  <a:ea typeface="Freckle Face"/>
                  <a:cs typeface="Freckle Face"/>
                  <a:sym typeface="Freckle Face"/>
                </a:rPr>
                <a:t>Curriculum</a:t>
              </a:r>
              <a:r>
                <a:rPr lang="en-GB" sz="1700" b="1" baseline="0" dirty="0" smtClean="0">
                  <a:solidFill>
                    <a:srgbClr val="FFFFFF"/>
                  </a:solidFill>
                  <a:latin typeface="Arial Rounded MT Bold" pitchFamily="34" charset="0"/>
                  <a:ea typeface="Freckle Face"/>
                  <a:cs typeface="Freckle Face"/>
                  <a:sym typeface="Freckle Face"/>
                </a:rPr>
                <a:t> Plan</a:t>
              </a:r>
            </a:p>
            <a:p>
              <a:pPr marL="0" lvl="0" indent="0" algn="ctr" rtl="0">
                <a:spcBef>
                  <a:spcPts val="0"/>
                </a:spcBef>
                <a:spcAft>
                  <a:spcPts val="0"/>
                </a:spcAft>
                <a:buNone/>
              </a:pPr>
              <a:r>
                <a:rPr lang="en-GB" sz="1700" b="1" dirty="0" smtClean="0">
                  <a:solidFill>
                    <a:srgbClr val="FFFFFF"/>
                  </a:solidFill>
                  <a:latin typeface="Arial Rounded MT Bold" pitchFamily="34" charset="0"/>
                  <a:ea typeface="Freckle Face"/>
                  <a:cs typeface="Freckle Face"/>
                  <a:sym typeface="Freckle Face"/>
                </a:rPr>
                <a:t>Spring Term Two</a:t>
              </a:r>
              <a:endParaRPr sz="1700" b="1" dirty="0">
                <a:solidFill>
                  <a:srgbClr val="FFFFFF"/>
                </a:solidFill>
                <a:latin typeface="Arial Rounded MT Bold" pitchFamily="34" charset="0"/>
                <a:ea typeface="Freckle Face"/>
                <a:cs typeface="Freckle Face"/>
                <a:sym typeface="Freckle Face"/>
              </a:endParaRPr>
            </a:p>
            <a:p>
              <a:pPr marL="0" lvl="0" indent="0" algn="l" rtl="0">
                <a:spcBef>
                  <a:spcPts val="0"/>
                </a:spcBef>
                <a:spcAft>
                  <a:spcPts val="0"/>
                </a:spcAft>
                <a:buNone/>
              </a:pPr>
              <a:endParaRPr sz="3000" b="1" dirty="0">
                <a:solidFill>
                  <a:srgbClr val="003C71"/>
                </a:solidFill>
                <a:latin typeface="PT Sans"/>
                <a:ea typeface="PT Sans"/>
                <a:cs typeface="PT Sans"/>
                <a:sym typeface="PT Sans"/>
              </a:endParaRPr>
            </a:p>
          </p:txBody>
        </p:sp>
        <p:sp>
          <p:nvSpPr>
            <p:cNvPr id="60" name="Google Shape;20;p2"/>
            <p:cNvSpPr/>
            <p:nvPr/>
          </p:nvSpPr>
          <p:spPr>
            <a:xfrm rot="5400000">
              <a:off x="7240353" y="336406"/>
              <a:ext cx="341400" cy="302100"/>
            </a:xfrm>
            <a:prstGeom prst="rect">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p2"/>
            <p:cNvSpPr/>
            <p:nvPr/>
          </p:nvSpPr>
          <p:spPr>
            <a:xfrm rot="5400000">
              <a:off x="6940374" y="1273081"/>
              <a:ext cx="341400" cy="297900"/>
            </a:xfrm>
            <a:prstGeom prst="rect">
              <a:avLst/>
            </a:prstGeom>
            <a:solidFill>
              <a:srgbClr val="5AB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p2"/>
            <p:cNvSpPr/>
            <p:nvPr/>
          </p:nvSpPr>
          <p:spPr>
            <a:xfrm rot="5400000">
              <a:off x="7240360" y="1603247"/>
              <a:ext cx="341400" cy="297900"/>
            </a:xfrm>
            <a:prstGeom prst="rect">
              <a:avLst/>
            </a:prstGeom>
            <a:solidFill>
              <a:srgbClr val="D8F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4;p2"/>
          <p:cNvSpPr/>
          <p:nvPr userDrawn="1"/>
        </p:nvSpPr>
        <p:spPr>
          <a:xfrm>
            <a:off x="457201" y="327673"/>
            <a:ext cx="3226374" cy="8535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400" b="1" dirty="0" smtClean="0">
                <a:solidFill>
                  <a:schemeClr val="accent5"/>
                </a:solidFill>
                <a:latin typeface="Arial Rounded MT Bold" pitchFamily="34" charset="0"/>
                <a:ea typeface="Gloria Hallelujah"/>
                <a:cs typeface="Gloria Hallelujah"/>
                <a:sym typeface="Gloria Hallelujah"/>
              </a:rPr>
              <a:t>St</a:t>
            </a:r>
            <a:r>
              <a:rPr lang="en-US" sz="1400" b="1" baseline="0" dirty="0" smtClean="0">
                <a:solidFill>
                  <a:schemeClr val="accent5"/>
                </a:solidFill>
                <a:latin typeface="Arial Rounded MT Bold" pitchFamily="34" charset="0"/>
                <a:ea typeface="Gloria Hallelujah"/>
                <a:cs typeface="Gloria Hallelujah"/>
                <a:sym typeface="Gloria Hallelujah"/>
              </a:rPr>
              <a:t> Joseph’s R.C Primary</a:t>
            </a:r>
          </a:p>
          <a:p>
            <a:pPr marL="0" lvl="0" indent="0" algn="ctr" rtl="0">
              <a:spcBef>
                <a:spcPts val="0"/>
              </a:spcBef>
              <a:spcAft>
                <a:spcPts val="0"/>
              </a:spcAft>
              <a:buNone/>
            </a:pPr>
            <a:r>
              <a:rPr lang="en-US" sz="1600" b="0" baseline="0" dirty="0" smtClean="0">
                <a:solidFill>
                  <a:schemeClr val="accent5"/>
                </a:solidFill>
                <a:latin typeface="Arial Rounded MT Bold" pitchFamily="34" charset="0"/>
                <a:ea typeface="Gloria Hallelujah"/>
                <a:cs typeface="Gloria Hallelujah"/>
                <a:sym typeface="Gloria Hallelujah"/>
              </a:rPr>
              <a:t>‘To be the best that we can be.’</a:t>
            </a:r>
          </a:p>
          <a:p>
            <a:pPr marL="0" lvl="0" indent="0" algn="l" rtl="0">
              <a:spcBef>
                <a:spcPts val="0"/>
              </a:spcBef>
              <a:spcAft>
                <a:spcPts val="0"/>
              </a:spcAft>
              <a:buNone/>
            </a:pPr>
            <a:endParaRPr sz="400" dirty="0">
              <a:latin typeface="Gloria Hallelujah"/>
              <a:ea typeface="Gloria Hallelujah"/>
              <a:cs typeface="Gloria Hallelujah"/>
              <a:sym typeface="Gloria Hallelujah"/>
            </a:endParaRPr>
          </a:p>
        </p:txBody>
      </p:sp>
      <p:sp>
        <p:nvSpPr>
          <p:cNvPr id="64" name="Google Shape;26;p2"/>
          <p:cNvSpPr/>
          <p:nvPr userDrawn="1"/>
        </p:nvSpPr>
        <p:spPr>
          <a:xfrm>
            <a:off x="3733799" y="257275"/>
            <a:ext cx="2429745" cy="400200"/>
          </a:xfrm>
          <a:prstGeom prst="rect">
            <a:avLst/>
          </a:prstGeom>
        </p:spPr>
        <p:txBody>
          <a:bodyPr>
            <a:prstTxWarp prst="textPlain">
              <a:avLst/>
            </a:prstTxWarp>
          </a:bodyPr>
          <a:lstStyle/>
          <a:p>
            <a:pPr lvl="0" algn="ctr"/>
            <a:r>
              <a:rPr b="0" i="0" dirty="0" smtClean="0">
                <a:ln w="9525" cap="flat" cmpd="sng">
                  <a:solidFill>
                    <a:schemeClr val="dk2"/>
                  </a:solidFill>
                  <a:prstDash val="solid"/>
                  <a:round/>
                  <a:headEnd type="none" w="sm" len="sm"/>
                  <a:tailEnd type="none" w="sm" len="sm"/>
                </a:ln>
                <a:solidFill>
                  <a:schemeClr val="lt2"/>
                </a:solidFill>
                <a:latin typeface="DM Sans"/>
              </a:rPr>
              <a:t>Year </a:t>
            </a:r>
            <a:r>
              <a:rPr lang="en-GB" b="0" i="0" baseline="0" dirty="0" smtClean="0">
                <a:ln w="9525" cap="flat" cmpd="sng">
                  <a:solidFill>
                    <a:schemeClr val="dk2"/>
                  </a:solidFill>
                  <a:prstDash val="solid"/>
                  <a:round/>
                  <a:headEnd type="none" w="sm" len="sm"/>
                  <a:tailEnd type="none" w="sm" len="sm"/>
                </a:ln>
                <a:solidFill>
                  <a:schemeClr val="lt2"/>
                </a:solidFill>
                <a:latin typeface="DM Sans"/>
              </a:rPr>
              <a:t> 2</a:t>
            </a:r>
            <a:endParaRPr b="0" i="0" dirty="0">
              <a:ln w="9525" cap="flat" cmpd="sng">
                <a:solidFill>
                  <a:schemeClr val="dk2"/>
                </a:solidFill>
                <a:prstDash val="solid"/>
                <a:round/>
                <a:headEnd type="none" w="sm" len="sm"/>
                <a:tailEnd type="none" w="sm" len="sm"/>
              </a:ln>
              <a:solidFill>
                <a:schemeClr val="lt2"/>
              </a:solidFill>
              <a:latin typeface="DM Sans"/>
            </a:endParaRPr>
          </a:p>
        </p:txBody>
      </p:sp>
      <p:sp>
        <p:nvSpPr>
          <p:cNvPr id="65" name="Rectangle 64" descr="Dark vertical"/>
          <p:cNvSpPr>
            <a:spLocks noChangeArrowheads="1"/>
          </p:cNvSpPr>
          <p:nvPr userDrawn="1"/>
        </p:nvSpPr>
        <p:spPr bwMode="auto">
          <a:xfrm>
            <a:off x="0" y="-1"/>
            <a:ext cx="6857999" cy="1564001"/>
          </a:xfrm>
          <a:prstGeom prst="rect">
            <a:avLst/>
          </a:prstGeom>
          <a:pattFill prst="narVert">
            <a:fgClr>
              <a:schemeClr val="accent1">
                <a:lumMod val="75000"/>
              </a:schemeClr>
            </a:fgClr>
            <a:bgClr>
              <a:schemeClr val="tx1"/>
            </a:bgClr>
          </a:pattFill>
          <a:ln w="28575">
            <a:solidFill>
              <a:srgbClr val="FFFFFF"/>
            </a:solidFill>
            <a:miter lim="800000"/>
            <a:headEnd/>
            <a:tailEnd/>
          </a:ln>
          <a:effectLst>
            <a:outerShdw dist="12700" dir="5400000" algn="ctr" rotWithShape="0">
              <a:srgbClr val="000000"/>
            </a:outerShdw>
          </a:effectLst>
        </p:spPr>
        <p:txBody>
          <a:bodyPr rot="0" vert="horz" wrap="square" lIns="91440" tIns="182880" rIns="91440" bIns="45720" anchor="ctr" anchorCtr="0" upright="1">
            <a:noAutofit/>
          </a:bodyPr>
          <a:lstStyle/>
          <a:p>
            <a:pPr>
              <a:lnSpc>
                <a:spcPct val="118000"/>
              </a:lnSpc>
              <a:spcAft>
                <a:spcPts val="600"/>
              </a:spcAft>
            </a:pPr>
            <a:r>
              <a:rPr lang="en-US" sz="2400" b="1" kern="1400" dirty="0" smtClean="0">
                <a:solidFill>
                  <a:srgbClr val="FFFFFF"/>
                </a:solidFill>
                <a:effectLst/>
                <a:latin typeface="Letter-join Plus 8"/>
                <a:ea typeface="Times New Roman"/>
              </a:rPr>
              <a:t>Year Five</a:t>
            </a:r>
            <a:endParaRPr lang="en-GB" sz="2400" kern="1400" dirty="0">
              <a:solidFill>
                <a:srgbClr val="000000"/>
              </a:solidFill>
              <a:effectLst/>
              <a:latin typeface="Calibri"/>
              <a:ea typeface="Times New Roman"/>
            </a:endParaRPr>
          </a:p>
          <a:p>
            <a:pPr>
              <a:lnSpc>
                <a:spcPct val="118000"/>
              </a:lnSpc>
              <a:spcAft>
                <a:spcPts val="600"/>
              </a:spcAft>
            </a:pPr>
            <a:r>
              <a:rPr lang="en-US" sz="2400" kern="1400" dirty="0">
                <a:solidFill>
                  <a:srgbClr val="FFFFFF"/>
                </a:solidFill>
                <a:effectLst/>
                <a:latin typeface="Letter-join Plus 8"/>
                <a:ea typeface="Times New Roman"/>
              </a:rPr>
              <a:t>Curriculum Plan</a:t>
            </a:r>
            <a:endParaRPr lang="en-GB" sz="2400" kern="1400" dirty="0">
              <a:solidFill>
                <a:srgbClr val="000000"/>
              </a:solidFill>
              <a:effectLst/>
              <a:latin typeface="Calibri"/>
              <a:ea typeface="Times New Roman"/>
            </a:endParaRPr>
          </a:p>
          <a:p>
            <a:pPr>
              <a:lnSpc>
                <a:spcPct val="118000"/>
              </a:lnSpc>
              <a:spcAft>
                <a:spcPts val="0"/>
              </a:spcAft>
            </a:pPr>
            <a:r>
              <a:rPr lang="en-US" sz="2400" kern="1400" dirty="0" smtClean="0">
                <a:solidFill>
                  <a:srgbClr val="FFFFFF"/>
                </a:solidFill>
                <a:effectLst/>
                <a:latin typeface="Letter-join Plus 8"/>
                <a:ea typeface="Times New Roman"/>
              </a:rPr>
              <a:t>Spring Term Two</a:t>
            </a:r>
            <a:endParaRPr lang="en-GB" sz="2400" kern="1400" dirty="0">
              <a:solidFill>
                <a:srgbClr val="000000"/>
              </a:solidFill>
              <a:effectLst/>
              <a:latin typeface="Calibri"/>
              <a:ea typeface="Times New Roman"/>
            </a:endParaRPr>
          </a:p>
        </p:txBody>
      </p:sp>
      <p:pic>
        <p:nvPicPr>
          <p:cNvPr id="66" name="Picture 65"/>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0127" y="117476"/>
            <a:ext cx="884045" cy="835024"/>
          </a:xfrm>
          <a:prstGeom prst="rect">
            <a:avLst/>
          </a:prstGeom>
          <a:noFill/>
          <a:ln w="38100" algn="in">
            <a:solidFill>
              <a:srgbClr val="0B5395"/>
            </a:solidFill>
            <a:miter lim="800000"/>
            <a:headEnd/>
            <a:tailEnd/>
          </a:ln>
        </p:spPr>
      </p:pic>
      <p:sp>
        <p:nvSpPr>
          <p:cNvPr id="67" name="Rectangle 66"/>
          <p:cNvSpPr>
            <a:spLocks noChangeArrowheads="1"/>
          </p:cNvSpPr>
          <p:nvPr userDrawn="1"/>
        </p:nvSpPr>
        <p:spPr bwMode="auto">
          <a:xfrm>
            <a:off x="5290872" y="990600"/>
            <a:ext cx="1478685" cy="513792"/>
          </a:xfrm>
          <a:prstGeom prst="rect">
            <a:avLst/>
          </a:prstGeom>
          <a:gradFill rotWithShape="1">
            <a:gsLst>
              <a:gs pos="0">
                <a:srgbClr val="E3EDF9"/>
              </a:gs>
              <a:gs pos="50000">
                <a:srgbClr val="E3EDF9"/>
              </a:gs>
              <a:gs pos="75999">
                <a:srgbClr val="D8E0EA"/>
              </a:gs>
              <a:gs pos="100000">
                <a:srgbClr val="E6EBF0"/>
              </a:gs>
            </a:gsLst>
            <a:path path="shape">
              <a:fillToRect l="50000" t="50000" r="50000" b="50000"/>
            </a:path>
          </a:gradFill>
          <a:ln>
            <a:noFill/>
          </a:ln>
          <a:extLst>
            <a:ext uri="{91240B29-F687-4F45-9708-019B960494DF}">
              <a14:hiddenLine xmlns:a14="http://schemas.microsoft.com/office/drawing/2010/main" w="28575">
                <a:solidFill>
                  <a:srgbClr val="000000"/>
                </a:solidFill>
                <a:miter lim="800000"/>
                <a:headEnd/>
                <a:tailEnd/>
              </a14:hiddenLine>
            </a:ext>
          </a:extLst>
        </p:spPr>
        <p:txBody>
          <a:bodyPr rot="0" vert="horz" wrap="square" lIns="91440" tIns="91440" rIns="91440" bIns="137160" anchor="ctr" anchorCtr="0" upright="1">
            <a:noAutofit/>
          </a:bodyPr>
          <a:lstStyle/>
          <a:p>
            <a:pPr algn="ctr">
              <a:lnSpc>
                <a:spcPct val="111000"/>
              </a:lnSpc>
              <a:spcAft>
                <a:spcPts val="0"/>
              </a:spcAft>
            </a:pPr>
            <a:r>
              <a:rPr lang="en-US" sz="1200" b="1" kern="1400" dirty="0">
                <a:solidFill>
                  <a:srgbClr val="6076B4"/>
                </a:solidFill>
                <a:effectLst/>
                <a:latin typeface="Letter-join Plus 8"/>
                <a:ea typeface="Times New Roman"/>
              </a:rPr>
              <a:t>To Be The Best That We Can Be</a:t>
            </a:r>
            <a:endParaRPr lang="en-GB" sz="1000" kern="1400" dirty="0">
              <a:solidFill>
                <a:srgbClr val="000000"/>
              </a:solidFill>
              <a:effectLst/>
              <a:latin typeface="Calibri"/>
              <a:ea typeface="Times New Roman"/>
            </a:endParaRPr>
          </a:p>
        </p:txBody>
      </p:sp>
      <p:sp>
        <p:nvSpPr>
          <p:cNvPr id="68" name="Rectangle 67" descr="Dark vertical"/>
          <p:cNvSpPr>
            <a:spLocks noChangeArrowheads="1"/>
          </p:cNvSpPr>
          <p:nvPr userDrawn="1"/>
        </p:nvSpPr>
        <p:spPr bwMode="auto">
          <a:xfrm>
            <a:off x="1" y="9158601"/>
            <a:ext cx="6858000" cy="775335"/>
          </a:xfrm>
          <a:prstGeom prst="rect">
            <a:avLst/>
          </a:prstGeom>
          <a:pattFill prst="narVert">
            <a:fgClr>
              <a:schemeClr val="accent1">
                <a:lumMod val="75000"/>
              </a:schemeClr>
            </a:fgClr>
            <a:bgClr>
              <a:schemeClr val="tx1"/>
            </a:bgClr>
          </a:pattFill>
          <a:ln w="28575">
            <a:solidFill>
              <a:srgbClr val="FFFFFF"/>
            </a:solidFill>
            <a:miter lim="800000"/>
            <a:headEnd/>
            <a:tailEnd/>
          </a:ln>
          <a:effectLst>
            <a:outerShdw dist="12700" dir="5400000" algn="ctr" rotWithShape="0">
              <a:srgbClr val="000000"/>
            </a:outerShdw>
          </a:effectLst>
        </p:spPr>
        <p:txBody>
          <a:bodyPr rot="0" vert="horz" wrap="square" lIns="91440" tIns="182880" rIns="91440" bIns="45720" anchor="t" anchorCtr="0" upright="1">
            <a:noAutofit/>
          </a:bodyPr>
          <a:lstStyle/>
          <a:p>
            <a:pPr algn="ctr">
              <a:lnSpc>
                <a:spcPct val="118000"/>
              </a:lnSpc>
              <a:spcAft>
                <a:spcPts val="0"/>
              </a:spcAft>
            </a:pPr>
            <a:r>
              <a:rPr lang="en-US" sz="1000" kern="1400" dirty="0">
                <a:solidFill>
                  <a:srgbClr val="FFFFFF"/>
                </a:solidFill>
                <a:effectLst/>
                <a:latin typeface="Letter-join Plus 8"/>
                <a:ea typeface="Times New Roman"/>
              </a:rPr>
              <a:t>WEBSITE: www.st-josephs.manchester.sch.uk</a:t>
            </a:r>
            <a:endParaRPr lang="en-GB" sz="1000" kern="1400" dirty="0">
              <a:solidFill>
                <a:srgbClr val="000000"/>
              </a:solidFill>
              <a:effectLst/>
              <a:latin typeface="Calibri"/>
              <a:ea typeface="Times New Roman"/>
            </a:endParaRPr>
          </a:p>
          <a:p>
            <a:pPr algn="ctr">
              <a:lnSpc>
                <a:spcPct val="118000"/>
              </a:lnSpc>
              <a:spcAft>
                <a:spcPts val="0"/>
              </a:spcAft>
            </a:pPr>
            <a:r>
              <a:rPr lang="en-US" sz="1000" kern="1400" dirty="0">
                <a:solidFill>
                  <a:srgbClr val="FFFFFF"/>
                </a:solidFill>
                <a:effectLst/>
                <a:latin typeface="Letter-join Plus 8"/>
                <a:ea typeface="Times New Roman"/>
              </a:rPr>
              <a:t>TWITTER: @</a:t>
            </a:r>
            <a:r>
              <a:rPr lang="en-US" sz="1000" kern="1400" dirty="0" err="1">
                <a:solidFill>
                  <a:srgbClr val="FFFFFF"/>
                </a:solidFill>
                <a:effectLst/>
                <a:latin typeface="Letter-join Plus 8"/>
                <a:ea typeface="Times New Roman"/>
              </a:rPr>
              <a:t>St_Josephs_RC</a:t>
            </a:r>
            <a:endParaRPr lang="en-GB" sz="1000" kern="1400" dirty="0">
              <a:solidFill>
                <a:srgbClr val="000000"/>
              </a:solidFill>
              <a:effectLst/>
              <a:latin typeface="Calibri"/>
              <a:ea typeface="Times New Roman"/>
            </a:endParaRPr>
          </a:p>
          <a:p>
            <a:pPr algn="ctr">
              <a:lnSpc>
                <a:spcPct val="118000"/>
              </a:lnSpc>
              <a:spcAft>
                <a:spcPts val="0"/>
              </a:spcAft>
            </a:pPr>
            <a:r>
              <a:rPr lang="en-US" sz="1000" kern="1400" dirty="0">
                <a:solidFill>
                  <a:srgbClr val="FFFFFF"/>
                </a:solidFill>
                <a:effectLst/>
                <a:latin typeface="Letter-join Plus 8"/>
                <a:ea typeface="Times New Roman"/>
              </a:rPr>
              <a:t>Tel No: 0161 224 5347</a:t>
            </a:r>
            <a:endParaRPr lang="en-GB" sz="1000" kern="1400" dirty="0">
              <a:solidFill>
                <a:srgbClr val="000000"/>
              </a:solidFill>
              <a:effectLst/>
              <a:latin typeface="Calibri"/>
              <a:ea typeface="Times New Roman"/>
            </a:endParaRPr>
          </a:p>
        </p:txBody>
      </p:sp>
    </p:spTree>
  </p:cSld>
  <p:clrMapOvr>
    <a:masterClrMapping/>
  </p:clrMapOvr>
  <p:extLst mod="1">
    <p:ext uri="{DCECCB84-F9BA-43D5-87BE-67443E8EF086}">
      <p15:sldGuideLst xmlns:p15="http://schemas.microsoft.com/office/powerpoint/2012/main" xmlns="">
        <p15:guide id="1" orient="horz" pos="86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1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1"/>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12"/>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2"/>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5" name="Google Shape;95;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_1">
    <p:spTree>
      <p:nvGrpSpPr>
        <p:cNvPr id="1" name="Shape 98"/>
        <p:cNvGrpSpPr/>
        <p:nvPr/>
      </p:nvGrpSpPr>
      <p:grpSpPr>
        <a:xfrm>
          <a:off x="0" y="0"/>
          <a:ext cx="0" cy="0"/>
          <a:chOff x="0" y="0"/>
          <a:chExt cx="0" cy="0"/>
        </a:xfrm>
      </p:grpSpPr>
      <p:sp>
        <p:nvSpPr>
          <p:cNvPr id="99" name="Google Shape;99;p13"/>
          <p:cNvSpPr txBox="1">
            <a:spLocks noGrp="1"/>
          </p:cNvSpPr>
          <p:nvPr>
            <p:ph type="ctrTitle"/>
          </p:nvPr>
        </p:nvSpPr>
        <p:spPr>
          <a:xfrm>
            <a:off x="233792" y="1434023"/>
            <a:ext cx="6390600" cy="3953400"/>
          </a:xfrm>
          <a:prstGeom prst="rect">
            <a:avLst/>
          </a:prstGeom>
          <a:noFill/>
          <a:ln>
            <a:noFill/>
          </a:ln>
        </p:spPr>
        <p:txBody>
          <a:bodyPr spcFirstLastPara="1" wrap="square" lIns="93950" tIns="93950" rIns="93950" bIns="93950" anchor="b" anchorCtr="0">
            <a:noAutofit/>
          </a:bodyPr>
          <a:lstStyle>
            <a:lvl1pPr lvl="0" algn="ctr" rtl="0">
              <a:lnSpc>
                <a:spcPct val="100000"/>
              </a:lnSpc>
              <a:spcBef>
                <a:spcPts val="0"/>
              </a:spcBef>
              <a:spcAft>
                <a:spcPts val="0"/>
              </a:spcAft>
              <a:buSzPts val="5300"/>
              <a:buNone/>
              <a:defRPr sz="5300"/>
            </a:lvl1pPr>
            <a:lvl2pPr lvl="1" algn="ctr" rtl="0">
              <a:lnSpc>
                <a:spcPct val="100000"/>
              </a:lnSpc>
              <a:spcBef>
                <a:spcPts val="0"/>
              </a:spcBef>
              <a:spcAft>
                <a:spcPts val="0"/>
              </a:spcAft>
              <a:buSzPts val="5300"/>
              <a:buNone/>
              <a:defRPr sz="5300"/>
            </a:lvl2pPr>
            <a:lvl3pPr lvl="2" algn="ctr" rtl="0">
              <a:lnSpc>
                <a:spcPct val="100000"/>
              </a:lnSpc>
              <a:spcBef>
                <a:spcPts val="0"/>
              </a:spcBef>
              <a:spcAft>
                <a:spcPts val="0"/>
              </a:spcAft>
              <a:buSzPts val="5300"/>
              <a:buNone/>
              <a:defRPr sz="5300"/>
            </a:lvl3pPr>
            <a:lvl4pPr lvl="3" algn="ctr" rtl="0">
              <a:lnSpc>
                <a:spcPct val="100000"/>
              </a:lnSpc>
              <a:spcBef>
                <a:spcPts val="0"/>
              </a:spcBef>
              <a:spcAft>
                <a:spcPts val="0"/>
              </a:spcAft>
              <a:buSzPts val="5300"/>
              <a:buNone/>
              <a:defRPr sz="5300"/>
            </a:lvl4pPr>
            <a:lvl5pPr lvl="4" algn="ctr" rtl="0">
              <a:lnSpc>
                <a:spcPct val="100000"/>
              </a:lnSpc>
              <a:spcBef>
                <a:spcPts val="0"/>
              </a:spcBef>
              <a:spcAft>
                <a:spcPts val="0"/>
              </a:spcAft>
              <a:buSzPts val="5300"/>
              <a:buNone/>
              <a:defRPr sz="5300"/>
            </a:lvl5pPr>
            <a:lvl6pPr lvl="5" algn="ctr" rtl="0">
              <a:lnSpc>
                <a:spcPct val="100000"/>
              </a:lnSpc>
              <a:spcBef>
                <a:spcPts val="0"/>
              </a:spcBef>
              <a:spcAft>
                <a:spcPts val="0"/>
              </a:spcAft>
              <a:buSzPts val="5300"/>
              <a:buNone/>
              <a:defRPr sz="5300"/>
            </a:lvl6pPr>
            <a:lvl7pPr lvl="6" algn="ctr" rtl="0">
              <a:lnSpc>
                <a:spcPct val="100000"/>
              </a:lnSpc>
              <a:spcBef>
                <a:spcPts val="0"/>
              </a:spcBef>
              <a:spcAft>
                <a:spcPts val="0"/>
              </a:spcAft>
              <a:buSzPts val="5300"/>
              <a:buNone/>
              <a:defRPr sz="5300"/>
            </a:lvl7pPr>
            <a:lvl8pPr lvl="7" algn="ctr" rtl="0">
              <a:lnSpc>
                <a:spcPct val="100000"/>
              </a:lnSpc>
              <a:spcBef>
                <a:spcPts val="0"/>
              </a:spcBef>
              <a:spcAft>
                <a:spcPts val="0"/>
              </a:spcAft>
              <a:buSzPts val="5300"/>
              <a:buNone/>
              <a:defRPr sz="5300"/>
            </a:lvl8pPr>
            <a:lvl9pPr lvl="8" algn="ctr" rtl="0">
              <a:lnSpc>
                <a:spcPct val="100000"/>
              </a:lnSpc>
              <a:spcBef>
                <a:spcPts val="0"/>
              </a:spcBef>
              <a:spcAft>
                <a:spcPts val="0"/>
              </a:spcAft>
              <a:buSzPts val="5300"/>
              <a:buNone/>
              <a:defRPr sz="5300"/>
            </a:lvl9pPr>
          </a:lstStyle>
          <a:p>
            <a:endParaRPr/>
          </a:p>
        </p:txBody>
      </p:sp>
      <p:sp>
        <p:nvSpPr>
          <p:cNvPr id="100" name="Google Shape;100;p13"/>
          <p:cNvSpPr txBox="1">
            <a:spLocks noGrp="1"/>
          </p:cNvSpPr>
          <p:nvPr>
            <p:ph type="subTitle" idx="1"/>
          </p:nvPr>
        </p:nvSpPr>
        <p:spPr>
          <a:xfrm>
            <a:off x="233785" y="5458416"/>
            <a:ext cx="6390600" cy="1526400"/>
          </a:xfrm>
          <a:prstGeom prst="rect">
            <a:avLst/>
          </a:prstGeom>
          <a:noFill/>
          <a:ln>
            <a:noFill/>
          </a:ln>
        </p:spPr>
        <p:txBody>
          <a:bodyPr spcFirstLastPara="1" wrap="square" lIns="93950" tIns="93950" rIns="93950" bIns="9395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1" name="Google Shape;101;p13"/>
          <p:cNvSpPr txBox="1">
            <a:spLocks noGrp="1"/>
          </p:cNvSpPr>
          <p:nvPr>
            <p:ph type="sldNum" idx="12"/>
          </p:nvPr>
        </p:nvSpPr>
        <p:spPr>
          <a:xfrm>
            <a:off x="6354617" y="8981178"/>
            <a:ext cx="411600" cy="758100"/>
          </a:xfrm>
          <a:prstGeom prst="rect">
            <a:avLst/>
          </a:prstGeom>
          <a:noFill/>
          <a:ln>
            <a:noFill/>
          </a:ln>
        </p:spPr>
        <p:txBody>
          <a:bodyPr spcFirstLastPara="1" wrap="square" lIns="93950" tIns="93950" rIns="93950" bIns="9395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grpSp>
        <p:nvGrpSpPr>
          <p:cNvPr id="29" name="Google Shape;29;p3"/>
          <p:cNvGrpSpPr/>
          <p:nvPr/>
        </p:nvGrpSpPr>
        <p:grpSpPr>
          <a:xfrm>
            <a:off x="228596" y="233620"/>
            <a:ext cx="6374142" cy="756954"/>
            <a:chOff x="2340050" y="535634"/>
            <a:chExt cx="5220000" cy="574800"/>
          </a:xfrm>
        </p:grpSpPr>
        <p:sp>
          <p:nvSpPr>
            <p:cNvPr id="30" name="Google Shape;30;p3"/>
            <p:cNvSpPr/>
            <p:nvPr/>
          </p:nvSpPr>
          <p:spPr>
            <a:xfrm rot="10800000">
              <a:off x="2340050" y="535634"/>
              <a:ext cx="5220000" cy="5748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5400000">
              <a:off x="7357045" y="584313"/>
              <a:ext cx="143700" cy="162000"/>
            </a:xfrm>
            <a:prstGeom prst="rect">
              <a:avLst/>
            </a:prstGeom>
            <a:solidFill>
              <a:srgbClr val="0CB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3"/>
          <p:cNvGrpSpPr/>
          <p:nvPr/>
        </p:nvGrpSpPr>
        <p:grpSpPr>
          <a:xfrm>
            <a:off x="233413" y="9170825"/>
            <a:ext cx="6391200" cy="567600"/>
            <a:chOff x="233413" y="4051575"/>
            <a:chExt cx="6391200" cy="567600"/>
          </a:xfrm>
        </p:grpSpPr>
        <p:sp>
          <p:nvSpPr>
            <p:cNvPr id="33" name="Google Shape;33;p3"/>
            <p:cNvSpPr/>
            <p:nvPr/>
          </p:nvSpPr>
          <p:spPr>
            <a:xfrm>
              <a:off x="233413" y="4051575"/>
              <a:ext cx="6391200" cy="567600"/>
            </a:xfrm>
            <a:prstGeom prst="rect">
              <a:avLst/>
            </a:prstGeom>
            <a:solidFill>
              <a:srgbClr val="9A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txBox="1"/>
            <p:nvPr/>
          </p:nvSpPr>
          <p:spPr>
            <a:xfrm>
              <a:off x="1919375" y="4177050"/>
              <a:ext cx="4581600" cy="297600"/>
            </a:xfrm>
            <a:prstGeom prst="rect">
              <a:avLst/>
            </a:prstGeom>
            <a:solidFill>
              <a:srgbClr val="9AC7EA"/>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b="1" dirty="0">
                  <a:solidFill>
                    <a:srgbClr val="003C71"/>
                  </a:solidFill>
                  <a:latin typeface="Permanent Marker"/>
                  <a:ea typeface="Permanent Marker"/>
                  <a:cs typeface="Permanent Marker"/>
                  <a:sym typeface="Permanent Marker"/>
                </a:rPr>
                <a:t> </a:t>
              </a:r>
              <a:endParaRPr b="1" dirty="0">
                <a:solidFill>
                  <a:srgbClr val="003C71"/>
                </a:solidFill>
                <a:latin typeface="Permanent Marker"/>
                <a:ea typeface="Permanent Marker"/>
                <a:cs typeface="Permanent Marker"/>
                <a:sym typeface="Permanent Marker"/>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WEBSITE: https://st-josephs.manchester.sch.uk/</a:t>
              </a:r>
              <a:endParaRPr sz="800" dirty="0">
                <a:solidFill>
                  <a:srgbClr val="003C7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TWITTER: @</a:t>
              </a:r>
              <a:r>
                <a:rPr lang="en-GB" sz="800" dirty="0" err="1">
                  <a:solidFill>
                    <a:srgbClr val="003C71"/>
                  </a:solidFill>
                  <a:latin typeface="Comfortaa"/>
                  <a:ea typeface="Comfortaa"/>
                  <a:cs typeface="Comfortaa"/>
                  <a:sym typeface="Comfortaa"/>
                </a:rPr>
                <a:t>St_Josephs_RC</a:t>
              </a:r>
              <a:endParaRPr sz="800" dirty="0">
                <a:solidFill>
                  <a:srgbClr val="003C71"/>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GB" sz="800" dirty="0">
                  <a:solidFill>
                    <a:srgbClr val="003C71"/>
                  </a:solidFill>
                  <a:latin typeface="Comfortaa"/>
                  <a:ea typeface="Comfortaa"/>
                  <a:cs typeface="Comfortaa"/>
                  <a:sym typeface="Comfortaa"/>
                </a:rPr>
                <a:t>TEL: 0161 224</a:t>
              </a:r>
              <a:r>
                <a:rPr lang="en-GB" sz="800" baseline="0" dirty="0">
                  <a:solidFill>
                    <a:srgbClr val="003C71"/>
                  </a:solidFill>
                  <a:latin typeface="Comfortaa"/>
                  <a:ea typeface="Comfortaa"/>
                  <a:cs typeface="Comfortaa"/>
                  <a:sym typeface="Comfortaa"/>
                </a:rPr>
                <a:t> 5347</a:t>
              </a:r>
              <a:endParaRPr sz="1000" dirty="0">
                <a:solidFill>
                  <a:srgbClr val="003C71"/>
                </a:solidFill>
                <a:latin typeface="Comfortaa"/>
                <a:ea typeface="Comfortaa"/>
                <a:cs typeface="Comfortaa"/>
                <a:sym typeface="Comfortaa"/>
              </a:endParaRPr>
            </a:p>
          </p:txBody>
        </p:sp>
      </p:grpSp>
      <p:sp>
        <p:nvSpPr>
          <p:cNvPr id="35" name="Google Shape;35;p3"/>
          <p:cNvSpPr/>
          <p:nvPr/>
        </p:nvSpPr>
        <p:spPr>
          <a:xfrm>
            <a:off x="228596" y="9172575"/>
            <a:ext cx="1686000" cy="5676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solidFill>
                <a:schemeClr val="lt1"/>
              </a:solidFill>
              <a:latin typeface="Permanent Marker"/>
              <a:ea typeface="Permanent Marker"/>
              <a:cs typeface="Permanent Marker"/>
              <a:sym typeface="Permanent Marker"/>
            </a:endParaRPr>
          </a:p>
          <a:p>
            <a:pPr marL="0" lvl="0" indent="0" algn="l" rtl="0">
              <a:spcBef>
                <a:spcPts val="0"/>
              </a:spcBef>
              <a:spcAft>
                <a:spcPts val="0"/>
              </a:spcAft>
              <a:buNone/>
            </a:pPr>
            <a:endParaRPr dirty="0"/>
          </a:p>
        </p:txBody>
      </p:sp>
      <p:sp>
        <p:nvSpPr>
          <p:cNvPr id="37" name="Google Shape;37;p3"/>
          <p:cNvSpPr/>
          <p:nvPr/>
        </p:nvSpPr>
        <p:spPr>
          <a:xfrm rot="5400000">
            <a:off x="6136119" y="524450"/>
            <a:ext cx="189300" cy="197700"/>
          </a:xfrm>
          <a:prstGeom prst="rect">
            <a:avLst/>
          </a:prstGeom>
          <a:solidFill>
            <a:srgbClr val="9A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6319419" y="742050"/>
            <a:ext cx="189300" cy="197700"/>
          </a:xfrm>
          <a:prstGeom prst="rect">
            <a:avLst/>
          </a:prstGeom>
          <a:solidFill>
            <a:srgbClr val="D8F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31275" y="339500"/>
            <a:ext cx="2637900" cy="567600"/>
          </a:xfrm>
          <a:prstGeom prst="flowChartAlternate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dirty="0"/>
              <a:t>         </a:t>
            </a:r>
            <a:r>
              <a:rPr lang="en-GB" sz="1200" b="1" dirty="0">
                <a:solidFill>
                  <a:srgbClr val="3C78D8"/>
                </a:solidFill>
                <a:latin typeface="Arial Rounded MT Bold" pitchFamily="34" charset="0"/>
                <a:ea typeface="Lobster"/>
                <a:cs typeface="Lobster"/>
                <a:sym typeface="Lobster"/>
              </a:rPr>
              <a:t>St Joseph’s RC Primary </a:t>
            </a:r>
            <a:endParaRPr sz="1200" b="1" dirty="0">
              <a:solidFill>
                <a:srgbClr val="3C78D8"/>
              </a:solidFill>
              <a:latin typeface="Arial Rounded MT Bold" pitchFamily="34" charset="0"/>
              <a:ea typeface="Lobster"/>
              <a:cs typeface="Lobster"/>
              <a:sym typeface="Lobster"/>
            </a:endParaRPr>
          </a:p>
          <a:p>
            <a:pPr marL="0" lvl="0" indent="0" algn="ctr" rtl="0">
              <a:spcBef>
                <a:spcPts val="0"/>
              </a:spcBef>
              <a:spcAft>
                <a:spcPts val="0"/>
              </a:spcAft>
              <a:buNone/>
            </a:pPr>
            <a:r>
              <a:rPr lang="en-GB" sz="1100" dirty="0">
                <a:latin typeface="Lobster"/>
                <a:ea typeface="Lobster"/>
                <a:cs typeface="Lobster"/>
                <a:sym typeface="Lobster"/>
              </a:rPr>
              <a:t>            </a:t>
            </a:r>
            <a:endParaRPr sz="1100" dirty="0">
              <a:latin typeface="Lobster"/>
              <a:ea typeface="Lobster"/>
              <a:cs typeface="Lobster"/>
              <a:sym typeface="Lobster"/>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7675" y="404394"/>
            <a:ext cx="471006" cy="502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3729242" y="370585"/>
            <a:ext cx="1895070" cy="353943"/>
          </a:xfrm>
          <a:prstGeom prst="rect">
            <a:avLst/>
          </a:prstGeom>
          <a:noFill/>
        </p:spPr>
        <p:txBody>
          <a:bodyPr wrap="none" lIns="91440" tIns="45720" rIns="91440" bIns="45720">
            <a:spAutoFit/>
          </a:bodyPr>
          <a:lstStyle/>
          <a:p>
            <a:pPr algn="ctr"/>
            <a:r>
              <a:rPr lang="en-US" sz="17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Curriculum</a:t>
            </a:r>
            <a:r>
              <a:rPr lang="en-US" sz="1700" b="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 Plan</a:t>
            </a:r>
            <a:endParaRPr lang="en-US" sz="17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endParaRPr>
          </a:p>
        </p:txBody>
      </p:sp>
    </p:spTree>
  </p:cSld>
  <p:clrMapOvr>
    <a:masterClrMapping/>
  </p:clrMapOvr>
  <p:extLst>
    <p:ext uri="{DCECCB84-F9BA-43D5-87BE-67443E8EF086}">
      <p15:sldGuideLst xmlns:p15="http://schemas.microsoft.com/office/powerpoint/2012/main" xmlns="">
        <p15:guide id="1" pos="147">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4"/>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44" name="Google Shape;44;p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5"/>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5"/>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6"/>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6"/>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7" name="Google Shape;57;p6"/>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6"/>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9" name="Google Shape;59;p6"/>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0" name="Google Shape;60;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9"/>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9"/>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75" name="Google Shape;75;p9"/>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6" name="Google Shape;76;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10"/>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0"/>
          <p:cNvSpPr>
            <a:spLocks noGrp="1"/>
          </p:cNvSpPr>
          <p:nvPr>
            <p:ph type="pic" idx="2"/>
          </p:nvPr>
        </p:nvSpPr>
        <p:spPr>
          <a:xfrm>
            <a:off x="2915543" y="1426283"/>
            <a:ext cx="3471863" cy="703968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82" name="Google Shape;82;p10"/>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3" name="Google Shape;83;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Google Shape;108;p14"/>
          <p:cNvSpPr/>
          <p:nvPr/>
        </p:nvSpPr>
        <p:spPr>
          <a:xfrm>
            <a:off x="178988" y="1564000"/>
            <a:ext cx="6462900" cy="573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tter-join Plus 8" pitchFamily="50" charset="0"/>
            </a:endParaRPr>
          </a:p>
        </p:txBody>
      </p:sp>
      <p:sp>
        <p:nvSpPr>
          <p:cNvPr id="112" name="Google Shape;112;p14"/>
          <p:cNvSpPr/>
          <p:nvPr/>
        </p:nvSpPr>
        <p:spPr>
          <a:xfrm>
            <a:off x="239550" y="4140200"/>
            <a:ext cx="6473475" cy="4799118"/>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300">
              <a:latin typeface="Letter-join Plus 8" pitchFamily="50" charset="0"/>
              <a:ea typeface="Gloria Hallelujah"/>
              <a:cs typeface="Gloria Hallelujah"/>
              <a:sym typeface="Gloria Hallelujah"/>
            </a:endParaRPr>
          </a:p>
        </p:txBody>
      </p:sp>
      <p:sp>
        <p:nvSpPr>
          <p:cNvPr id="114" name="Google Shape;114;p14"/>
          <p:cNvSpPr txBox="1"/>
          <p:nvPr/>
        </p:nvSpPr>
        <p:spPr>
          <a:xfrm>
            <a:off x="270635" y="4140200"/>
            <a:ext cx="6442390" cy="3816399"/>
          </a:xfrm>
          <a:prstGeom prst="rect">
            <a:avLst/>
          </a:prstGeom>
          <a:noFill/>
          <a:ln>
            <a:noFill/>
          </a:ln>
        </p:spPr>
        <p:txBody>
          <a:bodyPr spcFirstLastPara="1" wrap="square" lIns="91425" tIns="91425" rIns="91425" bIns="91425" anchor="t" anchorCtr="0">
            <a:spAutoFit/>
          </a:bodyPr>
          <a:lstStyle/>
          <a:p>
            <a:pPr algn="ctr"/>
            <a:r>
              <a:rPr lang="en-GB" sz="3000" b="1" dirty="0">
                <a:solidFill>
                  <a:srgbClr val="0CB0F1"/>
                </a:solidFill>
                <a:latin typeface="Letter-join Plus 8" pitchFamily="50" charset="0"/>
                <a:ea typeface="Freckle Face"/>
                <a:cs typeface="Freckle Face"/>
                <a:sym typeface="Freckle Face"/>
              </a:rPr>
              <a:t>Religious Education   </a:t>
            </a:r>
            <a:r>
              <a:rPr lang="en-GB" sz="3000" b="1" dirty="0">
                <a:solidFill>
                  <a:srgbClr val="0CB0F1"/>
                </a:solidFill>
                <a:latin typeface="Letter-join Plus 8" pitchFamily="50" charset="0"/>
                <a:ea typeface="Calibri"/>
                <a:cs typeface="Calibri"/>
                <a:sym typeface="Calibri"/>
              </a:rPr>
              <a:t> </a:t>
            </a:r>
          </a:p>
          <a:p>
            <a:pPr lvl="0" algn="ctr"/>
            <a:endParaRPr lang="en-GB" dirty="0" smtClean="0">
              <a:solidFill>
                <a:schemeClr val="tx1"/>
              </a:solidFill>
              <a:latin typeface="Letter-join Plus 8" pitchFamily="50" charset="0"/>
              <a:ea typeface="Gloria Hallelujah"/>
              <a:cs typeface="Gloria Hallelujah"/>
              <a:sym typeface="Gloria Hallelujah"/>
            </a:endParaRPr>
          </a:p>
          <a:p>
            <a:pPr lvl="0" algn="ctr"/>
            <a:r>
              <a:rPr lang="en-GB" sz="1600" dirty="0" smtClean="0">
                <a:solidFill>
                  <a:schemeClr val="tx1"/>
                </a:solidFill>
                <a:latin typeface="Letter-join Plus 8" pitchFamily="50" charset="0"/>
                <a:ea typeface="Gloria Hallelujah"/>
                <a:cs typeface="Gloria Hallelujah"/>
                <a:sym typeface="Gloria Hallelujah"/>
              </a:rPr>
              <a:t>RE </a:t>
            </a:r>
            <a:r>
              <a:rPr lang="en-GB" sz="1600" dirty="0">
                <a:solidFill>
                  <a:schemeClr val="tx1"/>
                </a:solidFill>
                <a:latin typeface="Letter-join Plus 8" pitchFamily="50" charset="0"/>
                <a:ea typeface="Gloria Hallelujah"/>
                <a:cs typeface="Gloria Hallelujah"/>
                <a:sym typeface="Gloria Hallelujah"/>
              </a:rPr>
              <a:t>topic this half term </a:t>
            </a:r>
            <a:r>
              <a:rPr lang="en-GB" sz="1600" dirty="0" smtClean="0">
                <a:solidFill>
                  <a:schemeClr val="tx1"/>
                </a:solidFill>
                <a:latin typeface="Letter-join Plus 8" pitchFamily="50" charset="0"/>
                <a:ea typeface="Gloria Hallelujah"/>
                <a:cs typeface="Gloria Hallelujah"/>
                <a:sym typeface="Gloria Hallelujah"/>
              </a:rPr>
              <a:t>is Reconciliation</a:t>
            </a:r>
          </a:p>
          <a:p>
            <a:pPr lvl="0" algn="ctr"/>
            <a:endParaRPr lang="en-GB" sz="1600" dirty="0">
              <a:solidFill>
                <a:srgbClr val="250DB3"/>
              </a:solidFill>
              <a:latin typeface="Letter-join Plus 8" pitchFamily="50" charset="0"/>
              <a:ea typeface="Gloria Hallelujah"/>
              <a:cs typeface="Gloria Hallelujah"/>
              <a:sym typeface="Gloria Hallelujah"/>
            </a:endParaRPr>
          </a:p>
          <a:p>
            <a:pPr lvl="0" algn="ctr"/>
            <a:r>
              <a:rPr lang="en-GB" sz="1600" dirty="0">
                <a:latin typeface="Letter-join Plus 8" pitchFamily="50" charset="0"/>
              </a:rPr>
              <a:t>The children will learn that sin is a failure of love and learn that when we sin we hurt ourselves and others and damage our relationship with God. They will begin to understand that God loves and forgives us if we are truly sorry and learn that God heals our friendship with him and others through the Sacrament of Reconciliation. They learn how we can prepare ourselves to receive this Sacrament and learn what happens during the Sacrament of Reconciliation. </a:t>
            </a:r>
            <a:endParaRPr lang="en-GB" sz="1600" dirty="0" smtClean="0">
              <a:solidFill>
                <a:srgbClr val="250DB3"/>
              </a:solidFill>
              <a:latin typeface="Letter-join Plus 8" pitchFamily="50" charset="0"/>
              <a:ea typeface="Gloria Hallelujah"/>
              <a:cs typeface="Gloria Hallelujah"/>
              <a:sym typeface="Gloria Hallelujah"/>
            </a:endParaRPr>
          </a:p>
          <a:p>
            <a:pPr lvl="0" algn="ctr"/>
            <a:endParaRPr lang="en-GB" sz="1600" b="1" dirty="0" smtClean="0">
              <a:latin typeface="Letter-join Plus 8" pitchFamily="50" charset="0"/>
              <a:ea typeface="Gloria Hallelujah"/>
              <a:cs typeface="Gloria Hallelujah"/>
              <a:sym typeface="Gloria Hallelujah"/>
            </a:endParaRPr>
          </a:p>
          <a:p>
            <a:pPr lvl="0" algn="ctr"/>
            <a:r>
              <a:rPr lang="en-GB" sz="1600" dirty="0" smtClean="0">
                <a:latin typeface="Letter-join Plus 8" pitchFamily="50" charset="0"/>
                <a:ea typeface="Gloria Hallelujah"/>
                <a:cs typeface="Gloria Hallelujah"/>
                <a:sym typeface="Gloria Hallelujah"/>
              </a:rPr>
              <a:t>The </a:t>
            </a:r>
            <a:r>
              <a:rPr lang="en-GB" sz="1600" dirty="0">
                <a:latin typeface="Letter-join Plus 8" pitchFamily="50" charset="0"/>
                <a:ea typeface="Gloria Hallelujah"/>
                <a:cs typeface="Gloria Hallelujah"/>
                <a:sym typeface="Gloria Hallelujah"/>
              </a:rPr>
              <a:t>children will also visit the chapel in school each week and take part in weekly prayer and worship in class with a different reflection focus each session to coincide with the liturgical calendar. </a:t>
            </a:r>
          </a:p>
        </p:txBody>
      </p:sp>
      <p:sp>
        <p:nvSpPr>
          <p:cNvPr id="115" name="Google Shape;115;p14"/>
          <p:cNvSpPr txBox="1"/>
          <p:nvPr/>
        </p:nvSpPr>
        <p:spPr>
          <a:xfrm>
            <a:off x="1225035" y="8141094"/>
            <a:ext cx="4533589" cy="553968"/>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lvl="0" algn="ctr"/>
            <a:r>
              <a:rPr lang="en-GB" sz="1200" b="1" dirty="0">
                <a:solidFill>
                  <a:srgbClr val="0070C0"/>
                </a:solidFill>
                <a:latin typeface="Letter-join Plus 8" pitchFamily="50" charset="0"/>
                <a:ea typeface="Freckle Face"/>
                <a:cs typeface="Freckle Face"/>
                <a:sym typeface="Freckle Face"/>
              </a:rPr>
              <a:t>How to help at home: </a:t>
            </a:r>
            <a:r>
              <a:rPr lang="en-GB" sz="1200" b="1" dirty="0" smtClean="0">
                <a:solidFill>
                  <a:srgbClr val="0070C0"/>
                </a:solidFill>
                <a:latin typeface="Letter-join Plus 8" pitchFamily="50" charset="0"/>
                <a:ea typeface="Freckle Face"/>
                <a:cs typeface="Freckle Face"/>
                <a:sym typeface="Freckle Face"/>
              </a:rPr>
              <a:t>Discuss relationship between actions and consequences with your child. Can they think of an example? </a:t>
            </a:r>
            <a:endParaRPr sz="1200" b="1" dirty="0">
              <a:solidFill>
                <a:srgbClr val="0070C0"/>
              </a:solidFill>
              <a:latin typeface="Letter-join Plus 8" pitchFamily="50" charset="0"/>
              <a:ea typeface="Freckle Face"/>
              <a:cs typeface="Freckle Face"/>
              <a:sym typeface="Freckle Face"/>
            </a:endParaRPr>
          </a:p>
        </p:txBody>
      </p:sp>
      <p:pic>
        <p:nvPicPr>
          <p:cNvPr id="12" name="Google Shape;119;p14">
            <a:extLst>
              <a:ext uri="{FF2B5EF4-FFF2-40B4-BE49-F238E27FC236}">
                <a16:creationId xmlns:a16="http://schemas.microsoft.com/office/drawing/2014/main" xmlns="" id="{198EFD01-9985-4163-BFC6-40110A8191BC}"/>
              </a:ext>
            </a:extLst>
          </p:cNvPr>
          <p:cNvPicPr preferRelativeResize="0"/>
          <p:nvPr/>
        </p:nvPicPr>
        <p:blipFill>
          <a:blip r:embed="rId3">
            <a:alphaModFix/>
          </a:blip>
          <a:stretch>
            <a:fillRect/>
          </a:stretch>
        </p:blipFill>
        <p:spPr>
          <a:xfrm>
            <a:off x="6020422" y="7956599"/>
            <a:ext cx="460209" cy="795958"/>
          </a:xfrm>
          <a:prstGeom prst="rect">
            <a:avLst/>
          </a:prstGeom>
          <a:noFill/>
          <a:ln>
            <a:noFill/>
          </a:ln>
        </p:spPr>
      </p:pic>
      <p:pic>
        <p:nvPicPr>
          <p:cNvPr id="13" name="Google Shape;119;p14">
            <a:extLst>
              <a:ext uri="{FF2B5EF4-FFF2-40B4-BE49-F238E27FC236}">
                <a16:creationId xmlns:a16="http://schemas.microsoft.com/office/drawing/2014/main" xmlns="" id="{B8EA198E-AE7B-4860-809C-D62A731BA557}"/>
              </a:ext>
            </a:extLst>
          </p:cNvPr>
          <p:cNvPicPr preferRelativeResize="0"/>
          <p:nvPr/>
        </p:nvPicPr>
        <p:blipFill>
          <a:blip r:embed="rId3">
            <a:alphaModFix/>
          </a:blip>
          <a:stretch>
            <a:fillRect/>
          </a:stretch>
        </p:blipFill>
        <p:spPr>
          <a:xfrm>
            <a:off x="586237" y="7956599"/>
            <a:ext cx="460209" cy="795958"/>
          </a:xfrm>
          <a:prstGeom prst="rect">
            <a:avLst/>
          </a:prstGeom>
          <a:noFill/>
          <a:ln>
            <a:noFill/>
          </a:ln>
        </p:spPr>
      </p:pic>
      <p:sp>
        <p:nvSpPr>
          <p:cNvPr id="14" name="Rectangle 13"/>
          <p:cNvSpPr>
            <a:spLocks noChangeArrowheads="1"/>
          </p:cNvSpPr>
          <p:nvPr/>
        </p:nvSpPr>
        <p:spPr bwMode="auto">
          <a:xfrm>
            <a:off x="-6686" y="1970479"/>
            <a:ext cx="6857998" cy="1874156"/>
          </a:xfrm>
          <a:prstGeom prst="rect">
            <a:avLst/>
          </a:prstGeom>
          <a:gradFill rotWithShape="1">
            <a:gsLst>
              <a:gs pos="0">
                <a:srgbClr val="E3EDF9"/>
              </a:gs>
              <a:gs pos="50000">
                <a:srgbClr val="E3EDF9"/>
              </a:gs>
              <a:gs pos="75999">
                <a:srgbClr val="D8E0EA"/>
              </a:gs>
              <a:gs pos="100000">
                <a:srgbClr val="E6EBF0"/>
              </a:gs>
            </a:gsLst>
            <a:path path="shape">
              <a:fillToRect l="50000" t="50000" r="50000" b="50000"/>
            </a:path>
          </a:gradFill>
          <a:ln>
            <a:noFill/>
          </a:ln>
          <a:extLst>
            <a:ext uri="{91240B29-F687-4F45-9708-019B960494DF}">
              <a14:hiddenLine xmlns:a14="http://schemas.microsoft.com/office/drawing/2010/main" w="28575">
                <a:solidFill>
                  <a:srgbClr val="000000"/>
                </a:solidFill>
                <a:miter lim="800000"/>
                <a:headEnd/>
                <a:tailEnd/>
              </a14:hiddenLine>
            </a:ext>
          </a:extLst>
        </p:spPr>
        <p:txBody>
          <a:bodyPr rot="0" vert="horz" wrap="square" lIns="91440" tIns="91440" rIns="91440" bIns="137160" anchor="ctr" anchorCtr="0" upright="1">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18000"/>
              </a:lnSpc>
              <a:spcAft>
                <a:spcPts val="0"/>
              </a:spcAft>
            </a:pPr>
            <a:r>
              <a:rPr lang="en-US" sz="2200" b="1" kern="1400" dirty="0" smtClean="0">
                <a:solidFill>
                  <a:srgbClr val="003C71"/>
                </a:solidFill>
                <a:effectLst/>
                <a:latin typeface="Letter-join Plus 8" pitchFamily="50" charset="0"/>
                <a:ea typeface="Times New Roman"/>
              </a:rPr>
              <a:t>Year Five Class </a:t>
            </a:r>
            <a:r>
              <a:rPr lang="en-US" sz="2200" b="1" kern="1400" dirty="0">
                <a:solidFill>
                  <a:srgbClr val="003C71"/>
                </a:solidFill>
                <a:effectLst/>
                <a:latin typeface="Letter-join Plus 8" pitchFamily="50" charset="0"/>
                <a:ea typeface="Times New Roman"/>
              </a:rPr>
              <a:t>Teacher </a:t>
            </a:r>
            <a:r>
              <a:rPr lang="en-US" sz="2200" b="1" kern="1400" dirty="0" smtClean="0">
                <a:solidFill>
                  <a:srgbClr val="003C71"/>
                </a:solidFill>
                <a:effectLst/>
                <a:latin typeface="Letter-join Plus 8" pitchFamily="50" charset="0"/>
                <a:ea typeface="Times New Roman"/>
              </a:rPr>
              <a:t>Details</a:t>
            </a:r>
          </a:p>
          <a:p>
            <a:pPr algn="ctr">
              <a:lnSpc>
                <a:spcPct val="118000"/>
              </a:lnSpc>
              <a:spcAft>
                <a:spcPts val="0"/>
              </a:spcAft>
            </a:pPr>
            <a:endParaRPr lang="en-US" sz="1000" b="1" kern="1400" dirty="0" smtClean="0">
              <a:solidFill>
                <a:srgbClr val="003C71"/>
              </a:solidFill>
              <a:effectLst/>
              <a:latin typeface="Letter-join Plus 8" pitchFamily="50" charset="0"/>
              <a:ea typeface="Times New Roman"/>
            </a:endParaRPr>
          </a:p>
          <a:p>
            <a:pPr lvl="0" algn="ctr">
              <a:buClr>
                <a:schemeClr val="dk1"/>
              </a:buClr>
              <a:buSzPts val="1100"/>
            </a:pPr>
            <a:r>
              <a:rPr lang="en-GB" dirty="0">
                <a:solidFill>
                  <a:schemeClr val="tx1"/>
                </a:solidFill>
                <a:latin typeface="Letter-join Plus 8" pitchFamily="50" charset="0"/>
              </a:rPr>
              <a:t>My email address is: </a:t>
            </a:r>
            <a:endParaRPr lang="en-GB" dirty="0" smtClean="0">
              <a:solidFill>
                <a:schemeClr val="tx1"/>
              </a:solidFill>
              <a:latin typeface="Letter-join Plus 8" pitchFamily="50" charset="0"/>
            </a:endParaRPr>
          </a:p>
          <a:p>
            <a:pPr algn="ctr">
              <a:buClr>
                <a:schemeClr val="dk1"/>
              </a:buClr>
              <a:buSzPts val="1100"/>
            </a:pPr>
            <a:r>
              <a:rPr lang="en-US" b="1" u="sng" dirty="0">
                <a:solidFill>
                  <a:schemeClr val="hlink"/>
                </a:solidFill>
                <a:latin typeface="Letter-join Plus 8" pitchFamily="50" charset="0"/>
              </a:rPr>
              <a:t>j.owen@st-josephs.manchester.sch.uk</a:t>
            </a:r>
            <a:endParaRPr lang="en-GB" b="1" u="sng" dirty="0">
              <a:solidFill>
                <a:schemeClr val="hlink"/>
              </a:solidFill>
              <a:latin typeface="Letter-join Plus 8" pitchFamily="50" charset="0"/>
            </a:endParaRPr>
          </a:p>
          <a:p>
            <a:pPr lvl="0" algn="ctr">
              <a:buClr>
                <a:schemeClr val="dk1"/>
              </a:buClr>
              <a:buSzPts val="1100"/>
            </a:pPr>
            <a:endParaRPr lang="en-GB" dirty="0" smtClean="0">
              <a:solidFill>
                <a:schemeClr val="tx1"/>
              </a:solidFill>
              <a:latin typeface="Letter-join Plus 8" pitchFamily="50" charset="0"/>
            </a:endParaRPr>
          </a:p>
          <a:p>
            <a:pPr lvl="0" algn="ctr">
              <a:buClr>
                <a:schemeClr val="dk1"/>
              </a:buClr>
              <a:buSzPts val="1100"/>
            </a:pPr>
            <a:endParaRPr lang="en-GB" sz="500" u="sng" dirty="0">
              <a:solidFill>
                <a:schemeClr val="tx1"/>
              </a:solidFill>
              <a:latin typeface="Letter-join Plus 8" pitchFamily="50" charset="0"/>
            </a:endParaRPr>
          </a:p>
          <a:p>
            <a:pPr lvl="0" algn="ctr">
              <a:buClr>
                <a:schemeClr val="dk1"/>
              </a:buClr>
              <a:buSzPts val="1100"/>
            </a:pPr>
            <a:r>
              <a:rPr lang="en-GB" dirty="0">
                <a:solidFill>
                  <a:schemeClr val="tx1"/>
                </a:solidFill>
                <a:latin typeface="Letter-join Plus 8" pitchFamily="50" charset="0"/>
              </a:rPr>
              <a:t>Thank you for your continued support, </a:t>
            </a:r>
          </a:p>
          <a:p>
            <a:pPr lvl="0" algn="ctr">
              <a:buClr>
                <a:schemeClr val="dk1"/>
              </a:buClr>
              <a:buSzPts val="1100"/>
            </a:pPr>
            <a:r>
              <a:rPr lang="en-GB" dirty="0">
                <a:solidFill>
                  <a:schemeClr val="tx1"/>
                </a:solidFill>
                <a:latin typeface="Letter-join Plus 8" pitchFamily="50" charset="0"/>
                <a:ea typeface="Caveat"/>
                <a:cs typeface="Caveat"/>
                <a:sym typeface="Caveat"/>
              </a:rPr>
              <a:t> </a:t>
            </a:r>
            <a:r>
              <a:rPr lang="en-GB" dirty="0" smtClean="0">
                <a:solidFill>
                  <a:schemeClr val="tx1"/>
                </a:solidFill>
                <a:latin typeface="Letter-join Plus 8" pitchFamily="50" charset="0"/>
                <a:ea typeface="Caveat"/>
                <a:cs typeface="Caveat"/>
                <a:sym typeface="Caveat"/>
              </a:rPr>
              <a:t>Mr Owen</a:t>
            </a:r>
            <a:endParaRPr lang="en-GB" kern="1400" dirty="0">
              <a:solidFill>
                <a:srgbClr val="000000"/>
              </a:solidFill>
              <a:effectLst/>
              <a:latin typeface="Letter-join Plus 8" pitchFamily="50" charset="0"/>
              <a:ea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5"/>
          <p:cNvSpPr/>
          <p:nvPr/>
        </p:nvSpPr>
        <p:spPr>
          <a:xfrm>
            <a:off x="254850" y="1640425"/>
            <a:ext cx="6348300" cy="4233900"/>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200">
              <a:latin typeface="Letter-join Plus 8" pitchFamily="50" charset="0"/>
              <a:ea typeface="Gloria Hallelujah"/>
              <a:cs typeface="Gloria Hallelujah"/>
              <a:sym typeface="Gloria Hallelujah"/>
            </a:endParaRPr>
          </a:p>
        </p:txBody>
      </p:sp>
      <p:sp>
        <p:nvSpPr>
          <p:cNvPr id="122" name="Google Shape;122;p15"/>
          <p:cNvSpPr txBox="1"/>
          <p:nvPr/>
        </p:nvSpPr>
        <p:spPr>
          <a:xfrm>
            <a:off x="367799" y="5018976"/>
            <a:ext cx="6122400" cy="738633"/>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marL="0" lvl="0" indent="0" algn="ctr" rtl="0">
              <a:spcBef>
                <a:spcPts val="0"/>
              </a:spcBef>
              <a:spcAft>
                <a:spcPts val="0"/>
              </a:spcAft>
              <a:buNone/>
            </a:pPr>
            <a:r>
              <a:rPr lang="en-GB" sz="1200" b="1" dirty="0">
                <a:solidFill>
                  <a:srgbClr val="0070C0"/>
                </a:solidFill>
                <a:latin typeface="Letter-join Plus 8" pitchFamily="50" charset="0"/>
                <a:ea typeface="Freckle Face"/>
                <a:cs typeface="Freckle Face"/>
                <a:sym typeface="Freckle Face"/>
              </a:rPr>
              <a:t>How to help at home: </a:t>
            </a:r>
            <a:r>
              <a:rPr lang="en-GB" sz="1200" b="1" dirty="0" smtClean="0">
                <a:solidFill>
                  <a:srgbClr val="0070C0"/>
                </a:solidFill>
                <a:latin typeface="Letter-join Plus 8" pitchFamily="50" charset="0"/>
                <a:ea typeface="Freckle Face"/>
                <a:cs typeface="Freckle Face"/>
                <a:sym typeface="Freckle Face"/>
              </a:rPr>
              <a:t>Research into some mysteries like the Bermuda Triangle. Borrow a book by Michael </a:t>
            </a:r>
            <a:r>
              <a:rPr lang="en-GB" sz="1200" b="1" dirty="0" err="1" smtClean="0">
                <a:solidFill>
                  <a:srgbClr val="0070C0"/>
                </a:solidFill>
                <a:latin typeface="Letter-join Plus 8" pitchFamily="50" charset="0"/>
                <a:ea typeface="Freckle Face"/>
                <a:cs typeface="Freckle Face"/>
                <a:sym typeface="Freckle Face"/>
              </a:rPr>
              <a:t>Morpurgo</a:t>
            </a:r>
            <a:r>
              <a:rPr lang="en-GB" sz="1200" b="1" dirty="0" smtClean="0">
                <a:solidFill>
                  <a:srgbClr val="0070C0"/>
                </a:solidFill>
                <a:latin typeface="Letter-join Plus 8" pitchFamily="50" charset="0"/>
                <a:ea typeface="Freckle Face"/>
                <a:cs typeface="Freckle Face"/>
                <a:sym typeface="Freckle Face"/>
              </a:rPr>
              <a:t> from the library.  Read </a:t>
            </a:r>
            <a:r>
              <a:rPr lang="en-GB" sz="1200" b="1" dirty="0">
                <a:solidFill>
                  <a:srgbClr val="0070C0"/>
                </a:solidFill>
                <a:latin typeface="Letter-join Plus 8" pitchFamily="50" charset="0"/>
                <a:ea typeface="Freckle Face"/>
                <a:cs typeface="Freckle Face"/>
                <a:sym typeface="Freckle Face"/>
              </a:rPr>
              <a:t>with your child every night and sign their </a:t>
            </a:r>
            <a:r>
              <a:rPr lang="en-GB" sz="1200" b="1" dirty="0" smtClean="0">
                <a:solidFill>
                  <a:srgbClr val="0070C0"/>
                </a:solidFill>
                <a:latin typeface="Letter-join Plus 8" pitchFamily="50" charset="0"/>
                <a:ea typeface="Freckle Face"/>
                <a:cs typeface="Freckle Face"/>
                <a:sym typeface="Freckle Face"/>
              </a:rPr>
              <a:t>diary and have </a:t>
            </a:r>
            <a:r>
              <a:rPr lang="en-GB" sz="1200" b="1" dirty="0">
                <a:solidFill>
                  <a:srgbClr val="0070C0"/>
                </a:solidFill>
                <a:latin typeface="Letter-join Plus 8" pitchFamily="50" charset="0"/>
                <a:ea typeface="Freckle Face"/>
                <a:cs typeface="Freckle Face"/>
                <a:sym typeface="Freckle Face"/>
              </a:rPr>
              <a:t>discussions with your child to check their understanding of what they have read. </a:t>
            </a:r>
            <a:endParaRPr sz="1200" b="1" dirty="0">
              <a:solidFill>
                <a:srgbClr val="0070C0"/>
              </a:solidFill>
              <a:latin typeface="Letter-join Plus 8" pitchFamily="50" charset="0"/>
              <a:ea typeface="Freckle Face"/>
              <a:cs typeface="Freckle Face"/>
              <a:sym typeface="Freckle Face"/>
            </a:endParaRPr>
          </a:p>
        </p:txBody>
      </p:sp>
      <p:sp>
        <p:nvSpPr>
          <p:cNvPr id="124" name="Google Shape;124;p15"/>
          <p:cNvSpPr/>
          <p:nvPr/>
        </p:nvSpPr>
        <p:spPr>
          <a:xfrm>
            <a:off x="254850" y="5967950"/>
            <a:ext cx="6348300" cy="3060000"/>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200">
              <a:latin typeface="Letter-join Plus 8" pitchFamily="50" charset="0"/>
              <a:ea typeface="Gloria Hallelujah"/>
              <a:cs typeface="Gloria Hallelujah"/>
              <a:sym typeface="Gloria Hallelujah"/>
            </a:endParaRPr>
          </a:p>
        </p:txBody>
      </p:sp>
      <p:sp>
        <p:nvSpPr>
          <p:cNvPr id="125" name="Google Shape;125;p15"/>
          <p:cNvSpPr txBox="1"/>
          <p:nvPr/>
        </p:nvSpPr>
        <p:spPr>
          <a:xfrm>
            <a:off x="254850" y="5967950"/>
            <a:ext cx="6348300" cy="2262127"/>
          </a:xfrm>
          <a:prstGeom prst="rect">
            <a:avLst/>
          </a:prstGeom>
          <a:noFill/>
          <a:ln>
            <a:noFill/>
          </a:ln>
        </p:spPr>
        <p:txBody>
          <a:bodyPr spcFirstLastPara="1" wrap="square" lIns="91425" tIns="91425" rIns="91425" bIns="91425" anchor="t" anchorCtr="0">
            <a:spAutoFit/>
          </a:bodyPr>
          <a:lstStyle/>
          <a:p>
            <a:pPr algn="ctr"/>
            <a:r>
              <a:rPr lang="en-GB" sz="3000" b="1" dirty="0">
                <a:solidFill>
                  <a:srgbClr val="0CB0F1"/>
                </a:solidFill>
                <a:latin typeface="Letter-join Plus 8" pitchFamily="50" charset="0"/>
                <a:ea typeface="Freckle Face"/>
                <a:cs typeface="Freckle Face"/>
                <a:sym typeface="Freckle Face"/>
              </a:rPr>
              <a:t>Maths</a:t>
            </a:r>
            <a:endParaRPr lang="en-GB" sz="3000" dirty="0" smtClean="0">
              <a:latin typeface="Letter-join Plus 8" pitchFamily="50" charset="0"/>
            </a:endParaRPr>
          </a:p>
          <a:p>
            <a:r>
              <a:rPr lang="en-GB" sz="1500" dirty="0" smtClean="0">
                <a:latin typeface="Letter-join Plus 8" pitchFamily="50" charset="0"/>
              </a:rPr>
              <a:t>This </a:t>
            </a:r>
            <a:r>
              <a:rPr lang="en-GB" sz="1500" dirty="0">
                <a:latin typeface="Letter-join Plus 8" pitchFamily="50" charset="0"/>
              </a:rPr>
              <a:t>half term, in maths we will start with adding and subtracting fractions. We will then move on to working with decimals up to 2 decimal places, rounding decimals, ordering and comparing decimals and looking at equivalent fractions, decimals and percentages. We will also practice adding and subtracting numbers with decimal places.  In addition, we will continue to focus on arithmetic each week, using arithmetic tests as a teaching tool to discuss methods and model how to approach the questions.</a:t>
            </a:r>
          </a:p>
        </p:txBody>
      </p:sp>
      <p:sp>
        <p:nvSpPr>
          <p:cNvPr id="127" name="Google Shape;127;p15"/>
          <p:cNvSpPr txBox="1"/>
          <p:nvPr/>
        </p:nvSpPr>
        <p:spPr>
          <a:xfrm>
            <a:off x="443999" y="8204677"/>
            <a:ext cx="5093201" cy="738633"/>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marL="0" lvl="0" indent="0" algn="ctr" rtl="0">
              <a:spcBef>
                <a:spcPts val="0"/>
              </a:spcBef>
              <a:spcAft>
                <a:spcPts val="0"/>
              </a:spcAft>
              <a:buNone/>
            </a:pPr>
            <a:r>
              <a:rPr lang="en-GB" sz="1200" b="1" dirty="0">
                <a:solidFill>
                  <a:srgbClr val="0070C0"/>
                </a:solidFill>
                <a:latin typeface="Letter-join Plus 8" pitchFamily="50" charset="0"/>
                <a:ea typeface="Freckle Face"/>
                <a:cs typeface="Freckle Face"/>
                <a:sym typeface="Freckle Face"/>
              </a:rPr>
              <a:t>How to help at home: </a:t>
            </a:r>
            <a:r>
              <a:rPr lang="en-GB" sz="1200" b="1" dirty="0" smtClean="0">
                <a:solidFill>
                  <a:srgbClr val="0070C0"/>
                </a:solidFill>
                <a:latin typeface="Letter-join Plus 8" pitchFamily="50" charset="0"/>
                <a:ea typeface="Freckle Face"/>
                <a:cs typeface="Freckle Face"/>
                <a:sym typeface="Freckle Face"/>
              </a:rPr>
              <a:t>Look for decimals when you are shopping. Can your child add up the price of things as you walk around? Additionally, encourage</a:t>
            </a:r>
            <a:r>
              <a:rPr lang="en-GB" sz="1200" b="1" dirty="0">
                <a:solidFill>
                  <a:srgbClr val="0070C0"/>
                </a:solidFill>
                <a:latin typeface="Letter-join Plus 8" pitchFamily="50" charset="0"/>
                <a:ea typeface="Freckle Face"/>
                <a:cs typeface="Freckle Face"/>
                <a:sym typeface="Freckle Face"/>
              </a:rPr>
              <a:t>. your child to practice their times tables </a:t>
            </a:r>
            <a:r>
              <a:rPr lang="en-GB" sz="1200" b="1" u="sng" dirty="0">
                <a:solidFill>
                  <a:srgbClr val="0070C0"/>
                </a:solidFill>
                <a:latin typeface="Letter-join Plus 8" pitchFamily="50" charset="0"/>
                <a:ea typeface="Freckle Face"/>
                <a:cs typeface="Freckle Face"/>
                <a:sym typeface="Freckle Face"/>
              </a:rPr>
              <a:t>every</a:t>
            </a:r>
            <a:r>
              <a:rPr lang="en-GB" sz="1200" b="1" dirty="0">
                <a:solidFill>
                  <a:srgbClr val="0070C0"/>
                </a:solidFill>
                <a:latin typeface="Letter-join Plus 8" pitchFamily="50" charset="0"/>
                <a:ea typeface="Freckle Face"/>
                <a:cs typeface="Freckle Face"/>
                <a:sym typeface="Freckle Face"/>
              </a:rPr>
              <a:t> week. </a:t>
            </a:r>
            <a:endParaRPr sz="1200" b="1" dirty="0">
              <a:solidFill>
                <a:srgbClr val="0070C0"/>
              </a:solidFill>
              <a:latin typeface="Letter-join Plus 8" pitchFamily="50" charset="0"/>
              <a:ea typeface="Freckle Face"/>
              <a:cs typeface="Freckle Face"/>
              <a:sym typeface="Freckle Face"/>
            </a:endParaRPr>
          </a:p>
        </p:txBody>
      </p:sp>
      <p:sp>
        <p:nvSpPr>
          <p:cNvPr id="123" name="Google Shape;123;p15"/>
          <p:cNvSpPr txBox="1"/>
          <p:nvPr/>
        </p:nvSpPr>
        <p:spPr>
          <a:xfrm>
            <a:off x="254850" y="1602672"/>
            <a:ext cx="6348300" cy="3416290"/>
          </a:xfrm>
          <a:prstGeom prst="rect">
            <a:avLst/>
          </a:prstGeom>
          <a:noFill/>
          <a:ln>
            <a:noFill/>
          </a:ln>
        </p:spPr>
        <p:txBody>
          <a:bodyPr spcFirstLastPara="1" wrap="square" lIns="91425" tIns="91425" rIns="91425" bIns="91425" anchor="t" anchorCtr="0">
            <a:spAutoFit/>
          </a:bodyPr>
          <a:lstStyle/>
          <a:p>
            <a:pPr algn="ctr"/>
            <a:r>
              <a:rPr lang="en-GB" sz="3000" b="1" dirty="0">
                <a:solidFill>
                  <a:srgbClr val="0CB0F1"/>
                </a:solidFill>
                <a:latin typeface="Letter-join Plus 8" pitchFamily="50" charset="0"/>
                <a:ea typeface="Freckle Face"/>
                <a:cs typeface="Freckle Face"/>
                <a:sym typeface="Freckle Face"/>
              </a:rPr>
              <a:t>English</a:t>
            </a:r>
            <a:endParaRPr lang="en-GB" sz="3000" dirty="0" smtClean="0">
              <a:solidFill>
                <a:srgbClr val="FF0000"/>
              </a:solidFill>
              <a:latin typeface="Letter-join Plus 8" pitchFamily="50" charset="0"/>
            </a:endParaRPr>
          </a:p>
          <a:p>
            <a:r>
              <a:rPr lang="en-GB" sz="1200" dirty="0" smtClean="0">
                <a:solidFill>
                  <a:srgbClr val="FF0000"/>
                </a:solidFill>
                <a:latin typeface="Letter-join Plus 8" pitchFamily="50" charset="0"/>
              </a:rPr>
              <a:t>Writing </a:t>
            </a:r>
            <a:r>
              <a:rPr lang="en-GB" sz="1200" dirty="0">
                <a:solidFill>
                  <a:srgbClr val="FF0000"/>
                </a:solidFill>
                <a:latin typeface="Letter-join Plus 8" pitchFamily="50" charset="0"/>
              </a:rPr>
              <a:t>Focus Text (fiction</a:t>
            </a:r>
            <a:r>
              <a:rPr lang="en-GB" sz="1200" dirty="0" smtClean="0">
                <a:solidFill>
                  <a:srgbClr val="FF0000"/>
                </a:solidFill>
                <a:latin typeface="Letter-join Plus 8" pitchFamily="50" charset="0"/>
              </a:rPr>
              <a:t>): </a:t>
            </a:r>
            <a:r>
              <a:rPr lang="en-GB" sz="1200" dirty="0" smtClean="0">
                <a:latin typeface="Letter-join Plus 8" pitchFamily="50" charset="0"/>
              </a:rPr>
              <a:t>‘</a:t>
            </a:r>
            <a:r>
              <a:rPr lang="en-GB" sz="1200" dirty="0">
                <a:latin typeface="Letter-join Plus 8" pitchFamily="50" charset="0"/>
              </a:rPr>
              <a:t>Dragon Boy</a:t>
            </a:r>
            <a:r>
              <a:rPr lang="en-GB" sz="1200" dirty="0" smtClean="0">
                <a:latin typeface="Letter-join Plus 8" pitchFamily="50" charset="0"/>
              </a:rPr>
              <a:t>’ by Pippa </a:t>
            </a:r>
            <a:r>
              <a:rPr lang="en-GB" sz="1200" dirty="0" err="1" smtClean="0">
                <a:latin typeface="Letter-join Plus 8" pitchFamily="50" charset="0"/>
              </a:rPr>
              <a:t>Goodhart</a:t>
            </a:r>
            <a:r>
              <a:rPr lang="en-GB" sz="1200" dirty="0" smtClean="0">
                <a:latin typeface="Letter-join Plus 8" pitchFamily="50" charset="0"/>
              </a:rPr>
              <a:t>. We will explore: key </a:t>
            </a:r>
            <a:r>
              <a:rPr lang="en-GB" sz="1200" dirty="0">
                <a:latin typeface="Letter-join Plus 8" pitchFamily="50" charset="0"/>
              </a:rPr>
              <a:t>features of fantasy </a:t>
            </a:r>
            <a:r>
              <a:rPr lang="en-GB" sz="1200" dirty="0" smtClean="0">
                <a:latin typeface="Letter-join Plus 8" pitchFamily="50" charset="0"/>
              </a:rPr>
              <a:t>stories, the </a:t>
            </a:r>
            <a:r>
              <a:rPr lang="en-GB" sz="1200" dirty="0">
                <a:latin typeface="Letter-join Plus 8" pitchFamily="50" charset="0"/>
              </a:rPr>
              <a:t>use of the narrator’s voice, </a:t>
            </a:r>
            <a:r>
              <a:rPr lang="en-GB" sz="1200" dirty="0" smtClean="0">
                <a:latin typeface="Letter-join Plus 8" pitchFamily="50" charset="0"/>
              </a:rPr>
              <a:t>told information vs shown information and the </a:t>
            </a:r>
            <a:r>
              <a:rPr lang="en-GB" sz="1200" dirty="0">
                <a:latin typeface="Letter-join Plus 8" pitchFamily="50" charset="0"/>
              </a:rPr>
              <a:t>impact of the author’s choices. </a:t>
            </a:r>
            <a:r>
              <a:rPr lang="en-GB" sz="1200" dirty="0" smtClean="0">
                <a:latin typeface="Letter-join Plus 8" pitchFamily="50" charset="0"/>
              </a:rPr>
              <a:t>We </a:t>
            </a:r>
            <a:r>
              <a:rPr lang="en-GB" sz="1200" dirty="0">
                <a:latin typeface="Letter-join Plus 8" pitchFamily="50" charset="0"/>
              </a:rPr>
              <a:t>will then </a:t>
            </a:r>
            <a:r>
              <a:rPr lang="en-GB" sz="1200" dirty="0" smtClean="0">
                <a:latin typeface="Letter-join Plus 8" pitchFamily="50" charset="0"/>
              </a:rPr>
              <a:t>plan, draft, edit </a:t>
            </a:r>
            <a:r>
              <a:rPr lang="en-GB" sz="1200" dirty="0">
                <a:latin typeface="Letter-join Plus 8" pitchFamily="50" charset="0"/>
              </a:rPr>
              <a:t>and </a:t>
            </a:r>
            <a:r>
              <a:rPr lang="en-GB" sz="1200" dirty="0" smtClean="0">
                <a:latin typeface="Letter-join Plus 8" pitchFamily="50" charset="0"/>
              </a:rPr>
              <a:t>improve our </a:t>
            </a:r>
            <a:r>
              <a:rPr lang="en-GB" sz="1200" dirty="0">
                <a:latin typeface="Letter-join Plus 8" pitchFamily="50" charset="0"/>
              </a:rPr>
              <a:t>own fantasy story </a:t>
            </a:r>
            <a:r>
              <a:rPr lang="en-GB" sz="1200" dirty="0" smtClean="0">
                <a:latin typeface="Letter-join Plus 8" pitchFamily="50" charset="0"/>
              </a:rPr>
              <a:t>.</a:t>
            </a:r>
          </a:p>
          <a:p>
            <a:r>
              <a:rPr lang="en-GB" sz="1200" dirty="0" smtClean="0">
                <a:solidFill>
                  <a:srgbClr val="FF0000"/>
                </a:solidFill>
                <a:latin typeface="Letter-join Plus 8" pitchFamily="50" charset="0"/>
              </a:rPr>
              <a:t>Writing </a:t>
            </a:r>
            <a:r>
              <a:rPr lang="en-GB" sz="1200" dirty="0">
                <a:solidFill>
                  <a:srgbClr val="FF0000"/>
                </a:solidFill>
                <a:latin typeface="Letter-join Plus 8" pitchFamily="50" charset="0"/>
              </a:rPr>
              <a:t>Focus text </a:t>
            </a:r>
            <a:r>
              <a:rPr lang="en-GB" sz="1200" dirty="0" smtClean="0">
                <a:solidFill>
                  <a:srgbClr val="FF0000"/>
                </a:solidFill>
                <a:latin typeface="Letter-join Plus 8" pitchFamily="50" charset="0"/>
              </a:rPr>
              <a:t>(historical fiction): </a:t>
            </a:r>
            <a:r>
              <a:rPr lang="en-GB" sz="1200" dirty="0" smtClean="0">
                <a:latin typeface="Letter-join Plus 8" pitchFamily="50" charset="0"/>
              </a:rPr>
              <a:t>‘King Arthur’ retold </a:t>
            </a:r>
            <a:r>
              <a:rPr lang="en-GB" sz="1200" dirty="0">
                <a:latin typeface="Letter-join Plus 8" pitchFamily="50" charset="0"/>
              </a:rPr>
              <a:t>by </a:t>
            </a:r>
            <a:r>
              <a:rPr lang="en-GB" sz="1200" dirty="0" err="1">
                <a:latin typeface="Letter-join Plus 8" pitchFamily="50" charset="0"/>
              </a:rPr>
              <a:t>Micheal</a:t>
            </a:r>
            <a:r>
              <a:rPr lang="en-GB" sz="1200" dirty="0">
                <a:latin typeface="Letter-join Plus 8" pitchFamily="50" charset="0"/>
              </a:rPr>
              <a:t> </a:t>
            </a:r>
            <a:r>
              <a:rPr lang="en-GB" sz="1200" dirty="0" err="1">
                <a:latin typeface="Letter-join Plus 8" pitchFamily="50" charset="0"/>
              </a:rPr>
              <a:t>Morporgo</a:t>
            </a:r>
            <a:r>
              <a:rPr lang="en-GB" sz="1200" dirty="0">
                <a:latin typeface="Letter-join Plus 8" pitchFamily="50" charset="0"/>
              </a:rPr>
              <a:t>. </a:t>
            </a:r>
            <a:r>
              <a:rPr lang="en-GB" sz="1200" dirty="0" smtClean="0">
                <a:latin typeface="Letter-join Plus 8" pitchFamily="50" charset="0"/>
              </a:rPr>
              <a:t>We will explore: differentiating key </a:t>
            </a:r>
            <a:r>
              <a:rPr lang="en-GB" sz="1200" dirty="0">
                <a:latin typeface="Letter-join Plus 8" pitchFamily="50" charset="0"/>
              </a:rPr>
              <a:t>plot points from those which just add additional </a:t>
            </a:r>
            <a:r>
              <a:rPr lang="en-GB" sz="1200" dirty="0" smtClean="0">
                <a:latin typeface="Letter-join Plus 8" pitchFamily="50" charset="0"/>
              </a:rPr>
              <a:t>detail, the </a:t>
            </a:r>
            <a:r>
              <a:rPr lang="en-GB" sz="1200" dirty="0">
                <a:latin typeface="Letter-join Plus 8" pitchFamily="50" charset="0"/>
              </a:rPr>
              <a:t>impact of first person </a:t>
            </a:r>
            <a:r>
              <a:rPr lang="en-GB" sz="1200" dirty="0" smtClean="0">
                <a:latin typeface="Letter-join Plus 8" pitchFamily="50" charset="0"/>
              </a:rPr>
              <a:t>narrative and how </a:t>
            </a:r>
            <a:r>
              <a:rPr lang="en-GB" sz="1200" dirty="0">
                <a:latin typeface="Letter-join Plus 8" pitchFamily="50" charset="0"/>
              </a:rPr>
              <a:t>dialogue is used to progress the </a:t>
            </a:r>
            <a:r>
              <a:rPr lang="en-GB" sz="1200" dirty="0" smtClean="0">
                <a:latin typeface="Letter-join Plus 8" pitchFamily="50" charset="0"/>
              </a:rPr>
              <a:t>story. We </a:t>
            </a:r>
            <a:r>
              <a:rPr lang="en-GB" sz="1200" dirty="0">
                <a:latin typeface="Letter-join Plus 8" pitchFamily="50" charset="0"/>
              </a:rPr>
              <a:t>will plan, draft, edit and improve a different version of the </a:t>
            </a:r>
            <a:r>
              <a:rPr lang="en-GB" sz="1200" dirty="0" smtClean="0">
                <a:latin typeface="Letter-join Plus 8" pitchFamily="50" charset="0"/>
              </a:rPr>
              <a:t>story.</a:t>
            </a:r>
          </a:p>
          <a:p>
            <a:r>
              <a:rPr lang="en-GB" sz="1200" dirty="0" smtClean="0">
                <a:solidFill>
                  <a:srgbClr val="FF0000"/>
                </a:solidFill>
                <a:highlight>
                  <a:schemeClr val="lt1"/>
                </a:highlight>
                <a:latin typeface="Letter-join Plus 8" pitchFamily="50" charset="0"/>
              </a:rPr>
              <a:t>Spellings</a:t>
            </a:r>
            <a:r>
              <a:rPr lang="en-GB" sz="1200" dirty="0" smtClean="0">
                <a:solidFill>
                  <a:srgbClr val="FF0000"/>
                </a:solidFill>
                <a:highlight>
                  <a:schemeClr val="lt1"/>
                </a:highlight>
                <a:latin typeface="Letter-join Plus 8" pitchFamily="50" charset="0"/>
              </a:rPr>
              <a:t>: </a:t>
            </a:r>
            <a:r>
              <a:rPr lang="en-GB" sz="1200" dirty="0" smtClean="0">
                <a:solidFill>
                  <a:schemeClr val="tx1"/>
                </a:solidFill>
                <a:highlight>
                  <a:schemeClr val="lt1"/>
                </a:highlight>
                <a:latin typeface="Letter-join Plus 8" pitchFamily="50" charset="0"/>
              </a:rPr>
              <a:t>silent letters, ‘-ant’ and ‘-</a:t>
            </a:r>
            <a:r>
              <a:rPr lang="en-GB" sz="1200" dirty="0" err="1" smtClean="0">
                <a:solidFill>
                  <a:schemeClr val="tx1"/>
                </a:solidFill>
                <a:highlight>
                  <a:schemeClr val="lt1"/>
                </a:highlight>
                <a:latin typeface="Letter-join Plus 8" pitchFamily="50" charset="0"/>
              </a:rPr>
              <a:t>ent</a:t>
            </a:r>
            <a:r>
              <a:rPr lang="en-GB" sz="1200" dirty="0" smtClean="0">
                <a:solidFill>
                  <a:schemeClr val="tx1"/>
                </a:solidFill>
                <a:highlight>
                  <a:schemeClr val="lt1"/>
                </a:highlight>
                <a:latin typeface="Letter-join Plus 8" pitchFamily="50" charset="0"/>
              </a:rPr>
              <a:t>’, ‘-</a:t>
            </a:r>
            <a:r>
              <a:rPr lang="en-GB" sz="1200" dirty="0" err="1" smtClean="0">
                <a:solidFill>
                  <a:schemeClr val="tx1"/>
                </a:solidFill>
                <a:highlight>
                  <a:schemeClr val="lt1"/>
                </a:highlight>
                <a:latin typeface="Letter-join Plus 8" pitchFamily="50" charset="0"/>
              </a:rPr>
              <a:t>ancy</a:t>
            </a:r>
            <a:r>
              <a:rPr lang="en-GB" sz="1200" dirty="0" smtClean="0">
                <a:solidFill>
                  <a:schemeClr val="tx1"/>
                </a:solidFill>
                <a:highlight>
                  <a:schemeClr val="lt1"/>
                </a:highlight>
                <a:latin typeface="Letter-join Plus 8" pitchFamily="50" charset="0"/>
              </a:rPr>
              <a:t>’ and ‘-</a:t>
            </a:r>
            <a:r>
              <a:rPr lang="en-GB" sz="1200" dirty="0" err="1" smtClean="0">
                <a:solidFill>
                  <a:schemeClr val="tx1"/>
                </a:solidFill>
                <a:highlight>
                  <a:schemeClr val="lt1"/>
                </a:highlight>
                <a:latin typeface="Letter-join Plus 8" pitchFamily="50" charset="0"/>
              </a:rPr>
              <a:t>ency</a:t>
            </a:r>
            <a:r>
              <a:rPr lang="en-GB" sz="1200" dirty="0" smtClean="0">
                <a:solidFill>
                  <a:schemeClr val="tx1"/>
                </a:solidFill>
                <a:highlight>
                  <a:schemeClr val="lt1"/>
                </a:highlight>
                <a:latin typeface="Letter-join Plus 8" pitchFamily="50" charset="0"/>
              </a:rPr>
              <a:t>’, homophones, words from the year 5 list.</a:t>
            </a:r>
            <a:endParaRPr lang="en-GB" sz="1200" dirty="0" smtClean="0">
              <a:solidFill>
                <a:srgbClr val="FF0000"/>
              </a:solidFill>
              <a:highlight>
                <a:schemeClr val="lt1"/>
              </a:highlight>
              <a:latin typeface="Letter-join Plus 8" pitchFamily="50" charset="0"/>
            </a:endParaRPr>
          </a:p>
          <a:p>
            <a:r>
              <a:rPr lang="en-GB" sz="1200" dirty="0" smtClean="0">
                <a:solidFill>
                  <a:srgbClr val="FF0000"/>
                </a:solidFill>
                <a:highlight>
                  <a:schemeClr val="lt1"/>
                </a:highlight>
                <a:latin typeface="Letter-join Plus 8" pitchFamily="50" charset="0"/>
              </a:rPr>
              <a:t>Reading</a:t>
            </a:r>
            <a:r>
              <a:rPr lang="en-GB" sz="1200" dirty="0" smtClean="0">
                <a:solidFill>
                  <a:srgbClr val="FF0000"/>
                </a:solidFill>
                <a:highlight>
                  <a:schemeClr val="lt1"/>
                </a:highlight>
                <a:latin typeface="Letter-join Plus 8" pitchFamily="50" charset="0"/>
              </a:rPr>
              <a:t>:</a:t>
            </a:r>
          </a:p>
          <a:p>
            <a:r>
              <a:rPr lang="en-GB" sz="1200" dirty="0" smtClean="0">
                <a:solidFill>
                  <a:schemeClr val="tx1"/>
                </a:solidFill>
                <a:highlight>
                  <a:schemeClr val="lt1"/>
                </a:highlight>
                <a:latin typeface="Letter-join Plus 8" pitchFamily="50" charset="0"/>
              </a:rPr>
              <a:t>Who Are Refugees and Migrants (Non-Fiction) Mixed Skills</a:t>
            </a:r>
          </a:p>
          <a:p>
            <a:r>
              <a:rPr lang="en-GB" sz="1200" dirty="0" smtClean="0">
                <a:solidFill>
                  <a:schemeClr val="tx1"/>
                </a:solidFill>
                <a:highlight>
                  <a:schemeClr val="lt1"/>
                </a:highlight>
                <a:latin typeface="Letter-join Plus 8" pitchFamily="50" charset="0"/>
              </a:rPr>
              <a:t>Maleficent Vs The Three Fairies (Fiction) Retrieval</a:t>
            </a:r>
          </a:p>
          <a:p>
            <a:r>
              <a:rPr lang="en-GB" sz="1200" dirty="0" smtClean="0">
                <a:solidFill>
                  <a:schemeClr val="tx1"/>
                </a:solidFill>
                <a:highlight>
                  <a:schemeClr val="lt1"/>
                </a:highlight>
                <a:latin typeface="Letter-join Plus 8" pitchFamily="50" charset="0"/>
              </a:rPr>
              <a:t>The Jamie Drake Equation (Fiction) </a:t>
            </a:r>
            <a:r>
              <a:rPr lang="en-GB" sz="1200" dirty="0" err="1" smtClean="0">
                <a:solidFill>
                  <a:schemeClr val="tx1"/>
                </a:solidFill>
                <a:highlight>
                  <a:schemeClr val="lt1"/>
                </a:highlight>
                <a:latin typeface="Letter-join Plus 8" pitchFamily="50" charset="0"/>
              </a:rPr>
              <a:t>Retieval</a:t>
            </a:r>
            <a:endParaRPr lang="en-GB" sz="1200" dirty="0" smtClean="0">
              <a:solidFill>
                <a:schemeClr val="tx1"/>
              </a:solidFill>
              <a:highlight>
                <a:schemeClr val="lt1"/>
              </a:highlight>
              <a:latin typeface="Letter-join Plus 8" pitchFamily="50" charset="0"/>
            </a:endParaRPr>
          </a:p>
          <a:p>
            <a:r>
              <a:rPr lang="en-GB" sz="1200" dirty="0" smtClean="0">
                <a:solidFill>
                  <a:schemeClr val="tx1"/>
                </a:solidFill>
                <a:highlight>
                  <a:schemeClr val="lt1"/>
                </a:highlight>
                <a:latin typeface="Letter-join Plus 8" pitchFamily="50" charset="0"/>
              </a:rPr>
              <a:t>Would You Rather Live in… (Non-Fiction) Mixed Questions</a:t>
            </a:r>
          </a:p>
          <a:p>
            <a:r>
              <a:rPr lang="en-GB" sz="1200" dirty="0" smtClean="0">
                <a:solidFill>
                  <a:schemeClr val="tx1"/>
                </a:solidFill>
                <a:highlight>
                  <a:schemeClr val="lt1"/>
                </a:highlight>
                <a:latin typeface="Letter-join Plus 8" pitchFamily="50" charset="0"/>
              </a:rPr>
              <a:t>How To Protect your Home From El </a:t>
            </a:r>
            <a:r>
              <a:rPr lang="en-GB" sz="1200" dirty="0" err="1" smtClean="0">
                <a:solidFill>
                  <a:schemeClr val="tx1"/>
                </a:solidFill>
                <a:highlight>
                  <a:schemeClr val="lt1"/>
                </a:highlight>
                <a:latin typeface="Letter-join Plus 8" pitchFamily="50" charset="0"/>
              </a:rPr>
              <a:t>Chupacabras</a:t>
            </a:r>
            <a:r>
              <a:rPr lang="en-GB" sz="1200" dirty="0" smtClean="0">
                <a:solidFill>
                  <a:schemeClr val="tx1"/>
                </a:solidFill>
                <a:highlight>
                  <a:schemeClr val="lt1"/>
                </a:highlight>
                <a:latin typeface="Letter-join Plus 8" pitchFamily="50" charset="0"/>
              </a:rPr>
              <a:t> (Non-Fiction) Mixed Questions</a:t>
            </a:r>
          </a:p>
          <a:p>
            <a:r>
              <a:rPr lang="en-GB" sz="1200" dirty="0" smtClean="0">
                <a:solidFill>
                  <a:schemeClr val="tx1"/>
                </a:solidFill>
                <a:highlight>
                  <a:schemeClr val="lt1"/>
                </a:highlight>
                <a:latin typeface="Letter-join Plus 8" pitchFamily="50" charset="0"/>
              </a:rPr>
              <a:t>Once Upon a Star (Poetry) Word </a:t>
            </a:r>
            <a:r>
              <a:rPr lang="en-GB" sz="1200" dirty="0" smtClean="0">
                <a:solidFill>
                  <a:schemeClr val="tx1"/>
                </a:solidFill>
                <a:highlight>
                  <a:schemeClr val="lt1"/>
                </a:highlight>
                <a:latin typeface="Letter-join Plus 8" pitchFamily="50" charset="0"/>
              </a:rPr>
              <a:t>Meaning</a:t>
            </a:r>
            <a:endParaRPr lang="en-GB" sz="1200" dirty="0">
              <a:latin typeface="Letter-join Plus 8" pitchFamily="50" charset="0"/>
            </a:endParaRPr>
          </a:p>
        </p:txBody>
      </p:sp>
      <p:pic>
        <p:nvPicPr>
          <p:cNvPr id="2054" name="Picture 6" descr="Multiplication Clip Art 8 Multiplication Clipart Fans - Fraction Clipart,  HD Png Download , Transparent Png Image - PNGitem">
            <a:extLst>
              <a:ext uri="{FF2B5EF4-FFF2-40B4-BE49-F238E27FC236}">
                <a16:creationId xmlns:a16="http://schemas.microsoft.com/office/drawing/2014/main" xmlns="" id="{E988F42A-F52F-42D2-A46E-F3EC28BFF1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400" y="8150650"/>
            <a:ext cx="775200" cy="7926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6"/>
          <p:cNvSpPr/>
          <p:nvPr/>
        </p:nvSpPr>
        <p:spPr>
          <a:xfrm>
            <a:off x="275481" y="1672166"/>
            <a:ext cx="3275700" cy="4233900"/>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200">
              <a:latin typeface="Letter-join Plus 8" pitchFamily="50" charset="0"/>
              <a:ea typeface="Gloria Hallelujah"/>
              <a:cs typeface="Gloria Hallelujah"/>
              <a:sym typeface="Gloria Hallelujah"/>
            </a:endParaRPr>
          </a:p>
        </p:txBody>
      </p:sp>
      <p:sp>
        <p:nvSpPr>
          <p:cNvPr id="134" name="Google Shape;134;p16"/>
          <p:cNvSpPr txBox="1"/>
          <p:nvPr/>
        </p:nvSpPr>
        <p:spPr>
          <a:xfrm>
            <a:off x="275481" y="1672629"/>
            <a:ext cx="3275700" cy="2728089"/>
          </a:xfrm>
          <a:prstGeom prst="rect">
            <a:avLst/>
          </a:prstGeom>
          <a:noFill/>
          <a:ln>
            <a:noFill/>
          </a:ln>
        </p:spPr>
        <p:txBody>
          <a:bodyPr spcFirstLastPara="1" wrap="square" lIns="91425" tIns="91425" rIns="91425" bIns="91425" anchor="t" anchorCtr="0">
            <a:spAutoFit/>
          </a:bodyPr>
          <a:lstStyle/>
          <a:p>
            <a:pPr algn="ctr">
              <a:lnSpc>
                <a:spcPct val="107000"/>
              </a:lnSpc>
              <a:spcAft>
                <a:spcPts val="800"/>
              </a:spcAft>
            </a:pPr>
            <a:r>
              <a:rPr lang="en-GB" sz="3000" b="1" dirty="0">
                <a:solidFill>
                  <a:srgbClr val="0CB0F1"/>
                </a:solidFill>
                <a:latin typeface="Letter-join Plus 8" pitchFamily="50" charset="0"/>
                <a:ea typeface="Freckle Face"/>
                <a:cs typeface="Freckle Face"/>
                <a:sym typeface="Freckle Face"/>
              </a:rPr>
              <a:t>Science</a:t>
            </a:r>
            <a:endParaRPr lang="en-GB" sz="3000" dirty="0" smtClean="0">
              <a:latin typeface="Letter-join Plus 8" pitchFamily="50"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dirty="0" smtClean="0">
                <a:latin typeface="Letter-join Plus 8" pitchFamily="50" charset="0"/>
                <a:ea typeface="Calibri" panose="020F0502020204030204" pitchFamily="34" charset="0"/>
                <a:cs typeface="Times New Roman" panose="02020603050405020304" pitchFamily="18" charset="0"/>
              </a:rPr>
              <a:t>Our </a:t>
            </a:r>
            <a:r>
              <a:rPr lang="en-GB" sz="1600" dirty="0">
                <a:latin typeface="Letter-join Plus 8" pitchFamily="50" charset="0"/>
                <a:ea typeface="Calibri" panose="020F0502020204030204" pitchFamily="34" charset="0"/>
                <a:cs typeface="Times New Roman" panose="02020603050405020304" pitchFamily="18" charset="0"/>
              </a:rPr>
              <a:t>science unit this half term is Let’s Get Moving. In this unit, the  children learn about forces and machines. They start with the force of gravity then study friction forces, including air and water resistance, before investigating how simple machines work.</a:t>
            </a:r>
            <a:endParaRPr lang="en-GB" sz="1600" dirty="0">
              <a:effectLst/>
              <a:latin typeface="Letter-join Plus 8" pitchFamily="50" charset="0"/>
              <a:ea typeface="Calibri" panose="020F0502020204030204" pitchFamily="34" charset="0"/>
              <a:cs typeface="Times New Roman" panose="02020603050405020304" pitchFamily="18" charset="0"/>
            </a:endParaRPr>
          </a:p>
        </p:txBody>
      </p:sp>
      <p:sp>
        <p:nvSpPr>
          <p:cNvPr id="135" name="Google Shape;135;p16"/>
          <p:cNvSpPr txBox="1"/>
          <p:nvPr/>
        </p:nvSpPr>
        <p:spPr>
          <a:xfrm>
            <a:off x="404513" y="4820609"/>
            <a:ext cx="3047100" cy="923299"/>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lvl="0" algn="ctr"/>
            <a:r>
              <a:rPr lang="en-GB" sz="1200" b="1">
                <a:solidFill>
                  <a:srgbClr val="0070C0"/>
                </a:solidFill>
                <a:latin typeface="Letter-join Plus 8" pitchFamily="50" charset="0"/>
                <a:ea typeface="Freckle Face"/>
                <a:cs typeface="Freckle Face"/>
                <a:sym typeface="Freckle Face"/>
              </a:rPr>
              <a:t>Encourage your child to observe forces around them e.g., water resistance when they are swimming. Test the friction of different surfaces in your home using a toy car. </a:t>
            </a:r>
            <a:endParaRPr sz="1200" b="1" dirty="0">
              <a:solidFill>
                <a:srgbClr val="0070C0"/>
              </a:solidFill>
              <a:latin typeface="Letter-join Plus 8" pitchFamily="50" charset="0"/>
              <a:ea typeface="Freckle Face"/>
              <a:cs typeface="Freckle Face"/>
              <a:sym typeface="Freckle Face"/>
            </a:endParaRPr>
          </a:p>
        </p:txBody>
      </p:sp>
      <p:sp>
        <p:nvSpPr>
          <p:cNvPr id="136" name="Google Shape;136;p16"/>
          <p:cNvSpPr/>
          <p:nvPr/>
        </p:nvSpPr>
        <p:spPr>
          <a:xfrm>
            <a:off x="3634181" y="1672166"/>
            <a:ext cx="3124200" cy="4233900"/>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200">
              <a:latin typeface="Letter-join Plus 8" pitchFamily="50" charset="0"/>
              <a:ea typeface="Gloria Hallelujah"/>
              <a:cs typeface="Gloria Hallelujah"/>
              <a:sym typeface="Gloria Hallelujah"/>
            </a:endParaRPr>
          </a:p>
        </p:txBody>
      </p:sp>
      <p:sp>
        <p:nvSpPr>
          <p:cNvPr id="138" name="Google Shape;138;p16"/>
          <p:cNvSpPr txBox="1"/>
          <p:nvPr/>
        </p:nvSpPr>
        <p:spPr>
          <a:xfrm>
            <a:off x="3602586" y="1583266"/>
            <a:ext cx="3124200" cy="3238164"/>
          </a:xfrm>
          <a:prstGeom prst="rect">
            <a:avLst/>
          </a:prstGeom>
          <a:noFill/>
          <a:ln>
            <a:noFill/>
          </a:ln>
        </p:spPr>
        <p:txBody>
          <a:bodyPr spcFirstLastPara="1" wrap="square" lIns="91425" tIns="91425" rIns="91425" bIns="91425" anchor="t" anchorCtr="0">
            <a:spAutoFit/>
          </a:bodyPr>
          <a:lstStyle/>
          <a:p>
            <a:pPr algn="ctr">
              <a:lnSpc>
                <a:spcPct val="107000"/>
              </a:lnSpc>
              <a:spcAft>
                <a:spcPts val="800"/>
              </a:spcAft>
            </a:pPr>
            <a:r>
              <a:rPr lang="en-GB" sz="3000" b="1" dirty="0">
                <a:solidFill>
                  <a:srgbClr val="0CB0F1"/>
                </a:solidFill>
                <a:latin typeface="Letter-join Plus 8" pitchFamily="50" charset="0"/>
                <a:ea typeface="Freckle Face"/>
                <a:cs typeface="Freckle Face"/>
                <a:sym typeface="Freckle Face"/>
              </a:rPr>
              <a:t>History</a:t>
            </a:r>
            <a:endParaRPr lang="en-GB" sz="3000" dirty="0" smtClean="0">
              <a:latin typeface="Letter-join Plus 8" pitchFamily="50" charset="0"/>
              <a:ea typeface="Calibri" panose="020F0502020204030204" pitchFamily="34" charset="0"/>
              <a:cs typeface="Times New Roman" panose="02020603050405020304" pitchFamily="18" charset="0"/>
            </a:endParaRPr>
          </a:p>
          <a:p>
            <a:pPr algn="ctr">
              <a:lnSpc>
                <a:spcPct val="107000"/>
              </a:lnSpc>
              <a:spcAft>
                <a:spcPts val="800"/>
              </a:spcAft>
            </a:pPr>
            <a:r>
              <a:rPr lang="en-GB" sz="1300" dirty="0" smtClean="0">
                <a:latin typeface="Letter-join Plus 8" pitchFamily="50" charset="0"/>
                <a:ea typeface="Calibri" panose="020F0502020204030204" pitchFamily="34" charset="0"/>
                <a:cs typeface="Times New Roman" panose="02020603050405020304" pitchFamily="18" charset="0"/>
              </a:rPr>
              <a:t>Our </a:t>
            </a:r>
            <a:r>
              <a:rPr lang="en-GB" sz="1300" dirty="0">
                <a:latin typeface="Letter-join Plus 8" pitchFamily="50" charset="0"/>
                <a:ea typeface="Calibri" panose="020F0502020204030204" pitchFamily="34" charset="0"/>
                <a:cs typeface="Times New Roman" panose="02020603050405020304" pitchFamily="18" charset="0"/>
              </a:rPr>
              <a:t>history unit this half term is Vikings. The children will learn about the Vikings and consider the reasons why they raided and then settled in Britain. They will investigate the popular view of the Vikings as raiders, ruthless in their ways of obtaining wealth. They will study primary sources of evidence, such as accounts by monks of the raid on Lindisfarne, as well as archaeological finds, to understand why this interpretation of the Vikings has become so popular. </a:t>
            </a:r>
            <a:endParaRPr lang="en-GB" sz="1300" dirty="0">
              <a:effectLst/>
              <a:latin typeface="Letter-join Plus 8" pitchFamily="50" charset="0"/>
              <a:ea typeface="Calibri" panose="020F0502020204030204" pitchFamily="34" charset="0"/>
              <a:cs typeface="Times New Roman" panose="02020603050405020304" pitchFamily="18" charset="0"/>
            </a:endParaRPr>
          </a:p>
        </p:txBody>
      </p:sp>
      <p:sp>
        <p:nvSpPr>
          <p:cNvPr id="139" name="Google Shape;139;p16"/>
          <p:cNvSpPr txBox="1"/>
          <p:nvPr/>
        </p:nvSpPr>
        <p:spPr>
          <a:xfrm>
            <a:off x="3715481" y="4811838"/>
            <a:ext cx="2961600" cy="923299"/>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lvl="0" algn="ctr"/>
            <a:r>
              <a:rPr lang="en-GB" sz="1200" b="1" dirty="0">
                <a:solidFill>
                  <a:srgbClr val="0070C0"/>
                </a:solidFill>
                <a:latin typeface="Letter-join Plus 8" pitchFamily="50" charset="0"/>
                <a:ea typeface="Freckle Face"/>
                <a:cs typeface="Freckle Face"/>
                <a:sym typeface="Freckle Face"/>
              </a:rPr>
              <a:t>How to help at home:  </a:t>
            </a:r>
            <a:r>
              <a:rPr lang="en-GB" sz="1200" b="1" dirty="0" smtClean="0">
                <a:solidFill>
                  <a:srgbClr val="0070C0"/>
                </a:solidFill>
                <a:latin typeface="Letter-join Plus 8" pitchFamily="50" charset="0"/>
                <a:ea typeface="Freckle Face"/>
                <a:cs typeface="Freckle Face"/>
                <a:sym typeface="Freckle Face"/>
              </a:rPr>
              <a:t>Take a virtual tour of a Viking </a:t>
            </a:r>
            <a:r>
              <a:rPr lang="en-GB" sz="1200" b="1" dirty="0">
                <a:solidFill>
                  <a:srgbClr val="0070C0"/>
                </a:solidFill>
                <a:latin typeface="Letter-join Plus 8" pitchFamily="50" charset="0"/>
                <a:ea typeface="Freckle Face"/>
                <a:cs typeface="Freckle Face"/>
                <a:sym typeface="Freckle Face"/>
              </a:rPr>
              <a:t>town at https://www.youtube.com/watch?v=fKHPvu1RujU</a:t>
            </a:r>
            <a:endParaRPr sz="1200" b="1" dirty="0">
              <a:solidFill>
                <a:srgbClr val="0070C0"/>
              </a:solidFill>
              <a:latin typeface="Letter-join Plus 8" pitchFamily="50" charset="0"/>
              <a:ea typeface="Freckle Face"/>
              <a:cs typeface="Freckle Face"/>
              <a:sym typeface="Freckle Face"/>
            </a:endParaRPr>
          </a:p>
        </p:txBody>
      </p:sp>
      <p:sp>
        <p:nvSpPr>
          <p:cNvPr id="140" name="Google Shape;140;p16"/>
          <p:cNvSpPr/>
          <p:nvPr/>
        </p:nvSpPr>
        <p:spPr>
          <a:xfrm>
            <a:off x="264186" y="6056420"/>
            <a:ext cx="3338400" cy="2960100"/>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200">
              <a:latin typeface="Letter-join Plus 8" pitchFamily="50" charset="0"/>
              <a:ea typeface="Gloria Hallelujah"/>
              <a:cs typeface="Gloria Hallelujah"/>
              <a:sym typeface="Gloria Hallelujah"/>
            </a:endParaRPr>
          </a:p>
        </p:txBody>
      </p:sp>
      <p:sp>
        <p:nvSpPr>
          <p:cNvPr id="142" name="Google Shape;142;p16"/>
          <p:cNvSpPr txBox="1"/>
          <p:nvPr/>
        </p:nvSpPr>
        <p:spPr>
          <a:xfrm>
            <a:off x="233400" y="6389600"/>
            <a:ext cx="338130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200">
              <a:latin typeface="Letter-join Plus 8" pitchFamily="50" charset="0"/>
              <a:ea typeface="Gloria Hallelujah"/>
              <a:cs typeface="Gloria Hallelujah"/>
              <a:sym typeface="Gloria Hallelujah"/>
            </a:endParaRPr>
          </a:p>
        </p:txBody>
      </p:sp>
      <p:sp>
        <p:nvSpPr>
          <p:cNvPr id="143" name="Google Shape;143;p16"/>
          <p:cNvSpPr/>
          <p:nvPr/>
        </p:nvSpPr>
        <p:spPr>
          <a:xfrm>
            <a:off x="3685431" y="6061285"/>
            <a:ext cx="3047100" cy="2960100"/>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200">
              <a:latin typeface="Letter-join Plus 8" pitchFamily="50" charset="0"/>
              <a:ea typeface="Gloria Hallelujah"/>
              <a:cs typeface="Gloria Hallelujah"/>
              <a:sym typeface="Gloria Hallelujah"/>
            </a:endParaRPr>
          </a:p>
        </p:txBody>
      </p:sp>
      <p:sp>
        <p:nvSpPr>
          <p:cNvPr id="145" name="Google Shape;145;p16"/>
          <p:cNvSpPr txBox="1"/>
          <p:nvPr/>
        </p:nvSpPr>
        <p:spPr>
          <a:xfrm>
            <a:off x="3773125" y="7998626"/>
            <a:ext cx="2885700" cy="923299"/>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lvl="0" algn="ctr"/>
            <a:r>
              <a:rPr lang="en-GB" sz="1200" b="1" dirty="0">
                <a:solidFill>
                  <a:srgbClr val="0070C0"/>
                </a:solidFill>
                <a:latin typeface="Letter-join Plus 8" pitchFamily="50" charset="0"/>
                <a:ea typeface="Freckle Face"/>
                <a:cs typeface="Freckle Face"/>
                <a:sym typeface="Freckle Face"/>
              </a:rPr>
              <a:t>Listen to Reggae music with your child. Discuss the origins of Reggae music  in Jamaica in the 1960s and how its popularity spread to the rest of the world.</a:t>
            </a:r>
          </a:p>
        </p:txBody>
      </p:sp>
      <p:sp>
        <p:nvSpPr>
          <p:cNvPr id="146" name="Google Shape;146;p16"/>
          <p:cNvSpPr txBox="1"/>
          <p:nvPr/>
        </p:nvSpPr>
        <p:spPr>
          <a:xfrm>
            <a:off x="309949" y="6042863"/>
            <a:ext cx="3321300" cy="29969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dirty="0" smtClean="0">
                <a:solidFill>
                  <a:srgbClr val="00B0F0"/>
                </a:solidFill>
                <a:latin typeface="Letter-join Plus 8" pitchFamily="50" charset="0"/>
                <a:ea typeface="Gloria Hallelujah"/>
                <a:cs typeface="Gloria Hallelujah"/>
                <a:sym typeface="Gloria Hallelujah"/>
              </a:rPr>
              <a:t>PE</a:t>
            </a:r>
            <a:endParaRPr lang="en-GB" sz="3000" b="1" dirty="0" smtClean="0">
              <a:solidFill>
                <a:srgbClr val="00B0F0"/>
              </a:solidFill>
              <a:latin typeface="Letter-join Plus 8" pitchFamily="50" charset="0"/>
              <a:ea typeface="Gloria Hallelujah"/>
              <a:cs typeface="Gloria Hallelujah"/>
              <a:sym typeface="Gloria Hallelujah"/>
            </a:endParaRPr>
          </a:p>
          <a:p>
            <a:pPr marL="0" lvl="0" indent="0" algn="ctr" rtl="0">
              <a:spcBef>
                <a:spcPts val="0"/>
              </a:spcBef>
              <a:spcAft>
                <a:spcPts val="0"/>
              </a:spcAft>
              <a:buNone/>
            </a:pPr>
            <a:r>
              <a:rPr lang="en-GB" sz="1300" dirty="0" smtClean="0">
                <a:latin typeface="Letter-join Plus 8" pitchFamily="50" charset="0"/>
                <a:ea typeface="Gloria Hallelujah"/>
                <a:cs typeface="Gloria Hallelujah"/>
                <a:sym typeface="Gloria Hallelujah"/>
              </a:rPr>
              <a:t>PE </a:t>
            </a:r>
            <a:r>
              <a:rPr lang="en-GB" sz="1300" dirty="0">
                <a:latin typeface="Letter-join Plus 8" pitchFamily="50" charset="0"/>
                <a:ea typeface="Gloria Hallelujah"/>
                <a:cs typeface="Gloria Hallelujah"/>
                <a:sym typeface="Gloria Hallelujah"/>
              </a:rPr>
              <a:t>is taught by </a:t>
            </a:r>
            <a:r>
              <a:rPr lang="en-GB" sz="1300" dirty="0" smtClean="0">
                <a:latin typeface="Letter-join Plus 8" pitchFamily="50" charset="0"/>
                <a:ea typeface="Gloria Hallelujah"/>
                <a:cs typeface="Gloria Hallelujah"/>
                <a:sym typeface="Gloria Hallelujah"/>
              </a:rPr>
              <a:t>our City Wise PE coach.</a:t>
            </a:r>
            <a:endParaRPr sz="1300" dirty="0">
              <a:latin typeface="Letter-join Plus 8" pitchFamily="50" charset="0"/>
              <a:ea typeface="Gloria Hallelujah"/>
              <a:cs typeface="Gloria Hallelujah"/>
              <a:sym typeface="Gloria Hallelujah"/>
            </a:endParaRPr>
          </a:p>
          <a:p>
            <a:pPr marL="0" lvl="0" indent="0" algn="ctr" rtl="0">
              <a:spcBef>
                <a:spcPts val="0"/>
              </a:spcBef>
              <a:spcAft>
                <a:spcPts val="0"/>
              </a:spcAft>
              <a:buNone/>
            </a:pPr>
            <a:endParaRPr sz="1300" dirty="0">
              <a:latin typeface="Letter-join Plus 8" pitchFamily="50" charset="0"/>
              <a:ea typeface="Gloria Hallelujah"/>
              <a:cs typeface="Gloria Hallelujah"/>
              <a:sym typeface="Gloria Hallelujah"/>
            </a:endParaRPr>
          </a:p>
          <a:p>
            <a:pPr algn="ctr">
              <a:lnSpc>
                <a:spcPct val="115000"/>
              </a:lnSpc>
            </a:pPr>
            <a:r>
              <a:rPr lang="en-GB" sz="1300" dirty="0">
                <a:latin typeface="Letter-join Plus 8" pitchFamily="50" charset="0"/>
                <a:ea typeface="Gloria Hallelujah"/>
                <a:cs typeface="Gloria Hallelujah"/>
                <a:sym typeface="Gloria Hallelujah"/>
              </a:rPr>
              <a:t>This half term the focus is Games</a:t>
            </a:r>
          </a:p>
          <a:p>
            <a:pPr algn="ctr">
              <a:lnSpc>
                <a:spcPct val="115000"/>
              </a:lnSpc>
            </a:pPr>
            <a:r>
              <a:rPr lang="en-GB" sz="1300" dirty="0">
                <a:latin typeface="Letter-join Plus 8" pitchFamily="50" charset="0"/>
                <a:ea typeface="Gloria Hallelujah"/>
                <a:cs typeface="Gloria Hallelujah"/>
                <a:sym typeface="Gloria Hallelujah"/>
              </a:rPr>
              <a:t>Invasion, Conditioned games</a:t>
            </a:r>
          </a:p>
          <a:p>
            <a:pPr algn="ctr">
              <a:lnSpc>
                <a:spcPct val="115000"/>
              </a:lnSpc>
            </a:pPr>
            <a:endParaRPr lang="en-GB" sz="1300" dirty="0">
              <a:latin typeface="Letter-join Plus 8" pitchFamily="50" charset="0"/>
              <a:ea typeface="Gloria Hallelujah"/>
              <a:cs typeface="Gloria Hallelujah"/>
              <a:sym typeface="Gloria Hallelujah"/>
            </a:endParaRPr>
          </a:p>
          <a:p>
            <a:pPr algn="ctr">
              <a:lnSpc>
                <a:spcPct val="115000"/>
              </a:lnSpc>
            </a:pPr>
            <a:endParaRPr lang="en-GB" sz="1300" dirty="0">
              <a:latin typeface="Letter-join Plus 8" pitchFamily="50" charset="0"/>
              <a:ea typeface="Gloria Hallelujah"/>
              <a:cs typeface="Gloria Hallelujah"/>
              <a:sym typeface="Gloria Hallelujah"/>
            </a:endParaRPr>
          </a:p>
          <a:p>
            <a:pPr algn="ctr">
              <a:lnSpc>
                <a:spcPct val="115000"/>
              </a:lnSpc>
            </a:pPr>
            <a:endParaRPr lang="en-GB" sz="1300" dirty="0">
              <a:latin typeface="Letter-join Plus 8" pitchFamily="50" charset="0"/>
              <a:ea typeface="Gloria Hallelujah"/>
              <a:cs typeface="Gloria Hallelujah"/>
              <a:sym typeface="Gloria Hallelujah"/>
            </a:endParaRPr>
          </a:p>
          <a:p>
            <a:pPr marL="0" lvl="0" indent="0" algn="ctr" rtl="0">
              <a:spcBef>
                <a:spcPts val="0"/>
              </a:spcBef>
              <a:spcAft>
                <a:spcPts val="0"/>
              </a:spcAft>
              <a:buNone/>
            </a:pPr>
            <a:endParaRPr sz="1300" dirty="0">
              <a:latin typeface="Letter-join Plus 8" pitchFamily="50" charset="0"/>
              <a:ea typeface="Gloria Hallelujah"/>
              <a:cs typeface="Gloria Hallelujah"/>
              <a:sym typeface="Gloria Hallelujah"/>
            </a:endParaRPr>
          </a:p>
          <a:p>
            <a:pPr marL="0" lvl="0" indent="0" algn="ctr" rtl="0">
              <a:spcBef>
                <a:spcPts val="0"/>
              </a:spcBef>
              <a:spcAft>
                <a:spcPts val="0"/>
              </a:spcAft>
              <a:buNone/>
            </a:pPr>
            <a:r>
              <a:rPr lang="en-GB" sz="1300" b="1" dirty="0" smtClean="0">
                <a:solidFill>
                  <a:srgbClr val="0000FF"/>
                </a:solidFill>
                <a:latin typeface="Letter-join Plus 8" pitchFamily="50" charset="0"/>
                <a:ea typeface="Gloria Hallelujah"/>
                <a:cs typeface="Gloria Hallelujah"/>
                <a:sym typeface="Gloria Hallelujah"/>
              </a:rPr>
              <a:t>PE </a:t>
            </a:r>
            <a:r>
              <a:rPr lang="en-GB" sz="1300" b="1" dirty="0">
                <a:solidFill>
                  <a:srgbClr val="0000FF"/>
                </a:solidFill>
                <a:latin typeface="Letter-join Plus 8" pitchFamily="50" charset="0"/>
                <a:ea typeface="Gloria Hallelujah"/>
                <a:cs typeface="Gloria Hallelujah"/>
                <a:sym typeface="Gloria Hallelujah"/>
              </a:rPr>
              <a:t>Days are </a:t>
            </a:r>
            <a:r>
              <a:rPr lang="en-GB" sz="1300" b="1" dirty="0" smtClean="0">
                <a:solidFill>
                  <a:srgbClr val="0000FF"/>
                </a:solidFill>
                <a:latin typeface="Letter-join Plus 8" pitchFamily="50" charset="0"/>
                <a:ea typeface="Gloria Hallelujah"/>
                <a:cs typeface="Gloria Hallelujah"/>
                <a:sym typeface="Gloria Hallelujah"/>
              </a:rPr>
              <a:t>Monday</a:t>
            </a:r>
          </a:p>
          <a:p>
            <a:pPr marL="0" lvl="0" indent="0" algn="ctr" rtl="0">
              <a:spcBef>
                <a:spcPts val="0"/>
              </a:spcBef>
              <a:spcAft>
                <a:spcPts val="0"/>
              </a:spcAft>
              <a:buNone/>
            </a:pPr>
            <a:r>
              <a:rPr lang="en-GB" sz="1300" dirty="0" smtClean="0">
                <a:latin typeface="Letter-join Plus 8" pitchFamily="50" charset="0"/>
                <a:ea typeface="Gloria Hallelujah"/>
                <a:cs typeface="Gloria Hallelujah"/>
                <a:sym typeface="Gloria Hallelujah"/>
              </a:rPr>
              <a:t>Please </a:t>
            </a:r>
            <a:r>
              <a:rPr lang="en-GB" sz="1300" dirty="0">
                <a:latin typeface="Letter-join Plus 8" pitchFamily="50" charset="0"/>
                <a:ea typeface="Gloria Hallelujah"/>
                <a:cs typeface="Gloria Hallelujah"/>
                <a:sym typeface="Gloria Hallelujah"/>
              </a:rPr>
              <a:t>ensure that your child comes to school in </a:t>
            </a:r>
            <a:r>
              <a:rPr lang="en-GB" sz="1300" dirty="0" smtClean="0">
                <a:latin typeface="Letter-join Plus 8" pitchFamily="50" charset="0"/>
                <a:ea typeface="Gloria Hallelujah"/>
                <a:cs typeface="Gloria Hallelujah"/>
                <a:sym typeface="Gloria Hallelujah"/>
              </a:rPr>
              <a:t>with their PE kit. </a:t>
            </a:r>
            <a:endParaRPr sz="1300" dirty="0">
              <a:latin typeface="Letter-join Plus 8" pitchFamily="50" charset="0"/>
              <a:ea typeface="Gloria Hallelujah"/>
              <a:cs typeface="Gloria Hallelujah"/>
              <a:sym typeface="Gloria Hallelujah"/>
            </a:endParaRPr>
          </a:p>
        </p:txBody>
      </p:sp>
      <p:sp>
        <p:nvSpPr>
          <p:cNvPr id="19" name="Google Shape;157;p17">
            <a:extLst>
              <a:ext uri="{FF2B5EF4-FFF2-40B4-BE49-F238E27FC236}">
                <a16:creationId xmlns:a16="http://schemas.microsoft.com/office/drawing/2014/main" xmlns="" id="{6C156C9F-7072-4772-A6EC-429A61BADE00}"/>
              </a:ext>
            </a:extLst>
          </p:cNvPr>
          <p:cNvSpPr txBox="1"/>
          <p:nvPr/>
        </p:nvSpPr>
        <p:spPr>
          <a:xfrm>
            <a:off x="3685431" y="6042863"/>
            <a:ext cx="3047100" cy="2046684"/>
          </a:xfrm>
          <a:prstGeom prst="rect">
            <a:avLst/>
          </a:prstGeom>
          <a:noFill/>
          <a:ln>
            <a:noFill/>
          </a:ln>
        </p:spPr>
        <p:txBody>
          <a:bodyPr spcFirstLastPara="1" wrap="square" lIns="91425" tIns="91425" rIns="91425" bIns="91425" anchor="t" anchorCtr="0">
            <a:spAutoFit/>
          </a:bodyPr>
          <a:lstStyle/>
          <a:p>
            <a:pPr lvl="0" algn="ctr"/>
            <a:r>
              <a:rPr lang="en-GB" sz="3000" b="1" dirty="0">
                <a:solidFill>
                  <a:srgbClr val="0CB0F1"/>
                </a:solidFill>
                <a:latin typeface="Letter-join Plus 8" pitchFamily="50" charset="0"/>
                <a:ea typeface="Freckle Face"/>
                <a:cs typeface="Freckle Face"/>
                <a:sym typeface="Freckle Face"/>
              </a:rPr>
              <a:t>Music</a:t>
            </a:r>
            <a:endParaRPr lang="en-GB" sz="3000" dirty="0" smtClean="0">
              <a:latin typeface="Letter-join Plus 8" pitchFamily="50" charset="0"/>
              <a:ea typeface="Gloria Hallelujah"/>
              <a:cs typeface="Gloria Hallelujah"/>
              <a:sym typeface="Gloria Hallelujah"/>
            </a:endParaRPr>
          </a:p>
          <a:p>
            <a:pPr lvl="0"/>
            <a:r>
              <a:rPr lang="en-GB" sz="1300" dirty="0" smtClean="0">
                <a:latin typeface="Letter-join Plus 8" pitchFamily="50" charset="0"/>
                <a:ea typeface="Gloria Hallelujah"/>
                <a:cs typeface="Gloria Hallelujah"/>
                <a:sym typeface="Gloria Hallelujah"/>
              </a:rPr>
              <a:t>This </a:t>
            </a:r>
            <a:r>
              <a:rPr lang="en-GB" sz="1300" dirty="0">
                <a:latin typeface="Letter-join Plus 8" pitchFamily="50" charset="0"/>
                <a:ea typeface="Gloria Hallelujah"/>
                <a:cs typeface="Gloria Hallelujah"/>
                <a:sym typeface="Gloria Hallelujah"/>
              </a:rPr>
              <a:t>half term, our learning in Music is linked to ‘Three Little Birds’ by Bob Marley. As well as singing and accompanying the song with musical instruments, we will explore pulse, rhythm and pitch.. In addition, we will listen to, and evaluate, the work of other reggae artists.</a:t>
            </a:r>
          </a:p>
        </p:txBody>
      </p:sp>
      <p:pic>
        <p:nvPicPr>
          <p:cNvPr id="1026" name="Picture 2" descr="Clipart Football Youth | Free Images at Clker.com - vector clip art online,  royalty free &amp; public domain">
            <a:extLst>
              <a:ext uri="{FF2B5EF4-FFF2-40B4-BE49-F238E27FC236}">
                <a16:creationId xmlns:a16="http://schemas.microsoft.com/office/drawing/2014/main" xmlns="" id="{ED29C1D4-307F-40F9-9720-F39EDA4F6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788" y="7481697"/>
            <a:ext cx="895350" cy="71699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music note clipart png - Clipart World">
            <a:extLst>
              <a:ext uri="{FF2B5EF4-FFF2-40B4-BE49-F238E27FC236}">
                <a16:creationId xmlns:a16="http://schemas.microsoft.com/office/drawing/2014/main" xmlns="" id="{40B7EF0E-68D2-4D4E-BAB5-9BDA7328EF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4062" y="6194321"/>
            <a:ext cx="357187" cy="31534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music note clipart png - Clipart World">
            <a:extLst>
              <a:ext uri="{FF2B5EF4-FFF2-40B4-BE49-F238E27FC236}">
                <a16:creationId xmlns:a16="http://schemas.microsoft.com/office/drawing/2014/main" xmlns="" id="{53539410-0523-4E22-A821-4B6AFC7000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2880" y="6224040"/>
            <a:ext cx="357187" cy="315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62" name="Google Shape;162;p17"/>
          <p:cNvSpPr/>
          <p:nvPr/>
        </p:nvSpPr>
        <p:spPr>
          <a:xfrm>
            <a:off x="218988" y="7271215"/>
            <a:ext cx="6420000" cy="1819200"/>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200">
              <a:latin typeface="Letter-join Plus 8" pitchFamily="50" charset="0"/>
              <a:ea typeface="Gloria Hallelujah"/>
              <a:cs typeface="Gloria Hallelujah"/>
              <a:sym typeface="Gloria Hallelujah"/>
            </a:endParaRPr>
          </a:p>
        </p:txBody>
      </p:sp>
      <p:sp>
        <p:nvSpPr>
          <p:cNvPr id="151" name="Google Shape;151;p17"/>
          <p:cNvSpPr/>
          <p:nvPr/>
        </p:nvSpPr>
        <p:spPr>
          <a:xfrm>
            <a:off x="216744" y="1671800"/>
            <a:ext cx="3124200" cy="2488500"/>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200">
              <a:latin typeface="Letter-join Plus 8" pitchFamily="50" charset="0"/>
              <a:ea typeface="Gloria Hallelujah"/>
              <a:cs typeface="Gloria Hallelujah"/>
              <a:sym typeface="Gloria Hallelujah"/>
            </a:endParaRPr>
          </a:p>
        </p:txBody>
      </p:sp>
      <p:sp>
        <p:nvSpPr>
          <p:cNvPr id="152" name="Google Shape;152;p17"/>
          <p:cNvSpPr txBox="1"/>
          <p:nvPr/>
        </p:nvSpPr>
        <p:spPr>
          <a:xfrm>
            <a:off x="190488" y="1621000"/>
            <a:ext cx="3150456" cy="1646574"/>
          </a:xfrm>
          <a:prstGeom prst="rect">
            <a:avLst/>
          </a:prstGeom>
          <a:noFill/>
          <a:ln>
            <a:noFill/>
          </a:ln>
        </p:spPr>
        <p:txBody>
          <a:bodyPr spcFirstLastPara="1" wrap="square" lIns="91425" tIns="91425" rIns="91425" bIns="91425" anchor="t" anchorCtr="0">
            <a:spAutoFit/>
          </a:bodyPr>
          <a:lstStyle/>
          <a:p>
            <a:pPr algn="ctr"/>
            <a:r>
              <a:rPr lang="en-US" sz="3000" b="1" dirty="0" smtClean="0">
                <a:solidFill>
                  <a:srgbClr val="00B0F0"/>
                </a:solidFill>
                <a:latin typeface="Letter-join Plus 8" pitchFamily="50" charset="0"/>
              </a:rPr>
              <a:t>DT</a:t>
            </a:r>
            <a:endParaRPr lang="en-GB" sz="3000" b="1" dirty="0" smtClean="0">
              <a:solidFill>
                <a:srgbClr val="00B0F0"/>
              </a:solidFill>
              <a:latin typeface="Letter-join Plus 8" pitchFamily="50" charset="0"/>
            </a:endParaRPr>
          </a:p>
          <a:p>
            <a:r>
              <a:rPr lang="en-GB" sz="1300" dirty="0" smtClean="0">
                <a:latin typeface="Letter-join Plus 8" pitchFamily="50" charset="0"/>
              </a:rPr>
              <a:t>In </a:t>
            </a:r>
            <a:r>
              <a:rPr lang="en-GB" sz="1300" dirty="0">
                <a:latin typeface="Letter-join Plus 8" pitchFamily="50" charset="0"/>
              </a:rPr>
              <a:t>DT we will be completing the unit, Food: Celebrating culture and seasonality. We will link this to our learning in geography and design, make and evaluate pizzas using seasonal vegetables. </a:t>
            </a:r>
          </a:p>
        </p:txBody>
      </p:sp>
      <p:sp>
        <p:nvSpPr>
          <p:cNvPr id="154" name="Google Shape;154;p17"/>
          <p:cNvSpPr txBox="1"/>
          <p:nvPr/>
        </p:nvSpPr>
        <p:spPr>
          <a:xfrm>
            <a:off x="436900" y="3165774"/>
            <a:ext cx="2679075" cy="923299"/>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r>
              <a:rPr lang="en-GB" sz="1200" b="1" dirty="0">
                <a:solidFill>
                  <a:srgbClr val="0070C0"/>
                </a:solidFill>
                <a:latin typeface="Letter-join Plus 8" pitchFamily="50" charset="0"/>
              </a:rPr>
              <a:t>How to help at home: Encourage your child to help with cooking at home to build skills e.g. chopping, peeling, grating. </a:t>
            </a:r>
          </a:p>
        </p:txBody>
      </p:sp>
      <p:sp>
        <p:nvSpPr>
          <p:cNvPr id="159" name="Google Shape;159;p17"/>
          <p:cNvSpPr/>
          <p:nvPr/>
        </p:nvSpPr>
        <p:spPr>
          <a:xfrm>
            <a:off x="3490788" y="4259129"/>
            <a:ext cx="3181500" cy="2905500"/>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200">
              <a:latin typeface="Letter-join Plus 8" pitchFamily="50" charset="0"/>
              <a:ea typeface="Gloria Hallelujah"/>
              <a:cs typeface="Gloria Hallelujah"/>
              <a:sym typeface="Gloria Hallelujah"/>
            </a:endParaRPr>
          </a:p>
        </p:txBody>
      </p:sp>
      <p:sp>
        <p:nvSpPr>
          <p:cNvPr id="161" name="Google Shape;161;p17"/>
          <p:cNvSpPr txBox="1"/>
          <p:nvPr/>
        </p:nvSpPr>
        <p:spPr>
          <a:xfrm>
            <a:off x="3633588" y="5959618"/>
            <a:ext cx="2895900" cy="1107965"/>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marL="0" lvl="0" indent="0" algn="ctr" rtl="0">
              <a:spcBef>
                <a:spcPts val="0"/>
              </a:spcBef>
              <a:spcAft>
                <a:spcPts val="0"/>
              </a:spcAft>
              <a:buNone/>
            </a:pPr>
            <a:r>
              <a:rPr lang="en-GB" sz="1200" b="1" dirty="0">
                <a:solidFill>
                  <a:srgbClr val="0070C0"/>
                </a:solidFill>
                <a:latin typeface="Letter-join Plus 8" pitchFamily="50" charset="0"/>
                <a:ea typeface="Freckle Face"/>
                <a:cs typeface="Freckle Face"/>
                <a:sym typeface="Freckle Face"/>
              </a:rPr>
              <a:t>How to help at home: Practice using </a:t>
            </a:r>
            <a:r>
              <a:rPr lang="en-GB" sz="1200" b="1" dirty="0" smtClean="0">
                <a:solidFill>
                  <a:srgbClr val="0070C0"/>
                </a:solidFill>
                <a:latin typeface="Letter-join Plus 8" pitchFamily="50" charset="0"/>
                <a:ea typeface="Freckle Face"/>
                <a:cs typeface="Freckle Face"/>
                <a:sym typeface="Freckle Face"/>
              </a:rPr>
              <a:t>stop motion programmes such as  the app: Stop Motion Cartoon Maker at home. Can your child make a story about a toy/stuffed animal? </a:t>
            </a:r>
            <a:endParaRPr sz="1200" b="1" dirty="0">
              <a:solidFill>
                <a:srgbClr val="0070C0"/>
              </a:solidFill>
              <a:latin typeface="Letter-join Plus 8" pitchFamily="50" charset="0"/>
              <a:ea typeface="Freckle Face"/>
              <a:cs typeface="Freckle Face"/>
              <a:sym typeface="Freckle Face"/>
            </a:endParaRPr>
          </a:p>
        </p:txBody>
      </p:sp>
      <p:sp>
        <p:nvSpPr>
          <p:cNvPr id="163" name="Google Shape;163;p17"/>
          <p:cNvSpPr txBox="1"/>
          <p:nvPr/>
        </p:nvSpPr>
        <p:spPr>
          <a:xfrm>
            <a:off x="1738338" y="7263125"/>
            <a:ext cx="3381300" cy="39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b="1" dirty="0">
                <a:solidFill>
                  <a:srgbClr val="0CB0F1"/>
                </a:solidFill>
                <a:latin typeface="Letter-join Plus 8" pitchFamily="50" charset="0"/>
                <a:ea typeface="Freckle Face"/>
                <a:cs typeface="Freckle Face"/>
                <a:sym typeface="Freckle Face"/>
              </a:rPr>
              <a:t>Books to Share at Home      </a:t>
            </a:r>
            <a:r>
              <a:rPr lang="en-GB" sz="3000" b="1" dirty="0">
                <a:solidFill>
                  <a:srgbClr val="0CB0F1"/>
                </a:solidFill>
                <a:latin typeface="Letter-join Plus 8" pitchFamily="50" charset="0"/>
                <a:ea typeface="Calibri"/>
                <a:cs typeface="Calibri"/>
                <a:sym typeface="Calibri"/>
              </a:rPr>
              <a:t> </a:t>
            </a:r>
            <a:endParaRPr sz="3000" b="1" dirty="0">
              <a:solidFill>
                <a:srgbClr val="0CB0F1"/>
              </a:solidFill>
              <a:latin typeface="Letter-join Plus 8" pitchFamily="50" charset="0"/>
              <a:ea typeface="Calibri"/>
              <a:cs typeface="Calibri"/>
              <a:sym typeface="Calibri"/>
            </a:endParaRPr>
          </a:p>
        </p:txBody>
      </p:sp>
      <p:sp>
        <p:nvSpPr>
          <p:cNvPr id="164" name="Google Shape;164;p17"/>
          <p:cNvSpPr/>
          <p:nvPr/>
        </p:nvSpPr>
        <p:spPr>
          <a:xfrm>
            <a:off x="188100" y="4272133"/>
            <a:ext cx="3181500" cy="2905500"/>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200">
              <a:latin typeface="Letter-join Plus 8" pitchFamily="50" charset="0"/>
              <a:ea typeface="Gloria Hallelujah"/>
              <a:cs typeface="Gloria Hallelujah"/>
              <a:sym typeface="Gloria Hallelujah"/>
            </a:endParaRPr>
          </a:p>
        </p:txBody>
      </p:sp>
      <p:sp>
        <p:nvSpPr>
          <p:cNvPr id="166" name="Google Shape;166;p17"/>
          <p:cNvSpPr txBox="1"/>
          <p:nvPr/>
        </p:nvSpPr>
        <p:spPr>
          <a:xfrm>
            <a:off x="330900" y="5918245"/>
            <a:ext cx="2895900" cy="1107965"/>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lvl="0" algn="ctr"/>
            <a:r>
              <a:rPr lang="en-GB" sz="1200" b="1" dirty="0">
                <a:solidFill>
                  <a:srgbClr val="0070C0"/>
                </a:solidFill>
                <a:latin typeface="Letter-join Plus 8" pitchFamily="50" charset="0"/>
                <a:ea typeface="Freckle Face"/>
                <a:cs typeface="Freckle Face"/>
                <a:sym typeface="Freckle Face"/>
              </a:rPr>
              <a:t>How to help at home: </a:t>
            </a:r>
            <a:r>
              <a:rPr lang="en-GB" sz="1200" b="1" dirty="0" smtClean="0">
                <a:solidFill>
                  <a:srgbClr val="0070C0"/>
                </a:solidFill>
                <a:latin typeface="Letter-join Plus 8" pitchFamily="50" charset="0"/>
                <a:ea typeface="Freckle Face"/>
                <a:cs typeface="Freckle Face"/>
                <a:sym typeface="Freckle Face"/>
              </a:rPr>
              <a:t>Talk with your child about keeping safe online. Discuss the importance of speaking with an adult if anything they see online makes them feel uncomfortable.</a:t>
            </a:r>
            <a:endParaRPr sz="1200" b="1" dirty="0">
              <a:solidFill>
                <a:srgbClr val="0070C0"/>
              </a:solidFill>
              <a:latin typeface="Letter-join Plus 8" pitchFamily="50" charset="0"/>
              <a:ea typeface="Freckle Face"/>
              <a:cs typeface="Freckle Face"/>
              <a:sym typeface="Freckle Face"/>
            </a:endParaRPr>
          </a:p>
        </p:txBody>
      </p:sp>
      <p:sp>
        <p:nvSpPr>
          <p:cNvPr id="25" name="Google Shape;157;p17">
            <a:extLst>
              <a:ext uri="{FF2B5EF4-FFF2-40B4-BE49-F238E27FC236}">
                <a16:creationId xmlns:a16="http://schemas.microsoft.com/office/drawing/2014/main" xmlns="" id="{42A511B1-DB09-4683-B7CA-115A980AA326}"/>
              </a:ext>
            </a:extLst>
          </p:cNvPr>
          <p:cNvSpPr txBox="1"/>
          <p:nvPr/>
        </p:nvSpPr>
        <p:spPr>
          <a:xfrm>
            <a:off x="3528888" y="4221029"/>
            <a:ext cx="3037489" cy="175429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dirty="0">
                <a:solidFill>
                  <a:srgbClr val="00B0F0"/>
                </a:solidFill>
                <a:latin typeface="Letter-join Plus 8" pitchFamily="50" charset="0"/>
                <a:ea typeface="Gloria Hallelujah"/>
                <a:cs typeface="Gloria Hallelujah"/>
                <a:sym typeface="Gloria Hallelujah"/>
              </a:rPr>
              <a:t>C</a:t>
            </a:r>
            <a:r>
              <a:rPr lang="en-US" sz="3000" b="1" dirty="0" smtClean="0">
                <a:solidFill>
                  <a:srgbClr val="00B0F0"/>
                </a:solidFill>
                <a:latin typeface="Letter-join Plus 8" pitchFamily="50" charset="0"/>
                <a:ea typeface="Gloria Hallelujah"/>
                <a:cs typeface="Gloria Hallelujah"/>
                <a:sym typeface="Gloria Hallelujah"/>
              </a:rPr>
              <a:t>omputing</a:t>
            </a:r>
            <a:endParaRPr lang="en-GB" sz="3000" b="1" dirty="0" smtClean="0">
              <a:solidFill>
                <a:srgbClr val="00B0F0"/>
              </a:solidFill>
              <a:latin typeface="Letter-join Plus 8" pitchFamily="50" charset="0"/>
              <a:ea typeface="Gloria Hallelujah"/>
              <a:cs typeface="Gloria Hallelujah"/>
              <a:sym typeface="Gloria Hallelujah"/>
            </a:endParaRPr>
          </a:p>
          <a:p>
            <a:pPr marL="0" lvl="0" indent="0" algn="ctr" rtl="0">
              <a:spcBef>
                <a:spcPts val="0"/>
              </a:spcBef>
              <a:spcAft>
                <a:spcPts val="0"/>
              </a:spcAft>
              <a:buNone/>
            </a:pPr>
            <a:r>
              <a:rPr lang="en-GB" sz="1200" dirty="0" smtClean="0">
                <a:latin typeface="Letter-join Plus 8" pitchFamily="50" charset="0"/>
                <a:ea typeface="Gloria Hallelujah"/>
                <a:cs typeface="Gloria Hallelujah"/>
                <a:sym typeface="Gloria Hallelujah"/>
              </a:rPr>
              <a:t>In </a:t>
            </a:r>
            <a:r>
              <a:rPr lang="en-GB" sz="1200" dirty="0">
                <a:latin typeface="Letter-join Plus 8" pitchFamily="50" charset="0"/>
                <a:ea typeface="Gloria Hallelujah"/>
                <a:cs typeface="Gloria Hallelujah"/>
                <a:sym typeface="Gloria Hallelujah"/>
              </a:rPr>
              <a:t>computing</a:t>
            </a:r>
            <a:r>
              <a:rPr lang="en-GB" sz="1200" dirty="0" smtClean="0">
                <a:latin typeface="Letter-join Plus 8" pitchFamily="50" charset="0"/>
                <a:ea typeface="Gloria Hallelujah"/>
                <a:cs typeface="Gloria Hallelujah"/>
                <a:sym typeface="Gloria Hallelujah"/>
              </a:rPr>
              <a:t>, we will be focusing on stop motion animation. They will learn about all aspects of stop frame animation. They will make their own story board before using a software package to create their own stop frame animation.  </a:t>
            </a:r>
            <a:endParaRPr sz="1200" dirty="0">
              <a:latin typeface="Letter-join Plus 8" pitchFamily="50" charset="0"/>
              <a:ea typeface="Gloria Hallelujah"/>
              <a:cs typeface="Gloria Hallelujah"/>
              <a:sym typeface="Gloria Hallelujah"/>
            </a:endParaRPr>
          </a:p>
        </p:txBody>
      </p:sp>
      <p:sp>
        <p:nvSpPr>
          <p:cNvPr id="26" name="Google Shape;157;p17">
            <a:extLst>
              <a:ext uri="{FF2B5EF4-FFF2-40B4-BE49-F238E27FC236}">
                <a16:creationId xmlns:a16="http://schemas.microsoft.com/office/drawing/2014/main" xmlns="" id="{DAACF899-51CB-44E2-9156-D31C70A7B402}"/>
              </a:ext>
            </a:extLst>
          </p:cNvPr>
          <p:cNvSpPr txBox="1"/>
          <p:nvPr/>
        </p:nvSpPr>
        <p:spPr>
          <a:xfrm>
            <a:off x="188088" y="4173650"/>
            <a:ext cx="3181512" cy="1831240"/>
          </a:xfrm>
          <a:prstGeom prst="rect">
            <a:avLst/>
          </a:prstGeom>
          <a:noFill/>
          <a:ln>
            <a:noFill/>
          </a:ln>
        </p:spPr>
        <p:txBody>
          <a:bodyPr spcFirstLastPara="1" wrap="square" lIns="91425" tIns="91425" rIns="91425" bIns="91425" anchor="t" anchorCtr="0">
            <a:spAutoFit/>
          </a:bodyPr>
          <a:lstStyle/>
          <a:p>
            <a:pPr lvl="0" algn="ctr"/>
            <a:r>
              <a:rPr lang="en-GB" sz="3000" b="1" dirty="0">
                <a:solidFill>
                  <a:srgbClr val="0CB0F1"/>
                </a:solidFill>
                <a:latin typeface="Letter-join Plus 8" pitchFamily="50" charset="0"/>
                <a:ea typeface="Freckle Face"/>
                <a:cs typeface="Freckle Face"/>
                <a:sym typeface="Freckle Face"/>
              </a:rPr>
              <a:t>PSHE/RSE</a:t>
            </a:r>
            <a:endParaRPr lang="en-GB" sz="3000" dirty="0" smtClean="0">
              <a:latin typeface="Letter-join Plus 8" pitchFamily="50" charset="0"/>
            </a:endParaRPr>
          </a:p>
          <a:p>
            <a:pPr lvl="0" algn="ctr"/>
            <a:r>
              <a:rPr lang="en-GB" sz="1100" dirty="0" smtClean="0">
                <a:latin typeface="Letter-join Plus 8" pitchFamily="50" charset="0"/>
              </a:rPr>
              <a:t>We </a:t>
            </a:r>
            <a:r>
              <a:rPr lang="en-GB" sz="1100" dirty="0" smtClean="0">
                <a:latin typeface="Letter-join Plus 8" pitchFamily="50" charset="0"/>
              </a:rPr>
              <a:t>will focus on children </a:t>
            </a:r>
            <a:r>
              <a:rPr lang="en-GB" sz="1100" dirty="0">
                <a:latin typeface="Letter-join Plus 8" pitchFamily="50" charset="0"/>
              </a:rPr>
              <a:t>making safe and sensible </a:t>
            </a:r>
            <a:r>
              <a:rPr lang="en-GB" sz="1100" dirty="0" smtClean="0">
                <a:latin typeface="Letter-join Plus 8" pitchFamily="50" charset="0"/>
              </a:rPr>
              <a:t>decisions online and the issue of cyberbullying. We will discuss the different forms of abuse and </a:t>
            </a:r>
            <a:r>
              <a:rPr lang="en-GB" sz="1100" dirty="0">
                <a:latin typeface="Letter-join Plus 8" pitchFamily="50" charset="0"/>
              </a:rPr>
              <a:t>the concept of rights, and how abuse violates their rights. </a:t>
            </a:r>
            <a:r>
              <a:rPr lang="en-GB" sz="1100" dirty="0" smtClean="0">
                <a:latin typeface="Letter-join Plus 8" pitchFamily="50" charset="0"/>
              </a:rPr>
              <a:t>We will also discuss the importance of making good lifestyle choice as well as learning some basic First Aid Knowledge.</a:t>
            </a:r>
            <a:endParaRPr sz="1100" dirty="0">
              <a:latin typeface="Letter-join Plus 8" pitchFamily="50" charset="0"/>
              <a:ea typeface="Gloria Hallelujah"/>
              <a:cs typeface="Gloria Hallelujah"/>
              <a:sym typeface="Gloria Hallelujah"/>
            </a:endParaRPr>
          </a:p>
        </p:txBody>
      </p:sp>
      <p:pic>
        <p:nvPicPr>
          <p:cNvPr id="7" name="Picture 6"/>
          <p:cNvPicPr>
            <a:picLocks noChangeAspect="1"/>
          </p:cNvPicPr>
          <p:nvPr/>
        </p:nvPicPr>
        <p:blipFill>
          <a:blip r:embed="rId3"/>
          <a:stretch>
            <a:fillRect/>
          </a:stretch>
        </p:blipFill>
        <p:spPr>
          <a:xfrm>
            <a:off x="575495" y="7458376"/>
            <a:ext cx="951748" cy="1444877"/>
          </a:xfrm>
          <a:prstGeom prst="rect">
            <a:avLst/>
          </a:prstGeom>
        </p:spPr>
      </p:pic>
      <p:pic>
        <p:nvPicPr>
          <p:cNvPr id="8" name="Picture 7"/>
          <p:cNvPicPr>
            <a:picLocks noChangeAspect="1"/>
          </p:cNvPicPr>
          <p:nvPr/>
        </p:nvPicPr>
        <p:blipFill>
          <a:blip r:embed="rId4"/>
          <a:stretch>
            <a:fillRect/>
          </a:stretch>
        </p:blipFill>
        <p:spPr>
          <a:xfrm>
            <a:off x="1778850" y="7801809"/>
            <a:ext cx="1012024" cy="1152244"/>
          </a:xfrm>
          <a:prstGeom prst="rect">
            <a:avLst/>
          </a:prstGeom>
        </p:spPr>
      </p:pic>
      <p:pic>
        <p:nvPicPr>
          <p:cNvPr id="9" name="Picture 8"/>
          <p:cNvPicPr>
            <a:picLocks noChangeAspect="1"/>
          </p:cNvPicPr>
          <p:nvPr/>
        </p:nvPicPr>
        <p:blipFill>
          <a:blip r:embed="rId5"/>
          <a:stretch>
            <a:fillRect/>
          </a:stretch>
        </p:blipFill>
        <p:spPr>
          <a:xfrm>
            <a:off x="3934575" y="7801163"/>
            <a:ext cx="997348" cy="1201016"/>
          </a:xfrm>
          <a:prstGeom prst="rect">
            <a:avLst/>
          </a:prstGeom>
        </p:spPr>
      </p:pic>
      <p:pic>
        <p:nvPicPr>
          <p:cNvPr id="10" name="Picture 9"/>
          <p:cNvPicPr>
            <a:picLocks noChangeAspect="1"/>
          </p:cNvPicPr>
          <p:nvPr/>
        </p:nvPicPr>
        <p:blipFill>
          <a:blip r:embed="rId6"/>
          <a:stretch>
            <a:fillRect/>
          </a:stretch>
        </p:blipFill>
        <p:spPr>
          <a:xfrm>
            <a:off x="5198206" y="7458376"/>
            <a:ext cx="1126054" cy="1444877"/>
          </a:xfrm>
          <a:prstGeom prst="rect">
            <a:avLst/>
          </a:prstGeom>
        </p:spPr>
      </p:pic>
      <p:sp>
        <p:nvSpPr>
          <p:cNvPr id="21" name="Google Shape;155;p17"/>
          <p:cNvSpPr/>
          <p:nvPr/>
        </p:nvSpPr>
        <p:spPr>
          <a:xfrm>
            <a:off x="3481888" y="1659960"/>
            <a:ext cx="3181500" cy="2488500"/>
          </a:xfrm>
          <a:prstGeom prst="roundRect">
            <a:avLst>
              <a:gd name="adj" fmla="val 7165"/>
            </a:avLst>
          </a:prstGeom>
          <a:solidFill>
            <a:srgbClr val="FFFFFF"/>
          </a:solidFill>
          <a:ln w="38100" cap="flat" cmpd="sng">
            <a:solidFill>
              <a:srgbClr val="0CB0F1"/>
            </a:solidFill>
            <a:prstDash val="solid"/>
            <a:bevel/>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Letter-join Plus 8" pitchFamily="50" charset="0"/>
              <a:ea typeface="Gloria Hallelujah"/>
              <a:cs typeface="Gloria Hallelujah"/>
              <a:sym typeface="Gloria Hallelujah"/>
            </a:endParaRPr>
          </a:p>
          <a:p>
            <a:pPr marL="0" lvl="0" indent="0" algn="l" rtl="0">
              <a:lnSpc>
                <a:spcPct val="115000"/>
              </a:lnSpc>
              <a:spcBef>
                <a:spcPts val="1200"/>
              </a:spcBef>
              <a:spcAft>
                <a:spcPts val="1200"/>
              </a:spcAft>
              <a:buClr>
                <a:schemeClr val="dk1"/>
              </a:buClr>
              <a:buSzPts val="1100"/>
              <a:buFont typeface="Arial"/>
              <a:buNone/>
            </a:pPr>
            <a:endParaRPr sz="1200">
              <a:latin typeface="Letter-join Plus 8" pitchFamily="50" charset="0"/>
              <a:ea typeface="Gloria Hallelujah"/>
              <a:cs typeface="Gloria Hallelujah"/>
              <a:sym typeface="Gloria Hallelujah"/>
            </a:endParaRPr>
          </a:p>
        </p:txBody>
      </p:sp>
      <p:sp>
        <p:nvSpPr>
          <p:cNvPr id="22" name="Google Shape;157;p17"/>
          <p:cNvSpPr txBox="1"/>
          <p:nvPr/>
        </p:nvSpPr>
        <p:spPr>
          <a:xfrm>
            <a:off x="3489536" y="1657187"/>
            <a:ext cx="3185164" cy="1646574"/>
          </a:xfrm>
          <a:prstGeom prst="rect">
            <a:avLst/>
          </a:prstGeom>
          <a:noFill/>
          <a:ln>
            <a:noFill/>
          </a:ln>
        </p:spPr>
        <p:txBody>
          <a:bodyPr spcFirstLastPara="1" wrap="square" lIns="91425" tIns="91425" rIns="91425" bIns="91425" anchor="t" anchorCtr="0">
            <a:spAutoFit/>
          </a:bodyPr>
          <a:lstStyle/>
          <a:p>
            <a:pPr lvl="0" algn="ctr"/>
            <a:r>
              <a:rPr lang="en-GB" sz="3000" b="1" dirty="0">
                <a:solidFill>
                  <a:srgbClr val="0CB0F1"/>
                </a:solidFill>
                <a:latin typeface="Letter-join Plus 8" pitchFamily="50" charset="0"/>
                <a:ea typeface="Freckle Face"/>
                <a:cs typeface="Freckle Face"/>
                <a:sym typeface="Freckle Face"/>
              </a:rPr>
              <a:t>French</a:t>
            </a:r>
            <a:endParaRPr lang="en-GB" sz="3000" dirty="0" smtClean="0">
              <a:latin typeface="Letter-join Plus 8" pitchFamily="50" charset="0"/>
              <a:ea typeface="Gloria Hallelujah"/>
              <a:cs typeface="Gloria Hallelujah"/>
              <a:sym typeface="Gloria Hallelujah"/>
            </a:endParaRPr>
          </a:p>
          <a:p>
            <a:pPr lvl="0" algn="ctr"/>
            <a:r>
              <a:rPr lang="en-GB" sz="1300" dirty="0" smtClean="0">
                <a:latin typeface="Letter-join Plus 8" pitchFamily="50" charset="0"/>
                <a:ea typeface="Gloria Hallelujah"/>
                <a:cs typeface="Gloria Hallelujah"/>
                <a:sym typeface="Gloria Hallelujah"/>
              </a:rPr>
              <a:t>This </a:t>
            </a:r>
            <a:r>
              <a:rPr lang="en-GB" sz="1300" dirty="0">
                <a:latin typeface="Letter-join Plus 8" pitchFamily="50" charset="0"/>
                <a:ea typeface="Gloria Hallelujah"/>
                <a:cs typeface="Gloria Hallelujah"/>
                <a:sym typeface="Gloria Hallelujah"/>
              </a:rPr>
              <a:t>half term, we </a:t>
            </a:r>
            <a:r>
              <a:rPr lang="en-GB" sz="1300" dirty="0" smtClean="0">
                <a:latin typeface="Letter-join Plus 8" pitchFamily="50" charset="0"/>
                <a:ea typeface="Gloria Hallelujah"/>
                <a:cs typeface="Gloria Hallelujah"/>
                <a:sym typeface="Gloria Hallelujah"/>
              </a:rPr>
              <a:t>are learning the names of more body parts. We recap the nouns for facial features and add in simple body part nouns such as hands, arms and feet. We will practice these through yoga!</a:t>
            </a:r>
            <a:endParaRPr lang="en-GB" sz="1300" dirty="0">
              <a:latin typeface="Letter-join Plus 8" pitchFamily="50" charset="0"/>
              <a:ea typeface="Gloria Hallelujah"/>
              <a:cs typeface="Gloria Hallelujah"/>
              <a:sym typeface="Gloria Hallelujah"/>
            </a:endParaRPr>
          </a:p>
        </p:txBody>
      </p:sp>
      <p:sp>
        <p:nvSpPr>
          <p:cNvPr id="23" name="Google Shape;158;p17"/>
          <p:cNvSpPr txBox="1"/>
          <p:nvPr/>
        </p:nvSpPr>
        <p:spPr>
          <a:xfrm>
            <a:off x="3658988" y="3310785"/>
            <a:ext cx="1733949" cy="738633"/>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spAutoFit/>
          </a:bodyPr>
          <a:lstStyle/>
          <a:p>
            <a:pPr marL="0" lvl="0" indent="0" algn="ctr" rtl="0">
              <a:spcBef>
                <a:spcPts val="0"/>
              </a:spcBef>
              <a:spcAft>
                <a:spcPts val="0"/>
              </a:spcAft>
              <a:buNone/>
            </a:pPr>
            <a:r>
              <a:rPr lang="en-GB" sz="1200" b="1" dirty="0">
                <a:solidFill>
                  <a:srgbClr val="0070C0"/>
                </a:solidFill>
                <a:latin typeface="Letter-join Plus 8" pitchFamily="50" charset="0"/>
                <a:ea typeface="Freckle Face"/>
                <a:cs typeface="Freckle Face"/>
                <a:sym typeface="Freckle Face"/>
              </a:rPr>
              <a:t>How to help at home: </a:t>
            </a:r>
            <a:r>
              <a:rPr lang="en-GB" sz="1200" b="1" dirty="0" smtClean="0">
                <a:solidFill>
                  <a:srgbClr val="0070C0"/>
                </a:solidFill>
                <a:latin typeface="Letter-join Plus 8" pitchFamily="50" charset="0"/>
                <a:ea typeface="Freckle Face"/>
                <a:cs typeface="Freckle Face"/>
                <a:sym typeface="Freckle Face"/>
              </a:rPr>
              <a:t>Why not play a game of </a:t>
            </a:r>
            <a:r>
              <a:rPr lang="en-GB" sz="1200" b="1" dirty="0" err="1" smtClean="0">
                <a:solidFill>
                  <a:srgbClr val="0070C0"/>
                </a:solidFill>
                <a:latin typeface="Letter-join Plus 8" pitchFamily="50" charset="0"/>
                <a:ea typeface="Freckle Face"/>
                <a:cs typeface="Freckle Face"/>
                <a:sym typeface="Freckle Face"/>
              </a:rPr>
              <a:t>french</a:t>
            </a:r>
            <a:r>
              <a:rPr lang="en-GB" sz="1200" b="1" dirty="0" smtClean="0">
                <a:solidFill>
                  <a:srgbClr val="0070C0"/>
                </a:solidFill>
                <a:latin typeface="Letter-join Plus 8" pitchFamily="50" charset="0"/>
                <a:ea typeface="Freckle Face"/>
                <a:cs typeface="Freckle Face"/>
                <a:sym typeface="Freckle Face"/>
              </a:rPr>
              <a:t> </a:t>
            </a:r>
            <a:r>
              <a:rPr lang="en-GB" sz="1200" b="1" dirty="0" err="1" smtClean="0">
                <a:solidFill>
                  <a:srgbClr val="0070C0"/>
                </a:solidFill>
                <a:latin typeface="Letter-join Plus 8" pitchFamily="50" charset="0"/>
                <a:ea typeface="Freckle Face"/>
                <a:cs typeface="Freckle Face"/>
                <a:sym typeface="Freckle Face"/>
              </a:rPr>
              <a:t>simon</a:t>
            </a:r>
            <a:r>
              <a:rPr lang="en-GB" sz="1200" b="1" dirty="0">
                <a:solidFill>
                  <a:srgbClr val="0070C0"/>
                </a:solidFill>
                <a:latin typeface="Letter-join Plus 8" pitchFamily="50" charset="0"/>
                <a:ea typeface="Freckle Face"/>
                <a:cs typeface="Freckle Face"/>
                <a:sym typeface="Freckle Face"/>
              </a:rPr>
              <a:t> </a:t>
            </a:r>
            <a:r>
              <a:rPr lang="en-GB" sz="1200" b="1" dirty="0" smtClean="0">
                <a:solidFill>
                  <a:srgbClr val="0070C0"/>
                </a:solidFill>
                <a:latin typeface="Letter-join Plus 8" pitchFamily="50" charset="0"/>
                <a:ea typeface="Freckle Face"/>
                <a:cs typeface="Freckle Face"/>
                <a:sym typeface="Freckle Face"/>
              </a:rPr>
              <a:t>says?</a:t>
            </a:r>
            <a:endParaRPr sz="1200" b="1" dirty="0">
              <a:solidFill>
                <a:srgbClr val="0070C0"/>
              </a:solidFill>
              <a:latin typeface="Letter-join Plus 8" pitchFamily="50" charset="0"/>
              <a:ea typeface="Freckle Face"/>
              <a:cs typeface="Freckle Face"/>
              <a:sym typeface="Freckle Face"/>
            </a:endParaRPr>
          </a:p>
        </p:txBody>
      </p:sp>
      <p:pic>
        <p:nvPicPr>
          <p:cNvPr id="24" name="Google Shape;181;p17">
            <a:extLst>
              <a:ext uri="{FF2B5EF4-FFF2-40B4-BE49-F238E27FC236}">
                <a16:creationId xmlns="" xmlns:a16="http://schemas.microsoft.com/office/drawing/2014/main" id="{08F4334B-9BF7-4437-B49E-F13484B7C0B0}"/>
              </a:ext>
            </a:extLst>
          </p:cNvPr>
          <p:cNvPicPr preferRelativeResize="0"/>
          <p:nvPr/>
        </p:nvPicPr>
        <p:blipFill>
          <a:blip r:embed="rId7">
            <a:alphaModFix/>
          </a:blip>
          <a:stretch>
            <a:fillRect/>
          </a:stretch>
        </p:blipFill>
        <p:spPr>
          <a:xfrm>
            <a:off x="5544559" y="3334095"/>
            <a:ext cx="1019150" cy="69201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4155</TotalTime>
  <Words>1164</Words>
  <Application>Microsoft Office PowerPoint</Application>
  <PresentationFormat>A4 Paper (210x297 mm)</PresentationFormat>
  <Paragraphs>132</Paragraphs>
  <Slides>4</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vt:i4>
      </vt:variant>
    </vt:vector>
  </HeadingPairs>
  <TitlesOfParts>
    <vt:vector size="18" baseType="lpstr">
      <vt:lpstr>Arial</vt:lpstr>
      <vt:lpstr>PT Sans</vt:lpstr>
      <vt:lpstr>Caveat</vt:lpstr>
      <vt:lpstr>Lobster</vt:lpstr>
      <vt:lpstr>DM Sans</vt:lpstr>
      <vt:lpstr>Times New Roman</vt:lpstr>
      <vt:lpstr>Gloria Hallelujah</vt:lpstr>
      <vt:lpstr>Comfortaa</vt:lpstr>
      <vt:lpstr>Arial Rounded MT Bold</vt:lpstr>
      <vt:lpstr>Freckle Face</vt:lpstr>
      <vt:lpstr>Letter-join Plus 8</vt:lpstr>
      <vt:lpstr>Permanent Marker</vt:lpstr>
      <vt:lpstr>Calibri</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Williams</dc:creator>
  <cp:lastModifiedBy>Aneeka Ahmed</cp:lastModifiedBy>
  <cp:revision>176</cp:revision>
  <cp:lastPrinted>2022-03-09T13:17:17Z</cp:lastPrinted>
  <dcterms:modified xsi:type="dcterms:W3CDTF">2023-03-20T09:52:48Z</dcterms:modified>
</cp:coreProperties>
</file>