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906000" type="A4"/>
  <p:notesSz cx="6797675" cy="9926638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veat" panose="020B0604020202020204" charset="0"/>
      <p:regular r:id="rId11"/>
      <p:bold r:id="rId12"/>
    </p:embeddedFont>
    <p:embeddedFont>
      <p:font typeface="Gloria Hallelujah" panose="020B0604020202020204" charset="0"/>
      <p:regular r:id="rId13"/>
    </p:embeddedFont>
    <p:embeddedFont>
      <p:font typeface="Lobster" panose="020B0604020202020204" charset="0"/>
      <p:regular r:id="rId14"/>
    </p:embeddedFont>
    <p:embeddedFont>
      <p:font typeface="Arial Rounded MT Bold" panose="020F0704030504030204" pitchFamily="34" charset="0"/>
      <p:regular r:id="rId15"/>
    </p:embeddedFont>
    <p:embeddedFont>
      <p:font typeface="Freckle Face" panose="020B0604020202020204" charset="0"/>
      <p:regular r:id="rId16"/>
    </p:embeddedFont>
    <p:embeddedFont>
      <p:font typeface="PT Sans" panose="020B0604020202020204" charset="0"/>
      <p:regular r:id="rId17"/>
      <p:bold r:id="rId18"/>
      <p:italic r:id="rId19"/>
      <p:boldItalic r:id="rId20"/>
    </p:embeddedFont>
    <p:embeddedFont>
      <p:font typeface="Permanent Marker" panose="020B0604020202020204" charset="0"/>
      <p:regular r:id="rId21"/>
    </p:embeddedFont>
    <p:embeddedFont>
      <p:font typeface="Comfortaa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A764F6-2A78-421B-AB7E-9B3E88998BF1}">
  <a:tblStyle styleId="{89A764F6-2A78-421B-AB7E-9B3E88998B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 snapToGrid="0">
      <p:cViewPr varScale="1">
        <p:scale>
          <a:sx n="80" d="100"/>
          <a:sy n="80" d="100"/>
        </p:scale>
        <p:origin x="3084" y="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65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68448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e8e66cab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0e8e66cabe_0_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b286c2f6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b286c2f62_0_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b286c2f6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0b286c2f62_0_2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12;p2"/>
          <p:cNvGrpSpPr/>
          <p:nvPr userDrawn="1"/>
        </p:nvGrpSpPr>
        <p:grpSpPr>
          <a:xfrm>
            <a:off x="233413" y="9170825"/>
            <a:ext cx="6391200" cy="567600"/>
            <a:chOff x="233413" y="4051575"/>
            <a:chExt cx="6391200" cy="567600"/>
          </a:xfrm>
        </p:grpSpPr>
        <p:sp>
          <p:nvSpPr>
            <p:cNvPr id="27" name="Google Shape;13;p2"/>
            <p:cNvSpPr/>
            <p:nvPr/>
          </p:nvSpPr>
          <p:spPr>
            <a:xfrm>
              <a:off x="233413" y="4051575"/>
              <a:ext cx="6391200" cy="567600"/>
            </a:xfrm>
            <a:prstGeom prst="rect">
              <a:avLst/>
            </a:prstGeom>
            <a:solidFill>
              <a:srgbClr val="9A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;p2"/>
            <p:cNvSpPr txBox="1"/>
            <p:nvPr/>
          </p:nvSpPr>
          <p:spPr>
            <a:xfrm>
              <a:off x="1960250" y="4181950"/>
              <a:ext cx="4567500" cy="297600"/>
            </a:xfrm>
            <a:prstGeom prst="rect">
              <a:avLst/>
            </a:prstGeom>
            <a:solidFill>
              <a:srgbClr val="9A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b="1" dirty="0" smtClean="0">
                  <a:solidFill>
                    <a:srgbClr val="003C71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 </a:t>
              </a:r>
              <a:endParaRPr sz="1300" dirty="0">
                <a:solidFill>
                  <a:srgbClr val="003C71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800" dirty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WEBSITE: </a:t>
              </a:r>
              <a:r>
                <a:rPr lang="en-GB" sz="800" dirty="0" smtClean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 https://st-josephs.manchester.sch.uk/</a:t>
              </a:r>
              <a:endParaRPr sz="800" dirty="0">
                <a:solidFill>
                  <a:srgbClr val="003C7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800" dirty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TWITTER: </a:t>
              </a:r>
              <a:r>
                <a:rPr lang="en-GB" sz="800" dirty="0" smtClean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@</a:t>
              </a:r>
              <a:r>
                <a:rPr lang="en-GB" sz="800" dirty="0" err="1" smtClean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St_Josephs_RC</a:t>
              </a:r>
              <a:endParaRPr sz="800" dirty="0">
                <a:solidFill>
                  <a:srgbClr val="003C7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800" dirty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TEL: 0161 </a:t>
              </a:r>
              <a:r>
                <a:rPr lang="en-GB" sz="800" dirty="0" smtClean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224</a:t>
              </a:r>
              <a:r>
                <a:rPr lang="en-GB" sz="800" baseline="0" dirty="0" smtClean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 5347</a:t>
              </a:r>
              <a:endParaRPr sz="800" dirty="0">
                <a:solidFill>
                  <a:srgbClr val="003C71"/>
                </a:solidFill>
              </a:endParaRPr>
            </a:p>
          </p:txBody>
        </p:sp>
      </p:grpSp>
      <p:sp>
        <p:nvSpPr>
          <p:cNvPr id="29" name="Google Shape;15;p2"/>
          <p:cNvSpPr/>
          <p:nvPr userDrawn="1"/>
        </p:nvSpPr>
        <p:spPr>
          <a:xfrm>
            <a:off x="233375" y="9172575"/>
            <a:ext cx="1686000" cy="567600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grpSp>
        <p:nvGrpSpPr>
          <p:cNvPr id="30" name="Google Shape;16;p2"/>
          <p:cNvGrpSpPr/>
          <p:nvPr userDrawn="1"/>
        </p:nvGrpSpPr>
        <p:grpSpPr>
          <a:xfrm>
            <a:off x="257824" y="181064"/>
            <a:ext cx="6365275" cy="1344145"/>
            <a:chOff x="1314900" y="316725"/>
            <a:chExt cx="6247203" cy="1933187"/>
          </a:xfrm>
        </p:grpSpPr>
        <p:sp>
          <p:nvSpPr>
            <p:cNvPr id="31" name="Google Shape;17;p2"/>
            <p:cNvSpPr/>
            <p:nvPr/>
          </p:nvSpPr>
          <p:spPr>
            <a:xfrm rot="10800000">
              <a:off x="1314900" y="316725"/>
              <a:ext cx="6245100" cy="1715700"/>
            </a:xfrm>
            <a:prstGeom prst="rect">
              <a:avLst/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;p2"/>
            <p:cNvSpPr txBox="1"/>
            <p:nvPr/>
          </p:nvSpPr>
          <p:spPr>
            <a:xfrm>
              <a:off x="1884965" y="1103787"/>
              <a:ext cx="3448200" cy="33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4587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33" name="Google Shape;19;p2"/>
            <p:cNvSpPr txBox="1"/>
            <p:nvPr/>
          </p:nvSpPr>
          <p:spPr>
            <a:xfrm>
              <a:off x="4726398" y="1001913"/>
              <a:ext cx="2255203" cy="1247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b="1" dirty="0" smtClean="0">
                  <a:solidFill>
                    <a:srgbClr val="FFFFFF"/>
                  </a:solidFill>
                  <a:latin typeface="Arial Rounded MT Bold" pitchFamily="34" charset="0"/>
                  <a:ea typeface="Freckle Face"/>
                  <a:cs typeface="Freckle Face"/>
                  <a:sym typeface="Freckle Face"/>
                </a:rPr>
                <a:t>Curriculum</a:t>
              </a:r>
              <a:r>
                <a:rPr lang="en-GB" sz="1700" b="1" baseline="0" dirty="0" smtClean="0">
                  <a:solidFill>
                    <a:srgbClr val="FFFFFF"/>
                  </a:solidFill>
                  <a:latin typeface="Arial Rounded MT Bold" pitchFamily="34" charset="0"/>
                  <a:ea typeface="Freckle Face"/>
                  <a:cs typeface="Freckle Face"/>
                  <a:sym typeface="Freckle Face"/>
                </a:rPr>
                <a:t> Plan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b="1" dirty="0" smtClean="0">
                  <a:solidFill>
                    <a:srgbClr val="FFFFFF"/>
                  </a:solidFill>
                  <a:latin typeface="Arial Rounded MT Bold" pitchFamily="34" charset="0"/>
                  <a:ea typeface="Freckle Face"/>
                  <a:cs typeface="Freckle Face"/>
                  <a:sym typeface="Freckle Face"/>
                </a:rPr>
                <a:t>Autumn Term One </a:t>
              </a:r>
              <a:endParaRPr sz="1700" b="1" dirty="0">
                <a:solidFill>
                  <a:srgbClr val="FFFFFF"/>
                </a:solidFill>
                <a:latin typeface="Arial Rounded MT Bold" pitchFamily="34" charset="0"/>
                <a:ea typeface="Freckle Face"/>
                <a:cs typeface="Freckle Face"/>
                <a:sym typeface="Freckle Fac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 dirty="0">
                <a:solidFill>
                  <a:srgbClr val="003C7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34" name="Google Shape;20;p2"/>
            <p:cNvSpPr/>
            <p:nvPr/>
          </p:nvSpPr>
          <p:spPr>
            <a:xfrm rot="5400000">
              <a:off x="7240353" y="336406"/>
              <a:ext cx="341400" cy="3021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1;p2"/>
            <p:cNvSpPr/>
            <p:nvPr/>
          </p:nvSpPr>
          <p:spPr>
            <a:xfrm rot="5400000">
              <a:off x="6940374" y="1273081"/>
              <a:ext cx="341400" cy="297900"/>
            </a:xfrm>
            <a:prstGeom prst="rect">
              <a:avLst/>
            </a:prstGeom>
            <a:solidFill>
              <a:srgbClr val="5ABA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;p2"/>
            <p:cNvSpPr/>
            <p:nvPr/>
          </p:nvSpPr>
          <p:spPr>
            <a:xfrm rot="5400000">
              <a:off x="7240360" y="1603247"/>
              <a:ext cx="341400" cy="297900"/>
            </a:xfrm>
            <a:prstGeom prst="rect">
              <a:avLst/>
            </a:prstGeom>
            <a:solidFill>
              <a:srgbClr val="D8F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24;p2"/>
          <p:cNvSpPr/>
          <p:nvPr userDrawn="1"/>
        </p:nvSpPr>
        <p:spPr>
          <a:xfrm>
            <a:off x="457201" y="327673"/>
            <a:ext cx="3226374" cy="853500"/>
          </a:xfrm>
          <a:prstGeom prst="flowChartAlternateProcess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Arial Rounded MT Bold" pitchFamily="34" charset="0"/>
                <a:ea typeface="Gloria Hallelujah"/>
                <a:cs typeface="Gloria Hallelujah"/>
                <a:sym typeface="Gloria Hallelujah"/>
              </a:rPr>
              <a:t>St</a:t>
            </a:r>
            <a:r>
              <a:rPr lang="en-US" sz="1400" b="1" baseline="0" dirty="0" smtClean="0">
                <a:solidFill>
                  <a:schemeClr val="accent5"/>
                </a:solidFill>
                <a:latin typeface="Arial Rounded MT Bold" pitchFamily="34" charset="0"/>
                <a:ea typeface="Gloria Hallelujah"/>
                <a:cs typeface="Gloria Hallelujah"/>
                <a:sym typeface="Gloria Hallelujah"/>
              </a:rPr>
              <a:t> Joseph’s R.C Primary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baseline="0" dirty="0" smtClean="0">
                <a:solidFill>
                  <a:schemeClr val="accent5"/>
                </a:solidFill>
                <a:latin typeface="Arial Rounded MT Bold" pitchFamily="34" charset="0"/>
                <a:ea typeface="Gloria Hallelujah"/>
                <a:cs typeface="Gloria Hallelujah"/>
                <a:sym typeface="Gloria Hallelujah"/>
              </a:rPr>
              <a:t>‘To be the best that we can be.’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38" name="Google Shape;26;p2"/>
          <p:cNvSpPr/>
          <p:nvPr userDrawn="1"/>
        </p:nvSpPr>
        <p:spPr>
          <a:xfrm>
            <a:off x="3733799" y="257275"/>
            <a:ext cx="2429745" cy="400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DM Sans"/>
              </a:rPr>
              <a:t>Year </a:t>
            </a:r>
            <a:r>
              <a:rPr lang="en-GB" b="0" i="0" baseline="0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DM Sans"/>
              </a:rPr>
              <a:t> 2</a:t>
            </a:r>
            <a:endParaRPr b="0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DM Sans"/>
            </a:endParaRPr>
          </a:p>
        </p:txBody>
      </p:sp>
      <p:grpSp>
        <p:nvGrpSpPr>
          <p:cNvPr id="39" name="Google Shape;12;p2"/>
          <p:cNvGrpSpPr/>
          <p:nvPr userDrawn="1"/>
        </p:nvGrpSpPr>
        <p:grpSpPr>
          <a:xfrm>
            <a:off x="233413" y="9170825"/>
            <a:ext cx="6391200" cy="567600"/>
            <a:chOff x="233413" y="4051575"/>
            <a:chExt cx="6391200" cy="567600"/>
          </a:xfrm>
        </p:grpSpPr>
        <p:sp>
          <p:nvSpPr>
            <p:cNvPr id="40" name="Google Shape;13;p2"/>
            <p:cNvSpPr/>
            <p:nvPr/>
          </p:nvSpPr>
          <p:spPr>
            <a:xfrm>
              <a:off x="233413" y="4051575"/>
              <a:ext cx="6391200" cy="567600"/>
            </a:xfrm>
            <a:prstGeom prst="rect">
              <a:avLst/>
            </a:prstGeom>
            <a:solidFill>
              <a:srgbClr val="9A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;p2"/>
            <p:cNvSpPr txBox="1"/>
            <p:nvPr/>
          </p:nvSpPr>
          <p:spPr>
            <a:xfrm>
              <a:off x="1960250" y="4181950"/>
              <a:ext cx="4567500" cy="297600"/>
            </a:xfrm>
            <a:prstGeom prst="rect">
              <a:avLst/>
            </a:prstGeom>
            <a:solidFill>
              <a:srgbClr val="9A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b="1" dirty="0" smtClean="0">
                  <a:solidFill>
                    <a:srgbClr val="003C71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 </a:t>
              </a:r>
              <a:endParaRPr sz="1300" dirty="0">
                <a:solidFill>
                  <a:srgbClr val="003C71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800" dirty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WEBSITE: </a:t>
              </a:r>
              <a:r>
                <a:rPr lang="en-GB" sz="800" dirty="0" smtClean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 https://st-josephs.manchester.sch.uk/</a:t>
              </a:r>
              <a:endParaRPr sz="800" dirty="0">
                <a:solidFill>
                  <a:srgbClr val="003C7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800" dirty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TWITTER: </a:t>
              </a:r>
              <a:r>
                <a:rPr lang="en-GB" sz="800" dirty="0" smtClean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@</a:t>
              </a:r>
              <a:r>
                <a:rPr lang="en-GB" sz="800" dirty="0" err="1" smtClean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St_Josephs_RC</a:t>
              </a:r>
              <a:endParaRPr sz="800" dirty="0">
                <a:solidFill>
                  <a:srgbClr val="003C7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800" dirty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TEL: 0161 </a:t>
              </a:r>
              <a:r>
                <a:rPr lang="en-GB" sz="800" dirty="0" smtClean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224</a:t>
              </a:r>
              <a:r>
                <a:rPr lang="en-GB" sz="800" baseline="0" dirty="0" smtClean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 5347</a:t>
              </a:r>
              <a:endParaRPr sz="800" dirty="0">
                <a:solidFill>
                  <a:srgbClr val="003C71"/>
                </a:solidFill>
              </a:endParaRPr>
            </a:p>
          </p:txBody>
        </p:sp>
      </p:grpSp>
      <p:sp>
        <p:nvSpPr>
          <p:cNvPr id="42" name="Google Shape;15;p2"/>
          <p:cNvSpPr/>
          <p:nvPr userDrawn="1"/>
        </p:nvSpPr>
        <p:spPr>
          <a:xfrm>
            <a:off x="233375" y="9172575"/>
            <a:ext cx="1686000" cy="567600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grpSp>
        <p:nvGrpSpPr>
          <p:cNvPr id="43" name="Google Shape;16;p2"/>
          <p:cNvGrpSpPr/>
          <p:nvPr userDrawn="1"/>
        </p:nvGrpSpPr>
        <p:grpSpPr>
          <a:xfrm>
            <a:off x="257824" y="181064"/>
            <a:ext cx="6365275" cy="1344145"/>
            <a:chOff x="1314900" y="316725"/>
            <a:chExt cx="6247203" cy="1933187"/>
          </a:xfrm>
        </p:grpSpPr>
        <p:sp>
          <p:nvSpPr>
            <p:cNvPr id="44" name="Google Shape;17;p2"/>
            <p:cNvSpPr/>
            <p:nvPr/>
          </p:nvSpPr>
          <p:spPr>
            <a:xfrm rot="10800000">
              <a:off x="1314900" y="316725"/>
              <a:ext cx="6245100" cy="1715700"/>
            </a:xfrm>
            <a:prstGeom prst="rect">
              <a:avLst/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;p2"/>
            <p:cNvSpPr txBox="1"/>
            <p:nvPr/>
          </p:nvSpPr>
          <p:spPr>
            <a:xfrm>
              <a:off x="1884965" y="1103787"/>
              <a:ext cx="3448200" cy="33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4587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46" name="Google Shape;19;p2"/>
            <p:cNvSpPr txBox="1"/>
            <p:nvPr/>
          </p:nvSpPr>
          <p:spPr>
            <a:xfrm>
              <a:off x="4726398" y="1001913"/>
              <a:ext cx="2255203" cy="1247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b="1" dirty="0" smtClean="0">
                  <a:solidFill>
                    <a:srgbClr val="FFFFFF"/>
                  </a:solidFill>
                  <a:latin typeface="Arial Rounded MT Bold" pitchFamily="34" charset="0"/>
                  <a:ea typeface="Freckle Face"/>
                  <a:cs typeface="Freckle Face"/>
                  <a:sym typeface="Freckle Face"/>
                </a:rPr>
                <a:t>Curriculum</a:t>
              </a:r>
              <a:r>
                <a:rPr lang="en-GB" sz="1700" b="1" baseline="0" dirty="0" smtClean="0">
                  <a:solidFill>
                    <a:srgbClr val="FFFFFF"/>
                  </a:solidFill>
                  <a:latin typeface="Arial Rounded MT Bold" pitchFamily="34" charset="0"/>
                  <a:ea typeface="Freckle Face"/>
                  <a:cs typeface="Freckle Face"/>
                  <a:sym typeface="Freckle Face"/>
                </a:rPr>
                <a:t> Plan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b="1" dirty="0" smtClean="0">
                  <a:solidFill>
                    <a:srgbClr val="FFFFFF"/>
                  </a:solidFill>
                  <a:latin typeface="Arial Rounded MT Bold" pitchFamily="34" charset="0"/>
                  <a:ea typeface="Freckle Face"/>
                  <a:cs typeface="Freckle Face"/>
                  <a:sym typeface="Freckle Face"/>
                </a:rPr>
                <a:t>Autumn Term Two</a:t>
              </a:r>
              <a:r>
                <a:rPr lang="en-GB" sz="1700" b="1" baseline="0" dirty="0" smtClean="0">
                  <a:solidFill>
                    <a:srgbClr val="FFFFFF"/>
                  </a:solidFill>
                  <a:latin typeface="Arial Rounded MT Bold" pitchFamily="34" charset="0"/>
                  <a:ea typeface="Freckle Face"/>
                  <a:cs typeface="Freckle Face"/>
                  <a:sym typeface="Freckle Face"/>
                </a:rPr>
                <a:t> </a:t>
              </a:r>
              <a:endParaRPr sz="1700" b="1" dirty="0">
                <a:solidFill>
                  <a:srgbClr val="FFFFFF"/>
                </a:solidFill>
                <a:latin typeface="Arial Rounded MT Bold" pitchFamily="34" charset="0"/>
                <a:ea typeface="Freckle Face"/>
                <a:cs typeface="Freckle Face"/>
                <a:sym typeface="Freckle Fac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 dirty="0">
                <a:solidFill>
                  <a:srgbClr val="003C7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47" name="Google Shape;20;p2"/>
            <p:cNvSpPr/>
            <p:nvPr/>
          </p:nvSpPr>
          <p:spPr>
            <a:xfrm rot="5400000">
              <a:off x="7240353" y="336406"/>
              <a:ext cx="341400" cy="3021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;p2"/>
            <p:cNvSpPr/>
            <p:nvPr/>
          </p:nvSpPr>
          <p:spPr>
            <a:xfrm rot="5400000">
              <a:off x="6940374" y="1273081"/>
              <a:ext cx="341400" cy="297900"/>
            </a:xfrm>
            <a:prstGeom prst="rect">
              <a:avLst/>
            </a:prstGeom>
            <a:solidFill>
              <a:srgbClr val="5ABA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;p2"/>
            <p:cNvSpPr/>
            <p:nvPr/>
          </p:nvSpPr>
          <p:spPr>
            <a:xfrm rot="5400000">
              <a:off x="7240360" y="1603247"/>
              <a:ext cx="341400" cy="297900"/>
            </a:xfrm>
            <a:prstGeom prst="rect">
              <a:avLst/>
            </a:prstGeom>
            <a:solidFill>
              <a:srgbClr val="D8F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24;p2"/>
          <p:cNvSpPr/>
          <p:nvPr userDrawn="1"/>
        </p:nvSpPr>
        <p:spPr>
          <a:xfrm>
            <a:off x="457201" y="327673"/>
            <a:ext cx="3226374" cy="853500"/>
          </a:xfrm>
          <a:prstGeom prst="flowChartAlternateProcess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Arial Rounded MT Bold" pitchFamily="34" charset="0"/>
                <a:ea typeface="Gloria Hallelujah"/>
                <a:cs typeface="Gloria Hallelujah"/>
                <a:sym typeface="Gloria Hallelujah"/>
              </a:rPr>
              <a:t>St</a:t>
            </a:r>
            <a:r>
              <a:rPr lang="en-US" sz="1400" b="1" baseline="0" dirty="0" smtClean="0">
                <a:solidFill>
                  <a:schemeClr val="accent5"/>
                </a:solidFill>
                <a:latin typeface="Arial Rounded MT Bold" pitchFamily="34" charset="0"/>
                <a:ea typeface="Gloria Hallelujah"/>
                <a:cs typeface="Gloria Hallelujah"/>
                <a:sym typeface="Gloria Hallelujah"/>
              </a:rPr>
              <a:t> Joseph’s R.C Primary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baseline="0" dirty="0" smtClean="0">
                <a:solidFill>
                  <a:schemeClr val="accent5"/>
                </a:solidFill>
                <a:latin typeface="Arial Rounded MT Bold" pitchFamily="34" charset="0"/>
                <a:ea typeface="Gloria Hallelujah"/>
                <a:cs typeface="Gloria Hallelujah"/>
                <a:sym typeface="Gloria Hallelujah"/>
              </a:rPr>
              <a:t>‘To be the best that we can be.’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51" name="Google Shape;26;p2"/>
          <p:cNvSpPr/>
          <p:nvPr userDrawn="1"/>
        </p:nvSpPr>
        <p:spPr>
          <a:xfrm>
            <a:off x="3733799" y="257275"/>
            <a:ext cx="2429745" cy="400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DM Sans"/>
              </a:rPr>
              <a:t>Year </a:t>
            </a:r>
            <a:r>
              <a:rPr lang="en-GB" b="0" i="0" baseline="0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DM Sans"/>
              </a:rPr>
              <a:t> 2</a:t>
            </a:r>
            <a:endParaRPr b="0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DM Sans"/>
            </a:endParaRPr>
          </a:p>
        </p:txBody>
      </p:sp>
      <p:grpSp>
        <p:nvGrpSpPr>
          <p:cNvPr id="52" name="Google Shape;12;p2"/>
          <p:cNvGrpSpPr/>
          <p:nvPr userDrawn="1"/>
        </p:nvGrpSpPr>
        <p:grpSpPr>
          <a:xfrm>
            <a:off x="233413" y="9170825"/>
            <a:ext cx="6391200" cy="567600"/>
            <a:chOff x="233413" y="4051575"/>
            <a:chExt cx="6391200" cy="567600"/>
          </a:xfrm>
        </p:grpSpPr>
        <p:sp>
          <p:nvSpPr>
            <p:cNvPr id="53" name="Google Shape;13;p2"/>
            <p:cNvSpPr/>
            <p:nvPr/>
          </p:nvSpPr>
          <p:spPr>
            <a:xfrm>
              <a:off x="233413" y="4051575"/>
              <a:ext cx="6391200" cy="567600"/>
            </a:xfrm>
            <a:prstGeom prst="rect">
              <a:avLst/>
            </a:prstGeom>
            <a:solidFill>
              <a:srgbClr val="9A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;p2"/>
            <p:cNvSpPr txBox="1"/>
            <p:nvPr/>
          </p:nvSpPr>
          <p:spPr>
            <a:xfrm>
              <a:off x="1960250" y="4181950"/>
              <a:ext cx="4567500" cy="297600"/>
            </a:xfrm>
            <a:prstGeom prst="rect">
              <a:avLst/>
            </a:prstGeom>
            <a:solidFill>
              <a:srgbClr val="9A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b="1" dirty="0" smtClean="0">
                  <a:solidFill>
                    <a:srgbClr val="003C71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 </a:t>
              </a:r>
              <a:endParaRPr sz="1300" dirty="0">
                <a:solidFill>
                  <a:srgbClr val="003C71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800" dirty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WEBSITE: </a:t>
              </a:r>
              <a:r>
                <a:rPr lang="en-GB" sz="800" dirty="0" smtClean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 https://st-josephs.manchester.sch.uk/</a:t>
              </a:r>
              <a:endParaRPr sz="800" dirty="0">
                <a:solidFill>
                  <a:srgbClr val="003C7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800" dirty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TWITTER: </a:t>
              </a:r>
              <a:r>
                <a:rPr lang="en-GB" sz="800" dirty="0" smtClean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@</a:t>
              </a:r>
              <a:r>
                <a:rPr lang="en-GB" sz="800" dirty="0" err="1" smtClean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St_Josephs_RC</a:t>
              </a:r>
              <a:endParaRPr sz="800" dirty="0">
                <a:solidFill>
                  <a:srgbClr val="003C7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800" dirty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TEL: 0161 </a:t>
              </a:r>
              <a:r>
                <a:rPr lang="en-GB" sz="800" dirty="0" smtClean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224</a:t>
              </a:r>
              <a:r>
                <a:rPr lang="en-GB" sz="800" baseline="0" dirty="0" smtClean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 5347</a:t>
              </a:r>
              <a:endParaRPr sz="800" dirty="0">
                <a:solidFill>
                  <a:srgbClr val="003C71"/>
                </a:solidFill>
              </a:endParaRPr>
            </a:p>
          </p:txBody>
        </p:sp>
      </p:grpSp>
      <p:sp>
        <p:nvSpPr>
          <p:cNvPr id="55" name="Google Shape;15;p2"/>
          <p:cNvSpPr/>
          <p:nvPr userDrawn="1"/>
        </p:nvSpPr>
        <p:spPr>
          <a:xfrm>
            <a:off x="233375" y="9172575"/>
            <a:ext cx="1686000" cy="567600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grpSp>
        <p:nvGrpSpPr>
          <p:cNvPr id="56" name="Google Shape;16;p2"/>
          <p:cNvGrpSpPr/>
          <p:nvPr userDrawn="1"/>
        </p:nvGrpSpPr>
        <p:grpSpPr>
          <a:xfrm>
            <a:off x="257824" y="181064"/>
            <a:ext cx="6365275" cy="1344145"/>
            <a:chOff x="1314900" y="316725"/>
            <a:chExt cx="6247203" cy="1933187"/>
          </a:xfrm>
        </p:grpSpPr>
        <p:sp>
          <p:nvSpPr>
            <p:cNvPr id="57" name="Google Shape;17;p2"/>
            <p:cNvSpPr/>
            <p:nvPr/>
          </p:nvSpPr>
          <p:spPr>
            <a:xfrm rot="10800000">
              <a:off x="1314900" y="316725"/>
              <a:ext cx="6245100" cy="1715700"/>
            </a:xfrm>
            <a:prstGeom prst="rect">
              <a:avLst/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;p2"/>
            <p:cNvSpPr txBox="1"/>
            <p:nvPr/>
          </p:nvSpPr>
          <p:spPr>
            <a:xfrm>
              <a:off x="1884965" y="1103787"/>
              <a:ext cx="3448200" cy="33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4587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59" name="Google Shape;19;p2"/>
            <p:cNvSpPr txBox="1"/>
            <p:nvPr/>
          </p:nvSpPr>
          <p:spPr>
            <a:xfrm>
              <a:off x="4726398" y="1001913"/>
              <a:ext cx="2255203" cy="1247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b="1" dirty="0" smtClean="0">
                  <a:solidFill>
                    <a:srgbClr val="FFFFFF"/>
                  </a:solidFill>
                  <a:latin typeface="Arial Rounded MT Bold" pitchFamily="34" charset="0"/>
                  <a:ea typeface="Freckle Face"/>
                  <a:cs typeface="Freckle Face"/>
                  <a:sym typeface="Freckle Face"/>
                </a:rPr>
                <a:t>Curriculum</a:t>
              </a:r>
              <a:r>
                <a:rPr lang="en-GB" sz="1700" b="1" baseline="0" dirty="0" smtClean="0">
                  <a:solidFill>
                    <a:srgbClr val="FFFFFF"/>
                  </a:solidFill>
                  <a:latin typeface="Arial Rounded MT Bold" pitchFamily="34" charset="0"/>
                  <a:ea typeface="Freckle Face"/>
                  <a:cs typeface="Freckle Face"/>
                  <a:sym typeface="Freckle Face"/>
                </a:rPr>
                <a:t> Plan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b="1" dirty="0" smtClean="0">
                  <a:solidFill>
                    <a:srgbClr val="FFFFFF"/>
                  </a:solidFill>
                  <a:latin typeface="Arial Rounded MT Bold" pitchFamily="34" charset="0"/>
                  <a:ea typeface="Freckle Face"/>
                  <a:cs typeface="Freckle Face"/>
                  <a:sym typeface="Freckle Face"/>
                </a:rPr>
                <a:t>Spring Term Two</a:t>
              </a:r>
              <a:endParaRPr sz="1700" b="1" dirty="0">
                <a:solidFill>
                  <a:srgbClr val="FFFFFF"/>
                </a:solidFill>
                <a:latin typeface="Arial Rounded MT Bold" pitchFamily="34" charset="0"/>
                <a:ea typeface="Freckle Face"/>
                <a:cs typeface="Freckle Face"/>
                <a:sym typeface="Freckle Fac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 dirty="0">
                <a:solidFill>
                  <a:srgbClr val="003C7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60" name="Google Shape;20;p2"/>
            <p:cNvSpPr/>
            <p:nvPr/>
          </p:nvSpPr>
          <p:spPr>
            <a:xfrm rot="5400000">
              <a:off x="7240353" y="336406"/>
              <a:ext cx="341400" cy="3021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;p2"/>
            <p:cNvSpPr/>
            <p:nvPr/>
          </p:nvSpPr>
          <p:spPr>
            <a:xfrm rot="5400000">
              <a:off x="6940374" y="1273081"/>
              <a:ext cx="341400" cy="297900"/>
            </a:xfrm>
            <a:prstGeom prst="rect">
              <a:avLst/>
            </a:prstGeom>
            <a:solidFill>
              <a:srgbClr val="5ABA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2;p2"/>
            <p:cNvSpPr/>
            <p:nvPr/>
          </p:nvSpPr>
          <p:spPr>
            <a:xfrm rot="5400000">
              <a:off x="7240360" y="1603247"/>
              <a:ext cx="341400" cy="297900"/>
            </a:xfrm>
            <a:prstGeom prst="rect">
              <a:avLst/>
            </a:prstGeom>
            <a:solidFill>
              <a:srgbClr val="D8F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24;p2"/>
          <p:cNvSpPr/>
          <p:nvPr userDrawn="1"/>
        </p:nvSpPr>
        <p:spPr>
          <a:xfrm>
            <a:off x="457201" y="327673"/>
            <a:ext cx="3226374" cy="853500"/>
          </a:xfrm>
          <a:prstGeom prst="flowChartAlternateProcess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Arial Rounded MT Bold" pitchFamily="34" charset="0"/>
                <a:ea typeface="Gloria Hallelujah"/>
                <a:cs typeface="Gloria Hallelujah"/>
                <a:sym typeface="Gloria Hallelujah"/>
              </a:rPr>
              <a:t>St</a:t>
            </a:r>
            <a:r>
              <a:rPr lang="en-US" sz="1400" b="1" baseline="0" dirty="0" smtClean="0">
                <a:solidFill>
                  <a:schemeClr val="accent5"/>
                </a:solidFill>
                <a:latin typeface="Arial Rounded MT Bold" pitchFamily="34" charset="0"/>
                <a:ea typeface="Gloria Hallelujah"/>
                <a:cs typeface="Gloria Hallelujah"/>
                <a:sym typeface="Gloria Hallelujah"/>
              </a:rPr>
              <a:t> Joseph’s R.C Primary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baseline="0" dirty="0" smtClean="0">
                <a:solidFill>
                  <a:schemeClr val="accent5"/>
                </a:solidFill>
                <a:latin typeface="Arial Rounded MT Bold" pitchFamily="34" charset="0"/>
                <a:ea typeface="Gloria Hallelujah"/>
                <a:cs typeface="Gloria Hallelujah"/>
                <a:sym typeface="Gloria Hallelujah"/>
              </a:rPr>
              <a:t>‘To be the best that we can be.’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64" name="Google Shape;26;p2"/>
          <p:cNvSpPr/>
          <p:nvPr userDrawn="1"/>
        </p:nvSpPr>
        <p:spPr>
          <a:xfrm>
            <a:off x="3733799" y="257275"/>
            <a:ext cx="2429745" cy="400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DM Sans"/>
              </a:rPr>
              <a:t>Year </a:t>
            </a:r>
            <a:r>
              <a:rPr lang="en-GB" b="0" i="0" baseline="0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DM Sans"/>
              </a:rPr>
              <a:t> 2</a:t>
            </a:r>
            <a:endParaRPr b="0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DM Sans"/>
            </a:endParaRPr>
          </a:p>
        </p:txBody>
      </p:sp>
      <p:sp>
        <p:nvSpPr>
          <p:cNvPr id="65" name="Rectangle 64" descr="Dark vertical"/>
          <p:cNvSpPr>
            <a:spLocks noChangeArrowheads="1"/>
          </p:cNvSpPr>
          <p:nvPr userDrawn="1"/>
        </p:nvSpPr>
        <p:spPr bwMode="auto">
          <a:xfrm>
            <a:off x="0" y="-1"/>
            <a:ext cx="6857999" cy="1564001"/>
          </a:xfrm>
          <a:prstGeom prst="rect">
            <a:avLst/>
          </a:prstGeom>
          <a:pattFill prst="narVert">
            <a:fgClr>
              <a:schemeClr val="accent1">
                <a:lumMod val="75000"/>
              </a:schemeClr>
            </a:fgClr>
            <a:bgClr>
              <a:schemeClr val="tx1"/>
            </a:bgClr>
          </a:patt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12700" dir="5400000" algn="ctr" rotWithShape="0">
              <a:srgbClr val="000000"/>
            </a:outerShdw>
          </a:effectLst>
        </p:spPr>
        <p:txBody>
          <a:bodyPr rot="0" vert="horz" wrap="square" lIns="91440" tIns="182880" rIns="91440" bIns="45720" anchor="ctr" anchorCtr="0" upright="1">
            <a:noAutofit/>
          </a:bodyPr>
          <a:lstStyle/>
          <a:p>
            <a:pPr>
              <a:lnSpc>
                <a:spcPct val="118000"/>
              </a:lnSpc>
              <a:spcAft>
                <a:spcPts val="600"/>
              </a:spcAft>
            </a:pPr>
            <a:r>
              <a:rPr lang="en-US" sz="2400" b="1" kern="1400" dirty="0" smtClean="0">
                <a:solidFill>
                  <a:srgbClr val="FFFFFF"/>
                </a:solidFill>
                <a:effectLst/>
                <a:latin typeface="Letter-join Plus 8"/>
                <a:ea typeface="Times New Roman"/>
              </a:rPr>
              <a:t>Year Four</a:t>
            </a:r>
            <a:endParaRPr lang="en-GB" sz="2400" kern="1400" dirty="0">
              <a:solidFill>
                <a:srgbClr val="000000"/>
              </a:solidFill>
              <a:effectLst/>
              <a:latin typeface="Calibri"/>
              <a:ea typeface="Times New Roman"/>
            </a:endParaRPr>
          </a:p>
          <a:p>
            <a:pPr>
              <a:lnSpc>
                <a:spcPct val="118000"/>
              </a:lnSpc>
              <a:spcAft>
                <a:spcPts val="600"/>
              </a:spcAft>
            </a:pPr>
            <a:r>
              <a:rPr lang="en-US" sz="2400" kern="1400" dirty="0">
                <a:solidFill>
                  <a:srgbClr val="FFFFFF"/>
                </a:solidFill>
                <a:effectLst/>
                <a:latin typeface="Letter-join Plus 8"/>
                <a:ea typeface="Times New Roman"/>
              </a:rPr>
              <a:t>Curriculum Plan</a:t>
            </a:r>
            <a:endParaRPr lang="en-GB" sz="2400" kern="1400" dirty="0">
              <a:solidFill>
                <a:srgbClr val="000000"/>
              </a:solidFill>
              <a:effectLst/>
              <a:latin typeface="Calibri"/>
              <a:ea typeface="Times New Roman"/>
            </a:endParaRPr>
          </a:p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en-US" sz="2400" kern="1400" dirty="0" smtClean="0">
                <a:solidFill>
                  <a:srgbClr val="FFFFFF"/>
                </a:solidFill>
                <a:effectLst/>
                <a:latin typeface="Letter-join Plus 8"/>
                <a:ea typeface="Times New Roman"/>
              </a:rPr>
              <a:t>Spring</a:t>
            </a:r>
            <a:r>
              <a:rPr lang="en-US" sz="2400" kern="1400" baseline="0" dirty="0" smtClean="0">
                <a:solidFill>
                  <a:srgbClr val="FFFFFF"/>
                </a:solidFill>
                <a:effectLst/>
                <a:latin typeface="Letter-join Plus 8"/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FFFFFF"/>
                </a:solidFill>
                <a:effectLst/>
                <a:latin typeface="Letter-join Plus 8"/>
                <a:ea typeface="Times New Roman"/>
              </a:rPr>
              <a:t>Term One</a:t>
            </a:r>
            <a:endParaRPr lang="en-GB" sz="2400" kern="1400" dirty="0">
              <a:solidFill>
                <a:srgbClr val="000000"/>
              </a:solidFill>
              <a:effectLst/>
              <a:latin typeface="Calibri"/>
              <a:ea typeface="Times New Roman"/>
            </a:endParaRPr>
          </a:p>
        </p:txBody>
      </p:sp>
      <p:pic>
        <p:nvPicPr>
          <p:cNvPr id="66" name="Picture 6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127" y="117476"/>
            <a:ext cx="884045" cy="835024"/>
          </a:xfrm>
          <a:prstGeom prst="rect">
            <a:avLst/>
          </a:prstGeom>
          <a:noFill/>
          <a:ln w="38100" algn="in">
            <a:solidFill>
              <a:srgbClr val="0B5395"/>
            </a:solidFill>
            <a:miter lim="800000"/>
            <a:headEnd/>
            <a:tailEnd/>
          </a:ln>
        </p:spPr>
      </p:pic>
      <p:sp>
        <p:nvSpPr>
          <p:cNvPr id="67" name="Rectangle 66"/>
          <p:cNvSpPr>
            <a:spLocks noChangeArrowheads="1"/>
          </p:cNvSpPr>
          <p:nvPr userDrawn="1"/>
        </p:nvSpPr>
        <p:spPr bwMode="auto">
          <a:xfrm>
            <a:off x="5290872" y="990600"/>
            <a:ext cx="1478685" cy="513792"/>
          </a:xfrm>
          <a:prstGeom prst="rect">
            <a:avLst/>
          </a:prstGeom>
          <a:gradFill rotWithShape="1">
            <a:gsLst>
              <a:gs pos="0">
                <a:srgbClr val="E3EDF9"/>
              </a:gs>
              <a:gs pos="50000">
                <a:srgbClr val="E3EDF9"/>
              </a:gs>
              <a:gs pos="75999">
                <a:srgbClr val="D8E0EA"/>
              </a:gs>
              <a:gs pos="100000">
                <a:srgbClr val="E6EBF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137160" anchor="ctr" anchorCtr="0" upright="1">
            <a:noAutofit/>
          </a:bodyPr>
          <a:lstStyle/>
          <a:p>
            <a:pPr algn="ctr">
              <a:lnSpc>
                <a:spcPct val="111000"/>
              </a:lnSpc>
              <a:spcAft>
                <a:spcPts val="0"/>
              </a:spcAft>
            </a:pPr>
            <a:r>
              <a:rPr lang="en-US" sz="1200" b="1" kern="1400" dirty="0">
                <a:solidFill>
                  <a:srgbClr val="6076B4"/>
                </a:solidFill>
                <a:effectLst/>
                <a:latin typeface="Letter-join Plus 8"/>
                <a:ea typeface="Times New Roman"/>
              </a:rPr>
              <a:t>To Be The Best That We Can Be</a:t>
            </a:r>
            <a:endParaRPr lang="en-GB" sz="1000" kern="1400" dirty="0">
              <a:solidFill>
                <a:srgbClr val="000000"/>
              </a:solidFill>
              <a:effectLst/>
              <a:latin typeface="Calibri"/>
              <a:ea typeface="Times New Roman"/>
            </a:endParaRPr>
          </a:p>
        </p:txBody>
      </p:sp>
      <p:sp>
        <p:nvSpPr>
          <p:cNvPr id="68" name="Rectangle 67" descr="Dark vertical"/>
          <p:cNvSpPr>
            <a:spLocks noChangeArrowheads="1"/>
          </p:cNvSpPr>
          <p:nvPr userDrawn="1"/>
        </p:nvSpPr>
        <p:spPr bwMode="auto">
          <a:xfrm>
            <a:off x="1" y="9158601"/>
            <a:ext cx="6858000" cy="775335"/>
          </a:xfrm>
          <a:prstGeom prst="rect">
            <a:avLst/>
          </a:prstGeom>
          <a:pattFill prst="narVert">
            <a:fgClr>
              <a:schemeClr val="accent1">
                <a:lumMod val="75000"/>
              </a:schemeClr>
            </a:fgClr>
            <a:bgClr>
              <a:schemeClr val="tx1"/>
            </a:bgClr>
          </a:patt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12700" dir="5400000" algn="ctr" rotWithShape="0">
              <a:srgbClr val="000000"/>
            </a:outerShdw>
          </a:effectLst>
        </p:spPr>
        <p:txBody>
          <a:bodyPr rot="0" vert="horz" wrap="square" lIns="91440" tIns="182880" rIns="91440" bIns="45720" anchor="t" anchorCtr="0" upright="1">
            <a:noAutofit/>
          </a:bodyPr>
          <a:lstStyle/>
          <a:p>
            <a:pPr algn="ctr">
              <a:lnSpc>
                <a:spcPct val="118000"/>
              </a:lnSpc>
              <a:spcAft>
                <a:spcPts val="0"/>
              </a:spcAft>
            </a:pPr>
            <a:r>
              <a:rPr lang="en-US" sz="1000" kern="1400" dirty="0">
                <a:solidFill>
                  <a:srgbClr val="FFFFFF"/>
                </a:solidFill>
                <a:effectLst/>
                <a:latin typeface="Letter-join Plus 8"/>
                <a:ea typeface="Times New Roman"/>
              </a:rPr>
              <a:t>WEBSITE: www.st-josephs.manchester.sch.uk</a:t>
            </a:r>
            <a:endParaRPr lang="en-GB" sz="1000" kern="1400" dirty="0">
              <a:solidFill>
                <a:srgbClr val="000000"/>
              </a:solidFill>
              <a:effectLst/>
              <a:latin typeface="Calibri"/>
              <a:ea typeface="Times New Roman"/>
            </a:endParaRPr>
          </a:p>
          <a:p>
            <a:pPr algn="ctr">
              <a:lnSpc>
                <a:spcPct val="118000"/>
              </a:lnSpc>
              <a:spcAft>
                <a:spcPts val="0"/>
              </a:spcAft>
            </a:pPr>
            <a:r>
              <a:rPr lang="en-US" sz="1000" kern="1400" dirty="0">
                <a:solidFill>
                  <a:srgbClr val="FFFFFF"/>
                </a:solidFill>
                <a:effectLst/>
                <a:latin typeface="Letter-join Plus 8"/>
                <a:ea typeface="Times New Roman"/>
              </a:rPr>
              <a:t>TWITTER: @</a:t>
            </a:r>
            <a:r>
              <a:rPr lang="en-US" sz="1000" kern="1400" dirty="0" err="1">
                <a:solidFill>
                  <a:srgbClr val="FFFFFF"/>
                </a:solidFill>
                <a:effectLst/>
                <a:latin typeface="Letter-join Plus 8"/>
                <a:ea typeface="Times New Roman"/>
              </a:rPr>
              <a:t>St_Josephs_RC</a:t>
            </a:r>
            <a:endParaRPr lang="en-GB" sz="1000" kern="1400" dirty="0">
              <a:solidFill>
                <a:srgbClr val="000000"/>
              </a:solidFill>
              <a:effectLst/>
              <a:latin typeface="Calibri"/>
              <a:ea typeface="Times New Roman"/>
            </a:endParaRPr>
          </a:p>
          <a:p>
            <a:pPr algn="ctr">
              <a:lnSpc>
                <a:spcPct val="118000"/>
              </a:lnSpc>
              <a:spcAft>
                <a:spcPts val="0"/>
              </a:spcAft>
            </a:pPr>
            <a:r>
              <a:rPr lang="en-US" sz="1000" kern="1400" dirty="0">
                <a:solidFill>
                  <a:srgbClr val="FFFFFF"/>
                </a:solidFill>
                <a:effectLst/>
                <a:latin typeface="Letter-join Plus 8"/>
                <a:ea typeface="Times New Roman"/>
              </a:rPr>
              <a:t>Tel No: 0161 224 5347</a:t>
            </a:r>
            <a:endParaRPr lang="en-GB" sz="1000" kern="1400" dirty="0">
              <a:solidFill>
                <a:srgbClr val="000000"/>
              </a:solidFill>
              <a:effectLst/>
              <a:latin typeface="Calibri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6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233792" y="1434023"/>
            <a:ext cx="6390600" cy="3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93950" rIns="93950" bIns="9395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"/>
          </p:nvPr>
        </p:nvSpPr>
        <p:spPr>
          <a:xfrm>
            <a:off x="233785" y="5458416"/>
            <a:ext cx="63906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93950" rIns="93950" bIns="939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ldNum" idx="12"/>
          </p:nvPr>
        </p:nvSpPr>
        <p:spPr>
          <a:xfrm>
            <a:off x="6354617" y="8981178"/>
            <a:ext cx="4116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93950" rIns="93950" bIns="939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9" name="Google Shape;29;p3"/>
          <p:cNvGrpSpPr/>
          <p:nvPr/>
        </p:nvGrpSpPr>
        <p:grpSpPr>
          <a:xfrm>
            <a:off x="228596" y="233620"/>
            <a:ext cx="6374142" cy="756954"/>
            <a:chOff x="2340050" y="535634"/>
            <a:chExt cx="5220000" cy="574800"/>
          </a:xfrm>
        </p:grpSpPr>
        <p:sp>
          <p:nvSpPr>
            <p:cNvPr id="30" name="Google Shape;30;p3"/>
            <p:cNvSpPr/>
            <p:nvPr/>
          </p:nvSpPr>
          <p:spPr>
            <a:xfrm rot="10800000">
              <a:off x="2340050" y="535634"/>
              <a:ext cx="5220000" cy="574800"/>
            </a:xfrm>
            <a:prstGeom prst="rect">
              <a:avLst/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rot="5400000">
              <a:off x="7357045" y="584313"/>
              <a:ext cx="143700" cy="162000"/>
            </a:xfrm>
            <a:prstGeom prst="rect">
              <a:avLst/>
            </a:prstGeom>
            <a:solidFill>
              <a:srgbClr val="0CB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3"/>
          <p:cNvGrpSpPr/>
          <p:nvPr/>
        </p:nvGrpSpPr>
        <p:grpSpPr>
          <a:xfrm>
            <a:off x="233413" y="9170825"/>
            <a:ext cx="6391200" cy="567600"/>
            <a:chOff x="233413" y="4051575"/>
            <a:chExt cx="6391200" cy="567600"/>
          </a:xfrm>
        </p:grpSpPr>
        <p:sp>
          <p:nvSpPr>
            <p:cNvPr id="33" name="Google Shape;33;p3"/>
            <p:cNvSpPr/>
            <p:nvPr/>
          </p:nvSpPr>
          <p:spPr>
            <a:xfrm>
              <a:off x="233413" y="4051575"/>
              <a:ext cx="6391200" cy="567600"/>
            </a:xfrm>
            <a:prstGeom prst="rect">
              <a:avLst/>
            </a:prstGeom>
            <a:solidFill>
              <a:srgbClr val="9A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 txBox="1"/>
            <p:nvPr/>
          </p:nvSpPr>
          <p:spPr>
            <a:xfrm>
              <a:off x="1919375" y="4177050"/>
              <a:ext cx="4581600" cy="297600"/>
            </a:xfrm>
            <a:prstGeom prst="rect">
              <a:avLst/>
            </a:prstGeom>
            <a:solidFill>
              <a:srgbClr val="9A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 smtClean="0">
                  <a:solidFill>
                    <a:srgbClr val="003C71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 </a:t>
              </a:r>
              <a:endParaRPr b="1" dirty="0">
                <a:solidFill>
                  <a:srgbClr val="003C71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800" dirty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WEBSITE: </a:t>
              </a:r>
              <a:r>
                <a:rPr lang="en-GB" sz="800" dirty="0" smtClean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https://st-josephs.manchester.sch.uk/</a:t>
              </a:r>
              <a:endParaRPr sz="800" dirty="0">
                <a:solidFill>
                  <a:srgbClr val="003C7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800" dirty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TWITTER: </a:t>
              </a:r>
              <a:r>
                <a:rPr lang="en-GB" sz="800" dirty="0" smtClean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@</a:t>
              </a:r>
              <a:r>
                <a:rPr lang="en-GB" sz="800" dirty="0" err="1" smtClean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St_Josephs_RC</a:t>
              </a:r>
              <a:endParaRPr sz="800" dirty="0">
                <a:solidFill>
                  <a:srgbClr val="003C7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800" dirty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TEL: 0161 </a:t>
              </a:r>
              <a:r>
                <a:rPr lang="en-GB" sz="800" dirty="0" smtClean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224</a:t>
              </a:r>
              <a:r>
                <a:rPr lang="en-GB" sz="800" baseline="0" dirty="0" smtClean="0">
                  <a:solidFill>
                    <a:srgbClr val="003C71"/>
                  </a:solidFill>
                  <a:latin typeface="Comfortaa"/>
                  <a:ea typeface="Comfortaa"/>
                  <a:cs typeface="Comfortaa"/>
                  <a:sym typeface="Comfortaa"/>
                </a:rPr>
                <a:t> 5347</a:t>
              </a:r>
              <a:endParaRPr sz="1000" dirty="0">
                <a:solidFill>
                  <a:srgbClr val="003C7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228596" y="9172575"/>
            <a:ext cx="1686000" cy="567600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3"/>
          <p:cNvSpPr/>
          <p:nvPr/>
        </p:nvSpPr>
        <p:spPr>
          <a:xfrm rot="5400000">
            <a:off x="6136119" y="524450"/>
            <a:ext cx="189300" cy="197700"/>
          </a:xfrm>
          <a:prstGeom prst="rect">
            <a:avLst/>
          </a:prstGeom>
          <a:solidFill>
            <a:srgbClr val="9AC7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 rot="5400000">
            <a:off x="6319419" y="742050"/>
            <a:ext cx="189300" cy="197700"/>
          </a:xfrm>
          <a:prstGeom prst="rect">
            <a:avLst/>
          </a:prstGeom>
          <a:solidFill>
            <a:srgbClr val="D8F9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331275" y="339500"/>
            <a:ext cx="2637900" cy="567600"/>
          </a:xfrm>
          <a:prstGeom prst="flowChartAlternateProcess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     </a:t>
            </a:r>
            <a:r>
              <a:rPr lang="en-GB" dirty="0" smtClean="0"/>
              <a:t>    </a:t>
            </a:r>
            <a:r>
              <a:rPr lang="en-GB" sz="1200" b="1" dirty="0" smtClean="0">
                <a:solidFill>
                  <a:srgbClr val="3C78D8"/>
                </a:solidFill>
                <a:latin typeface="Arial Rounded MT Bold" pitchFamily="34" charset="0"/>
                <a:ea typeface="Lobster"/>
                <a:cs typeface="Lobster"/>
                <a:sym typeface="Lobster"/>
              </a:rPr>
              <a:t>St Joseph’s RC Primary </a:t>
            </a:r>
            <a:endParaRPr sz="1200" b="1" dirty="0">
              <a:solidFill>
                <a:srgbClr val="3C78D8"/>
              </a:solidFill>
              <a:latin typeface="Arial Rounded MT Bold" pitchFamily="34" charset="0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Lobster"/>
                <a:ea typeface="Lobster"/>
                <a:cs typeface="Lobster"/>
                <a:sym typeface="Lobster"/>
              </a:rPr>
              <a:t>            </a:t>
            </a:r>
            <a:endParaRPr sz="1100" dirty="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04394"/>
            <a:ext cx="471006" cy="50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3729242" y="370585"/>
            <a:ext cx="1895070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Curriculum</a:t>
            </a:r>
            <a:r>
              <a:rPr lang="en-US" sz="1700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Plan</a:t>
            </a:r>
            <a:endParaRPr lang="en-US" sz="17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47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jpeg"/><Relationship Id="rId5" Type="http://schemas.microsoft.com/office/2007/relationships/hdphoto" Target="../media/hdphoto2.wdp"/><Relationship Id="rId10" Type="http://schemas.openxmlformats.org/officeDocument/2006/relationships/image" Target="../media/image11.jpe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microsoft.com/office/2007/relationships/hdphoto" Target="../media/hdphoto5.wdp"/><Relationship Id="rId9" Type="http://schemas.openxmlformats.org/officeDocument/2006/relationships/image" Target="../media/image1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/>
          <p:nvPr/>
        </p:nvSpPr>
        <p:spPr>
          <a:xfrm>
            <a:off x="192261" y="3962408"/>
            <a:ext cx="6473475" cy="4736424"/>
          </a:xfrm>
          <a:prstGeom prst="roundRect">
            <a:avLst>
              <a:gd name="adj" fmla="val 7165"/>
            </a:avLst>
          </a:prstGeom>
          <a:solidFill>
            <a:srgbClr val="FFFFFF"/>
          </a:solidFill>
          <a:ln w="38100" cap="flat" cmpd="sng">
            <a:solidFill>
              <a:srgbClr val="0CB0F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313675" y="3943075"/>
            <a:ext cx="6193525" cy="3600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sz="3000" b="1" dirty="0" smtClean="0">
                <a:solidFill>
                  <a:srgbClr val="00B0F0"/>
                </a:solidFill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Religious Education</a:t>
            </a:r>
          </a:p>
          <a:p>
            <a:pPr lvl="0" algn="ctr"/>
            <a:r>
              <a:rPr lang="en-GB" sz="160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Our </a:t>
            </a:r>
            <a:r>
              <a:rPr lang="en-GB" sz="160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RE topic this half term is </a:t>
            </a:r>
            <a:r>
              <a:rPr lang="en-GB" sz="1600" b="1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Jesus the Teacher</a:t>
            </a:r>
            <a:r>
              <a:rPr lang="en-GB" sz="160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. </a:t>
            </a:r>
          </a:p>
          <a:p>
            <a:pPr lvl="0" algn="ctr"/>
            <a:endParaRPr lang="en-GB" sz="1600" dirty="0">
              <a:latin typeface="Letter-join Plus 8" panose="02000505000000020003" pitchFamily="50" charset="0"/>
            </a:endParaRPr>
          </a:p>
          <a:p>
            <a:pPr lvl="0" algn="ctr"/>
            <a:r>
              <a:rPr lang="en-GB" sz="1600" dirty="0">
                <a:latin typeface="Letter-join Plus 8" panose="02000505000000020003" pitchFamily="50" charset="0"/>
              </a:rPr>
              <a:t>We will learn about Mary and Joseph taking Jesus to the Temple. We will reflect on what this means for us. </a:t>
            </a:r>
          </a:p>
          <a:p>
            <a:pPr lvl="0" algn="ctr"/>
            <a:endParaRPr lang="en-GB" sz="1600" dirty="0">
              <a:latin typeface="Letter-join Plus 8" panose="02000505000000020003" pitchFamily="50" charset="0"/>
            </a:endParaRPr>
          </a:p>
          <a:p>
            <a:pPr lvl="0" algn="ctr"/>
            <a:r>
              <a:rPr lang="en-GB" sz="1600" dirty="0">
                <a:latin typeface="Letter-join Plus 8" panose="02000505000000020003" pitchFamily="50" charset="0"/>
              </a:rPr>
              <a:t>We will know that Jesus was born a Jew. We will know about the baptism of Jesus. We will reflect on what Jesus’ baptism means for us. </a:t>
            </a:r>
          </a:p>
          <a:p>
            <a:pPr lvl="0" algn="ctr"/>
            <a:endParaRPr lang="en-GB" sz="1600" dirty="0">
              <a:latin typeface="Letter-join Plus 8" panose="02000505000000020003" pitchFamily="50" charset="0"/>
            </a:endParaRPr>
          </a:p>
          <a:p>
            <a:pPr lvl="0" algn="ctr"/>
            <a:r>
              <a:rPr lang="en-GB" sz="1600" dirty="0" smtClean="0">
                <a:latin typeface="Letter-join Plus 8" panose="02000505000000020003" pitchFamily="50" charset="0"/>
              </a:rPr>
              <a:t>We </a:t>
            </a:r>
            <a:r>
              <a:rPr lang="en-GB" sz="1600" dirty="0">
                <a:latin typeface="Letter-join Plus 8" panose="02000505000000020003" pitchFamily="50" charset="0"/>
              </a:rPr>
              <a:t>will reflect on how Mary and Joseph found Jesus in the Temple. </a:t>
            </a:r>
          </a:p>
          <a:p>
            <a:pPr lvl="0" algn="ctr"/>
            <a:endParaRPr lang="en-GB" sz="1600" dirty="0">
              <a:latin typeface="Letter-join Plus 8" panose="02000505000000020003" pitchFamily="50" charset="0"/>
            </a:endParaRPr>
          </a:p>
          <a:p>
            <a:pPr lvl="0" algn="ctr"/>
            <a:r>
              <a:rPr lang="en-GB" sz="1600" dirty="0">
                <a:latin typeface="Letter-join Plus 8" panose="02000505000000020003" pitchFamily="50" charset="0"/>
              </a:rPr>
              <a:t>We will know that Jesus called people to follow him. That Jesus travelled around teaching people. We will reflect on the meaning of the </a:t>
            </a:r>
            <a:r>
              <a:rPr lang="en-GB" sz="1600" dirty="0" smtClean="0">
                <a:latin typeface="Letter-join Plus 8" panose="02000505000000020003" pitchFamily="50" charset="0"/>
              </a:rPr>
              <a:t>parables.</a:t>
            </a:r>
            <a:endParaRPr lang="en-GB" sz="1600" dirty="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1385438" y="7574558"/>
            <a:ext cx="4222170" cy="923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sz="1200" b="1" dirty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How to help at home: Read different parables for example, “Parable of the Sower” - Matthew 13:3-8.</a:t>
            </a:r>
          </a:p>
          <a:p>
            <a:pPr lvl="0" algn="ctr"/>
            <a:r>
              <a:rPr lang="en-GB" sz="1200" b="1" dirty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“Parable of the Weeds” - Matthew 13:24-30.</a:t>
            </a:r>
          </a:p>
          <a:p>
            <a:pPr lvl="0" algn="ctr"/>
            <a:r>
              <a:rPr lang="en-GB" sz="1200" b="1" dirty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“Parable of the Mustard Seed” - Matthew 13:31-32.</a:t>
            </a:r>
          </a:p>
        </p:txBody>
      </p:sp>
      <p:pic>
        <p:nvPicPr>
          <p:cNvPr id="12" name="Google Shape;119;p14">
            <a:extLst>
              <a:ext uri="{FF2B5EF4-FFF2-40B4-BE49-F238E27FC236}">
                <a16:creationId xmlns:a16="http://schemas.microsoft.com/office/drawing/2014/main" id="{198EFD01-9985-4163-BFC6-40110A8191B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6991" y="7638229"/>
            <a:ext cx="460209" cy="79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19;p14">
            <a:extLst>
              <a:ext uri="{FF2B5EF4-FFF2-40B4-BE49-F238E27FC236}">
                <a16:creationId xmlns:a16="http://schemas.microsoft.com/office/drawing/2014/main" id="{B8EA198E-AE7B-4860-809C-D62A731BA55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277" y="7638229"/>
            <a:ext cx="460209" cy="79595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1914878"/>
            <a:ext cx="6857998" cy="1874156"/>
          </a:xfrm>
          <a:prstGeom prst="rect">
            <a:avLst/>
          </a:prstGeom>
          <a:gradFill rotWithShape="1">
            <a:gsLst>
              <a:gs pos="0">
                <a:srgbClr val="E3EDF9"/>
              </a:gs>
              <a:gs pos="50000">
                <a:srgbClr val="E3EDF9"/>
              </a:gs>
              <a:gs pos="75999">
                <a:srgbClr val="D8E0EA"/>
              </a:gs>
              <a:gs pos="100000">
                <a:srgbClr val="E6EBF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137160" anchor="ctr" anchorCtr="0" upright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en-US" sz="2200" b="1" kern="1400" dirty="0">
                <a:solidFill>
                  <a:srgbClr val="002060"/>
                </a:solidFill>
                <a:latin typeface="Letter-join Plus 8" panose="02000505000000020003" pitchFamily="50" charset="0"/>
                <a:ea typeface="Times New Roman"/>
              </a:rPr>
              <a:t>Year 4 Class Teacher</a:t>
            </a:r>
          </a:p>
          <a:p>
            <a:pPr algn="ctr">
              <a:lnSpc>
                <a:spcPct val="118000"/>
              </a:lnSpc>
            </a:pPr>
            <a:endParaRPr lang="en-GB" u="sng" dirty="0">
              <a:solidFill>
                <a:schemeClr val="tx1"/>
              </a:solidFill>
              <a:latin typeface="Letter-join Plus 8" pitchFamily="50" charset="0"/>
            </a:endParaRPr>
          </a:p>
          <a:p>
            <a:pPr algn="ctr">
              <a:lnSpc>
                <a:spcPct val="118000"/>
              </a:lnSpc>
            </a:pPr>
            <a:r>
              <a:rPr lang="en-GB" sz="2000" b="1">
                <a:solidFill>
                  <a:schemeClr val="tx1"/>
                </a:solidFill>
                <a:latin typeface="Letter-join Plus 8" panose="02000505000000020003" pitchFamily="50" charset="0"/>
                <a:ea typeface="Caveat"/>
                <a:cs typeface="Caveat"/>
                <a:sym typeface="Caveat"/>
              </a:rPr>
              <a:t>Miss </a:t>
            </a:r>
            <a:r>
              <a:rPr lang="en-GB" sz="2000" b="1" smtClean="0">
                <a:solidFill>
                  <a:schemeClr val="tx1"/>
                </a:solidFill>
                <a:latin typeface="Letter-join Plus 8" panose="02000505000000020003" pitchFamily="50" charset="0"/>
                <a:ea typeface="Caveat"/>
                <a:cs typeface="Caveat"/>
                <a:sym typeface="Caveat"/>
              </a:rPr>
              <a:t>G Dromey</a:t>
            </a:r>
            <a:endParaRPr lang="en-GB" sz="2000" b="1" dirty="0">
              <a:solidFill>
                <a:schemeClr val="tx1"/>
              </a:solidFill>
              <a:latin typeface="Letter-join Plus 8" panose="02000505000000020003" pitchFamily="50" charset="0"/>
              <a:ea typeface="Caveat"/>
              <a:cs typeface="Caveat"/>
              <a:sym typeface="Caveat"/>
            </a:endParaRPr>
          </a:p>
          <a:p>
            <a:pPr algn="ctr">
              <a:lnSpc>
                <a:spcPct val="118000"/>
              </a:lnSpc>
            </a:pPr>
            <a:endParaRPr lang="en-GB" u="sng" dirty="0">
              <a:solidFill>
                <a:schemeClr val="tx1"/>
              </a:solidFill>
              <a:latin typeface="Letter-join Plus 8" pitchFamily="50" charset="0"/>
            </a:endParaRPr>
          </a:p>
          <a:p>
            <a:pPr lvl="0" algn="ctr">
              <a:buClr>
                <a:schemeClr val="dk1"/>
              </a:buClr>
              <a:buSzPts val="1100"/>
            </a:pPr>
            <a:r>
              <a:rPr lang="en-GB" dirty="0">
                <a:solidFill>
                  <a:schemeClr val="tx1"/>
                </a:solidFill>
                <a:latin typeface="Letter-join Plus 8" pitchFamily="50" charset="0"/>
              </a:rPr>
              <a:t>Thank you for your continued </a:t>
            </a:r>
            <a:r>
              <a:rPr lang="en-GB" dirty="0" smtClean="0">
                <a:solidFill>
                  <a:schemeClr val="tx1"/>
                </a:solidFill>
                <a:latin typeface="Letter-join Plus 8" pitchFamily="50" charset="0"/>
              </a:rPr>
              <a:t>support</a:t>
            </a:r>
            <a:endParaRPr lang="en-GB" dirty="0">
              <a:solidFill>
                <a:schemeClr val="tx1"/>
              </a:solidFill>
              <a:latin typeface="Letter-join Plus 8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/>
          <p:nvPr/>
        </p:nvSpPr>
        <p:spPr>
          <a:xfrm>
            <a:off x="254847" y="1655728"/>
            <a:ext cx="6348300" cy="4453508"/>
          </a:xfrm>
          <a:prstGeom prst="roundRect">
            <a:avLst>
              <a:gd name="adj" fmla="val 7165"/>
            </a:avLst>
          </a:prstGeom>
          <a:solidFill>
            <a:srgbClr val="FFFFFF"/>
          </a:solidFill>
          <a:ln w="38100" cap="flat" cmpd="sng">
            <a:solidFill>
              <a:srgbClr val="0CB0F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474330" y="5473593"/>
            <a:ext cx="5905407" cy="5539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How to help at home: Read with your child every night and sign their diary. Encourage your </a:t>
            </a:r>
            <a:r>
              <a:rPr lang="en-GB" sz="1200" b="1" dirty="0" smtClean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child to write their spelling homework in a sentence. </a:t>
            </a:r>
            <a:endParaRPr sz="1200" b="1" dirty="0">
              <a:solidFill>
                <a:srgbClr val="0070C0"/>
              </a:solidFill>
              <a:latin typeface="Letter-join Plus 8" panose="02000505000000020003" pitchFamily="50" charset="0"/>
              <a:ea typeface="Freckle Face"/>
              <a:cs typeface="Freckle Face"/>
              <a:sym typeface="Freckle Face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254850" y="6206890"/>
            <a:ext cx="6348300" cy="2821059"/>
          </a:xfrm>
          <a:prstGeom prst="roundRect">
            <a:avLst>
              <a:gd name="adj" fmla="val 7165"/>
            </a:avLst>
          </a:prstGeom>
          <a:solidFill>
            <a:srgbClr val="FFFFFF"/>
          </a:solidFill>
          <a:ln w="38100" cap="flat" cmpd="sng">
            <a:solidFill>
              <a:srgbClr val="0CB0F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259301" y="6158762"/>
            <a:ext cx="6343848" cy="224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58750" lvl="0" algn="ctr">
              <a:buSzPts val="1100"/>
            </a:pPr>
            <a:r>
              <a:rPr lang="en-GB" sz="3000" b="1" dirty="0">
                <a:solidFill>
                  <a:srgbClr val="0CB0F1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Maths</a:t>
            </a:r>
            <a:endParaRPr lang="en-GB" sz="3000" dirty="0" smtClean="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158750" lvl="0" algn="ctr">
              <a:buSzPts val="1100"/>
            </a:pPr>
            <a:r>
              <a:rPr lang="en-GB" sz="125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In Maths, this half term, we will be exploring </a:t>
            </a:r>
            <a:r>
              <a:rPr lang="en-GB" sz="1250" b="1" dirty="0">
                <a:latin typeface="Letter-join Plus 8" panose="02000505000000020003" pitchFamily="50" charset="0"/>
                <a:ea typeface="Gloria Hallelujah"/>
              </a:rPr>
              <a:t>M</a:t>
            </a:r>
            <a:r>
              <a:rPr lang="en-GB" sz="1250" b="1" dirty="0" smtClean="0">
                <a:latin typeface="Letter-join Plus 8" panose="02000505000000020003" pitchFamily="50" charset="0"/>
              </a:rPr>
              <a:t>ultiplication and Division</a:t>
            </a:r>
            <a:r>
              <a:rPr lang="en-GB" sz="1250" dirty="0" smtClean="0">
                <a:latin typeface="Letter-join Plus 8" panose="02000505000000020003" pitchFamily="50" charset="0"/>
              </a:rPr>
              <a:t>, </a:t>
            </a:r>
            <a:endParaRPr lang="en-GB" sz="1250" dirty="0" smtClean="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158750" lvl="0" algn="ctr">
              <a:buSzPts val="1100"/>
            </a:pPr>
            <a:r>
              <a:rPr lang="en-GB" sz="1250" dirty="0">
                <a:latin typeface="Letter-join Plus 8" panose="02000505000000020003" pitchFamily="50" charset="0"/>
              </a:rPr>
              <a:t>11 and 12 </a:t>
            </a:r>
            <a:r>
              <a:rPr lang="en-GB" sz="1250" dirty="0" smtClean="0">
                <a:latin typeface="Letter-join Plus 8" panose="02000505000000020003" pitchFamily="50" charset="0"/>
              </a:rPr>
              <a:t>times-table, multiplying 3 numbers, factor pairs, efficient multiplication with written methods. We will multiply </a:t>
            </a:r>
            <a:r>
              <a:rPr lang="en-GB" sz="1250" dirty="0">
                <a:latin typeface="Letter-join Plus 8" panose="02000505000000020003" pitchFamily="50" charset="0"/>
              </a:rPr>
              <a:t>2-digits by </a:t>
            </a:r>
            <a:r>
              <a:rPr lang="en-GB" sz="1250" dirty="0" smtClean="0">
                <a:latin typeface="Letter-join Plus 8" panose="02000505000000020003" pitchFamily="50" charset="0"/>
              </a:rPr>
              <a:t>1-digit, then divide 2-digits </a:t>
            </a:r>
            <a:r>
              <a:rPr lang="en-GB" sz="1250" dirty="0">
                <a:latin typeface="Letter-join Plus 8" panose="02000505000000020003" pitchFamily="50" charset="0"/>
              </a:rPr>
              <a:t>by </a:t>
            </a:r>
            <a:r>
              <a:rPr lang="en-GB" sz="1250" dirty="0" smtClean="0">
                <a:latin typeface="Letter-join Plus 8" panose="02000505000000020003" pitchFamily="50" charset="0"/>
              </a:rPr>
              <a:t>1-digit.</a:t>
            </a:r>
          </a:p>
          <a:p>
            <a:pPr marL="158750" lvl="0" algn="ctr">
              <a:buSzPts val="1100"/>
            </a:pPr>
            <a:r>
              <a:rPr lang="en-GB" sz="125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The we will move </a:t>
            </a:r>
            <a:r>
              <a:rPr lang="en-GB" sz="125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on to </a:t>
            </a:r>
            <a:r>
              <a:rPr lang="en-GB" sz="1250" b="1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Length and Perimeter </a:t>
            </a:r>
            <a:r>
              <a:rPr lang="en-GB" sz="125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to explore equivalent length in m, mm, &amp; cm, kilometres adding and subtracting lengths then </a:t>
            </a:r>
            <a:r>
              <a:rPr lang="en-GB" sz="125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step into  </a:t>
            </a:r>
            <a:r>
              <a:rPr lang="en-GB" sz="125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perimeter.</a:t>
            </a:r>
            <a:endParaRPr lang="en-GB" sz="1250" dirty="0" smtClean="0">
              <a:latin typeface="Letter-join Plus 8" panose="02000505000000020003" pitchFamily="50" charset="0"/>
            </a:endParaRPr>
          </a:p>
          <a:p>
            <a:pPr marL="158750" lvl="0" algn="ctr">
              <a:buSzPts val="1100"/>
            </a:pPr>
            <a:r>
              <a:rPr lang="en-GB" sz="125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To end the half term we will explore </a:t>
            </a:r>
            <a:r>
              <a:rPr lang="en-GB" sz="1250" b="1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Fractions</a:t>
            </a:r>
            <a:r>
              <a:rPr lang="en-GB" sz="125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. What is u</a:t>
            </a:r>
            <a:r>
              <a:rPr lang="en-GB" sz="1250" dirty="0" smtClean="0">
                <a:latin typeface="Letter-join Plus 8" panose="02000505000000020003" pitchFamily="50" charset="0"/>
              </a:rPr>
              <a:t>nit </a:t>
            </a:r>
            <a:r>
              <a:rPr lang="en-GB" sz="1250" dirty="0">
                <a:latin typeface="Letter-join Plus 8" panose="02000505000000020003" pitchFamily="50" charset="0"/>
              </a:rPr>
              <a:t>and non-unit fractions </a:t>
            </a:r>
            <a:r>
              <a:rPr lang="en-GB" sz="1250" dirty="0" smtClean="0">
                <a:latin typeface="Letter-join Plus 8" panose="02000505000000020003" pitchFamily="50" charset="0"/>
              </a:rPr>
              <a:t>Count </a:t>
            </a:r>
            <a:r>
              <a:rPr lang="en-GB" sz="1250" dirty="0">
                <a:latin typeface="Letter-join Plus 8" panose="02000505000000020003" pitchFamily="50" charset="0"/>
              </a:rPr>
              <a:t>in </a:t>
            </a:r>
            <a:r>
              <a:rPr lang="en-GB" sz="1250" dirty="0" smtClean="0">
                <a:latin typeface="Letter-join Plus 8" panose="02000505000000020003" pitchFamily="50" charset="0"/>
              </a:rPr>
              <a:t>tenths, equivalent fractions, fractions </a:t>
            </a:r>
            <a:r>
              <a:rPr lang="en-GB" sz="1250" dirty="0">
                <a:latin typeface="Letter-join Plus 8" panose="02000505000000020003" pitchFamily="50" charset="0"/>
              </a:rPr>
              <a:t>greater than </a:t>
            </a:r>
            <a:r>
              <a:rPr lang="en-GB" sz="1250" dirty="0" smtClean="0">
                <a:latin typeface="Letter-join Plus 8" panose="02000505000000020003" pitchFamily="50" charset="0"/>
              </a:rPr>
              <a:t>1, counting </a:t>
            </a:r>
            <a:r>
              <a:rPr lang="en-GB" sz="1250" dirty="0">
                <a:latin typeface="Letter-join Plus 8" panose="02000505000000020003" pitchFamily="50" charset="0"/>
              </a:rPr>
              <a:t>in fractions </a:t>
            </a:r>
            <a:r>
              <a:rPr lang="en-GB" sz="1250" dirty="0" smtClean="0">
                <a:latin typeface="Letter-join Plus 8" panose="02000505000000020003" pitchFamily="50" charset="0"/>
              </a:rPr>
              <a:t>then adding 2 </a:t>
            </a:r>
            <a:r>
              <a:rPr lang="en-GB" sz="1250" dirty="0">
                <a:latin typeface="Letter-join Plus 8" panose="02000505000000020003" pitchFamily="50" charset="0"/>
              </a:rPr>
              <a:t>or more </a:t>
            </a:r>
            <a:r>
              <a:rPr lang="en-GB" sz="1250" dirty="0" smtClean="0">
                <a:latin typeface="Letter-join Plus 8" panose="02000505000000020003" pitchFamily="50" charset="0"/>
              </a:rPr>
              <a:t>fractions. </a:t>
            </a:r>
            <a:endParaRPr sz="1250" dirty="0">
              <a:latin typeface="Letter-join Plus 8" panose="02000505000000020003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445178" y="8199848"/>
            <a:ext cx="6013903" cy="738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How to help at home: Please encourage your child to </a:t>
            </a:r>
            <a:r>
              <a:rPr lang="en-GB" sz="1200" b="1" dirty="0" smtClean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practice their </a:t>
            </a:r>
            <a:r>
              <a:rPr lang="en-GB" sz="1200" b="1" dirty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Times </a:t>
            </a:r>
            <a:r>
              <a:rPr lang="en-GB" sz="1200" b="1" dirty="0" smtClean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Tables.  Can your practice drawing different shapes and measuring the area? Can they do this on the floor in their bedroom or outside?</a:t>
            </a:r>
            <a:endParaRPr sz="1200" b="1" dirty="0">
              <a:solidFill>
                <a:srgbClr val="0070C0"/>
              </a:solidFill>
              <a:latin typeface="Letter-join Plus 8" panose="02000505000000020003" pitchFamily="50" charset="0"/>
              <a:ea typeface="Freckle Face"/>
              <a:cs typeface="Freckle Face"/>
              <a:sym typeface="Freckle Face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301110" y="1558074"/>
            <a:ext cx="6302037" cy="403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fontAlgn="base"/>
            <a:r>
              <a:rPr lang="en-GB" sz="3000" b="1" dirty="0">
                <a:solidFill>
                  <a:srgbClr val="0CB0F1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English</a:t>
            </a:r>
            <a:endParaRPr lang="en-GB" sz="3000" dirty="0" smtClean="0">
              <a:solidFill>
                <a:srgbClr val="FF0000"/>
              </a:solidFill>
              <a:highlight>
                <a:schemeClr val="lt1"/>
              </a:highlight>
              <a:latin typeface="Letter-join Plus 8" panose="02000505000000020003" pitchFamily="50" charset="0"/>
            </a:endParaRPr>
          </a:p>
          <a:p>
            <a:pPr fontAlgn="base"/>
            <a:r>
              <a:rPr lang="en-GB" sz="1100" dirty="0" smtClean="0">
                <a:solidFill>
                  <a:srgbClr val="FF0000"/>
                </a:solidFill>
                <a:highlight>
                  <a:schemeClr val="lt1"/>
                </a:highlight>
                <a:latin typeface="Letter-join Plus 8" panose="02000505000000020003" pitchFamily="50" charset="0"/>
              </a:rPr>
              <a:t>Writing</a:t>
            </a:r>
            <a:r>
              <a:rPr lang="en-GB" sz="1100" dirty="0">
                <a:solidFill>
                  <a:srgbClr val="FF0000"/>
                </a:solidFill>
                <a:highlight>
                  <a:schemeClr val="lt1"/>
                </a:highlight>
                <a:latin typeface="Letter-join Plus 8" panose="02000505000000020003" pitchFamily="50" charset="0"/>
              </a:rPr>
              <a:t>: Focus text (Fiction):</a:t>
            </a:r>
            <a:r>
              <a:rPr lang="en-GB" sz="1100" dirty="0">
                <a:highlight>
                  <a:schemeClr val="lt1"/>
                </a:highlight>
                <a:latin typeface="Letter-join Plus 8" panose="02000505000000020003" pitchFamily="50" charset="0"/>
              </a:rPr>
              <a:t> War </a:t>
            </a:r>
            <a:r>
              <a:rPr lang="en-GB" sz="1100" dirty="0" smtClean="0">
                <a:highlight>
                  <a:schemeClr val="lt1"/>
                </a:highlight>
                <a:latin typeface="Letter-join Plus 8" panose="02000505000000020003" pitchFamily="50" charset="0"/>
              </a:rPr>
              <a:t>Game by Michael </a:t>
            </a:r>
            <a:r>
              <a:rPr lang="en-GB" sz="1100" dirty="0">
                <a:highlight>
                  <a:schemeClr val="lt1"/>
                </a:highlight>
                <a:latin typeface="Letter-join Plus 8" panose="02000505000000020003" pitchFamily="50" charset="0"/>
              </a:rPr>
              <a:t>Foreman</a:t>
            </a:r>
          </a:p>
          <a:p>
            <a:pPr fontAlgn="base"/>
            <a:r>
              <a:rPr lang="en-GB" sz="1100" dirty="0">
                <a:highlight>
                  <a:schemeClr val="lt1"/>
                </a:highlight>
                <a:latin typeface="Letter-join Plus 8" panose="02000505000000020003" pitchFamily="50" charset="0"/>
              </a:rPr>
              <a:t>Creating an historical </a:t>
            </a:r>
            <a:r>
              <a:rPr lang="en-GB" sz="1100" dirty="0" smtClean="0">
                <a:highlight>
                  <a:schemeClr val="lt1"/>
                </a:highlight>
                <a:latin typeface="Letter-join Plus 8" panose="02000505000000020003" pitchFamily="50" charset="0"/>
              </a:rPr>
              <a:t>setting</a:t>
            </a:r>
          </a:p>
          <a:p>
            <a:pPr fontAlgn="base"/>
            <a:r>
              <a:rPr lang="en-GB" sz="1100" dirty="0" smtClean="0">
                <a:highlight>
                  <a:schemeClr val="lt1"/>
                </a:highlight>
                <a:latin typeface="Letter-join Plus 8" panose="02000505000000020003" pitchFamily="50" charset="0"/>
              </a:rPr>
              <a:t>We </a:t>
            </a:r>
            <a:r>
              <a:rPr lang="en-GB" sz="1100" dirty="0">
                <a:highlight>
                  <a:schemeClr val="lt1"/>
                </a:highlight>
                <a:latin typeface="Letter-join Plus 8" panose="02000505000000020003" pitchFamily="50" charset="0"/>
              </a:rPr>
              <a:t>will explore </a:t>
            </a:r>
            <a:r>
              <a:rPr lang="en-GB" sz="1100" dirty="0" smtClean="0">
                <a:highlight>
                  <a:schemeClr val="lt1"/>
                </a:highlight>
                <a:latin typeface="Letter-join Plus 8" panose="02000505000000020003" pitchFamily="50" charset="0"/>
              </a:rPr>
              <a:t>an </a:t>
            </a:r>
            <a:r>
              <a:rPr lang="en-GB" sz="1100" dirty="0">
                <a:highlight>
                  <a:schemeClr val="lt1"/>
                </a:highlight>
                <a:latin typeface="Letter-join Plus 8" panose="02000505000000020003" pitchFamily="50" charset="0"/>
              </a:rPr>
              <a:t>extract from an historical </a:t>
            </a:r>
            <a:r>
              <a:rPr lang="en-GB" sz="1100" dirty="0" smtClean="0">
                <a:highlight>
                  <a:schemeClr val="lt1"/>
                </a:highlight>
                <a:latin typeface="Letter-join Plus 8" panose="02000505000000020003" pitchFamily="50" charset="0"/>
              </a:rPr>
              <a:t>story, recognise </a:t>
            </a:r>
            <a:r>
              <a:rPr lang="en-GB" sz="1100" dirty="0">
                <a:highlight>
                  <a:schemeClr val="lt1"/>
                </a:highlight>
                <a:latin typeface="Letter-join Plus 8" panose="02000505000000020003" pitchFamily="50" charset="0"/>
              </a:rPr>
              <a:t>that in an historical setting, it’s important to make the details let the setting come </a:t>
            </a:r>
            <a:r>
              <a:rPr lang="en-GB" sz="1100" dirty="0" smtClean="0">
                <a:highlight>
                  <a:schemeClr val="lt1"/>
                </a:highlight>
                <a:latin typeface="Letter-join Plus 8" panose="02000505000000020003" pitchFamily="50" charset="0"/>
              </a:rPr>
              <a:t>alive, use </a:t>
            </a:r>
            <a:r>
              <a:rPr lang="en-GB" sz="1100" dirty="0">
                <a:highlight>
                  <a:schemeClr val="lt1"/>
                </a:highlight>
                <a:latin typeface="Letter-join Plus 8" panose="02000505000000020003" pitchFamily="50" charset="0"/>
              </a:rPr>
              <a:t>brief paragraph summaries to see how the story shape is </a:t>
            </a:r>
            <a:r>
              <a:rPr lang="en-GB" sz="1100" dirty="0" smtClean="0">
                <a:highlight>
                  <a:schemeClr val="lt1"/>
                </a:highlight>
                <a:latin typeface="Letter-join Plus 8" panose="02000505000000020003" pitchFamily="50" charset="0"/>
              </a:rPr>
              <a:t>developing, recognise </a:t>
            </a:r>
            <a:r>
              <a:rPr lang="en-GB" sz="1100" dirty="0">
                <a:highlight>
                  <a:schemeClr val="lt1"/>
                </a:highlight>
                <a:latin typeface="Letter-join Plus 8" panose="02000505000000020003" pitchFamily="50" charset="0"/>
              </a:rPr>
              <a:t>that details can be given in expanded noun phrases and consider different ways of </a:t>
            </a:r>
            <a:r>
              <a:rPr lang="en-GB" sz="1100" dirty="0" smtClean="0">
                <a:highlight>
                  <a:schemeClr val="lt1"/>
                </a:highlight>
                <a:latin typeface="Letter-join Plus 8" panose="02000505000000020003" pitchFamily="50" charset="0"/>
              </a:rPr>
              <a:t>beginning, sentences</a:t>
            </a:r>
            <a:r>
              <a:rPr lang="en-GB" sz="1100" dirty="0">
                <a:highlight>
                  <a:schemeClr val="lt1"/>
                </a:highlight>
                <a:latin typeface="Letter-join Plus 8" panose="02000505000000020003" pitchFamily="50" charset="0"/>
              </a:rPr>
              <a:t>, including fronted </a:t>
            </a:r>
            <a:r>
              <a:rPr lang="en-GB" sz="1100" dirty="0" smtClean="0">
                <a:highlight>
                  <a:schemeClr val="lt1"/>
                </a:highlight>
                <a:latin typeface="Letter-join Plus 8" panose="02000505000000020003" pitchFamily="50" charset="0"/>
              </a:rPr>
              <a:t>adverbials, plan</a:t>
            </a:r>
            <a:r>
              <a:rPr lang="en-GB" sz="1100" dirty="0">
                <a:highlight>
                  <a:schemeClr val="lt1"/>
                </a:highlight>
                <a:latin typeface="Letter-join Plus 8" panose="02000505000000020003" pitchFamily="50" charset="0"/>
              </a:rPr>
              <a:t>, edit, draft and improve a story with an historical setting</a:t>
            </a:r>
            <a:r>
              <a:rPr lang="en-GB" sz="1100" dirty="0" smtClean="0">
                <a:highlight>
                  <a:schemeClr val="lt1"/>
                </a:highlight>
                <a:latin typeface="Letter-join Plus 8" panose="02000505000000020003" pitchFamily="50" charset="0"/>
              </a:rPr>
              <a:t>.</a:t>
            </a:r>
          </a:p>
          <a:p>
            <a:pPr fontAlgn="base"/>
            <a:r>
              <a:rPr lang="en-GB" sz="1100" dirty="0" smtClean="0">
                <a:solidFill>
                  <a:srgbClr val="FF0000"/>
                </a:solidFill>
                <a:highlight>
                  <a:schemeClr val="lt1"/>
                </a:highlight>
                <a:latin typeface="Letter-join Plus 8" panose="02000505000000020003" pitchFamily="50" charset="0"/>
              </a:rPr>
              <a:t>Writing</a:t>
            </a:r>
            <a:r>
              <a:rPr lang="en-GB" sz="1100" dirty="0">
                <a:solidFill>
                  <a:srgbClr val="FF0000"/>
                </a:solidFill>
                <a:highlight>
                  <a:schemeClr val="lt1"/>
                </a:highlight>
                <a:latin typeface="Letter-join Plus 8" panose="02000505000000020003" pitchFamily="50" charset="0"/>
              </a:rPr>
              <a:t>: Focus text (Non-fiction):</a:t>
            </a:r>
            <a:r>
              <a:rPr lang="en-GB" sz="1100" dirty="0">
                <a:highlight>
                  <a:schemeClr val="lt1"/>
                </a:highlight>
                <a:latin typeface="Letter-join Plus 8" panose="02000505000000020003" pitchFamily="50" charset="0"/>
              </a:rPr>
              <a:t> What’s the Point</a:t>
            </a:r>
            <a:r>
              <a:rPr lang="en-GB" sz="1100" dirty="0" smtClean="0">
                <a:highlight>
                  <a:schemeClr val="lt1"/>
                </a:highlight>
                <a:latin typeface="Letter-join Plus 8" panose="02000505000000020003" pitchFamily="50" charset="0"/>
              </a:rPr>
              <a:t>?</a:t>
            </a:r>
          </a:p>
          <a:p>
            <a:pPr fontAlgn="base"/>
            <a:r>
              <a:rPr lang="en-GB" sz="1100" dirty="0" smtClean="0">
                <a:highlight>
                  <a:schemeClr val="lt1"/>
                </a:highlight>
                <a:latin typeface="Letter-join Plus 8" panose="02000505000000020003" pitchFamily="50" charset="0"/>
              </a:rPr>
              <a:t> Writing </a:t>
            </a:r>
            <a:r>
              <a:rPr lang="en-GB" sz="1100" dirty="0">
                <a:highlight>
                  <a:schemeClr val="lt1"/>
                </a:highlight>
                <a:latin typeface="Letter-join Plus 8" panose="02000505000000020003" pitchFamily="50" charset="0"/>
              </a:rPr>
              <a:t>an explanatory text</a:t>
            </a:r>
          </a:p>
          <a:p>
            <a:pPr fontAlgn="base"/>
            <a:r>
              <a:rPr lang="en-GB" sz="1100" dirty="0" smtClean="0">
                <a:highlight>
                  <a:schemeClr val="lt1"/>
                </a:highlight>
                <a:latin typeface="Letter-join Plus 8" panose="02000505000000020003" pitchFamily="50" charset="0"/>
              </a:rPr>
              <a:t>We </a:t>
            </a:r>
            <a:r>
              <a:rPr lang="en-GB" sz="1100" dirty="0">
                <a:highlight>
                  <a:schemeClr val="lt1"/>
                </a:highlight>
                <a:latin typeface="Letter-join Plus 8" panose="02000505000000020003" pitchFamily="50" charset="0"/>
              </a:rPr>
              <a:t>will read explanations about why they have to do certain things at </a:t>
            </a:r>
            <a:r>
              <a:rPr lang="en-GB" sz="1100" dirty="0" smtClean="0">
                <a:highlight>
                  <a:schemeClr val="lt1"/>
                </a:highlight>
                <a:latin typeface="Letter-join Plus 8" panose="02000505000000020003" pitchFamily="50" charset="0"/>
              </a:rPr>
              <a:t>school, explore </a:t>
            </a:r>
            <a:r>
              <a:rPr lang="en-GB" sz="1100" dirty="0">
                <a:highlight>
                  <a:schemeClr val="lt1"/>
                </a:highlight>
                <a:latin typeface="Letter-join Plus 8" panose="02000505000000020003" pitchFamily="50" charset="0"/>
              </a:rPr>
              <a:t>the structure and organisation of the text, including the use of headings and </a:t>
            </a:r>
            <a:r>
              <a:rPr lang="en-GB" sz="1100" dirty="0" smtClean="0">
                <a:highlight>
                  <a:schemeClr val="lt1"/>
                </a:highlight>
                <a:latin typeface="Letter-join Plus 8" panose="02000505000000020003" pitchFamily="50" charset="0"/>
              </a:rPr>
              <a:t>paragraphs, identify </a:t>
            </a:r>
            <a:r>
              <a:rPr lang="en-GB" sz="1100" dirty="0">
                <a:highlight>
                  <a:schemeClr val="lt1"/>
                </a:highlight>
                <a:latin typeface="Letter-join Plus 8" panose="02000505000000020003" pitchFamily="50" charset="0"/>
              </a:rPr>
              <a:t>cause and effect conjunctions usually associated with </a:t>
            </a:r>
            <a:r>
              <a:rPr lang="en-GB" sz="1100" dirty="0" smtClean="0">
                <a:highlight>
                  <a:schemeClr val="lt1"/>
                </a:highlight>
                <a:latin typeface="Letter-join Plus 8" panose="02000505000000020003" pitchFamily="50" charset="0"/>
              </a:rPr>
              <a:t>explanations, develop </a:t>
            </a:r>
            <a:r>
              <a:rPr lang="en-GB" sz="1100" dirty="0">
                <a:highlight>
                  <a:schemeClr val="lt1"/>
                </a:highlight>
                <a:latin typeface="Letter-join Plus 8" panose="02000505000000020003" pitchFamily="50" charset="0"/>
              </a:rPr>
              <a:t>understanding of pronouns for </a:t>
            </a:r>
            <a:r>
              <a:rPr lang="en-GB" sz="1100" dirty="0" smtClean="0">
                <a:highlight>
                  <a:schemeClr val="lt1"/>
                </a:highlight>
                <a:latin typeface="Letter-join Plus 8" panose="02000505000000020003" pitchFamily="50" charset="0"/>
              </a:rPr>
              <a:t>cohesion, plan</a:t>
            </a:r>
            <a:r>
              <a:rPr lang="en-GB" sz="1100" dirty="0">
                <a:highlight>
                  <a:schemeClr val="lt1"/>
                </a:highlight>
                <a:latin typeface="Letter-join Plus 8" panose="02000505000000020003" pitchFamily="50" charset="0"/>
              </a:rPr>
              <a:t>, draft, edit and improve an explanatory text about the ways things happen in school.</a:t>
            </a:r>
          </a:p>
          <a:p>
            <a:pPr fontAlgn="base"/>
            <a:r>
              <a:rPr lang="en-GB" sz="1100" b="1" dirty="0" smtClean="0">
                <a:solidFill>
                  <a:srgbClr val="FF0000"/>
                </a:solidFill>
                <a:highlight>
                  <a:schemeClr val="lt1"/>
                </a:highlight>
                <a:latin typeface="Letter-join Plus 8" panose="02000505000000020003" pitchFamily="50" charset="0"/>
              </a:rPr>
              <a:t>Spellings</a:t>
            </a:r>
            <a:r>
              <a:rPr lang="en-GB" sz="1100" b="1" dirty="0">
                <a:solidFill>
                  <a:srgbClr val="FF0000"/>
                </a:solidFill>
                <a:highlight>
                  <a:schemeClr val="lt1"/>
                </a:highlight>
                <a:latin typeface="Letter-join Plus 8" panose="02000505000000020003" pitchFamily="50" charset="0"/>
              </a:rPr>
              <a:t>: </a:t>
            </a:r>
            <a:r>
              <a:rPr lang="en-GB" sz="1100" dirty="0" smtClean="0">
                <a:highlight>
                  <a:schemeClr val="lt1"/>
                </a:highlight>
                <a:latin typeface="Letter-join Plus 8" panose="02000505000000020003" pitchFamily="50" charset="0"/>
              </a:rPr>
              <a:t>review Autumn </a:t>
            </a:r>
            <a:r>
              <a:rPr lang="en-GB" sz="1100" dirty="0">
                <a:highlight>
                  <a:schemeClr val="lt1"/>
                </a:highlight>
                <a:latin typeface="Letter-join Plus 8" panose="02000505000000020003" pitchFamily="50" charset="0"/>
              </a:rPr>
              <a:t>term spellings, Year 3/4 </a:t>
            </a:r>
            <a:r>
              <a:rPr lang="en-GB" sz="1100" dirty="0" smtClean="0">
                <a:highlight>
                  <a:schemeClr val="lt1"/>
                </a:highlight>
                <a:latin typeface="Letter-join Plus 8" panose="02000505000000020003" pitchFamily="50" charset="0"/>
              </a:rPr>
              <a:t>word list</a:t>
            </a:r>
            <a:r>
              <a:rPr lang="en-GB" sz="1100" dirty="0">
                <a:highlight>
                  <a:schemeClr val="lt1"/>
                </a:highlight>
                <a:latin typeface="Letter-join Plus 8" panose="02000505000000020003" pitchFamily="50" charset="0"/>
              </a:rPr>
              <a:t>, -</a:t>
            </a:r>
            <a:r>
              <a:rPr lang="en-GB" sz="1100" dirty="0" err="1">
                <a:highlight>
                  <a:schemeClr val="lt1"/>
                </a:highlight>
                <a:latin typeface="Letter-join Plus 8" panose="02000505000000020003" pitchFamily="50" charset="0"/>
              </a:rPr>
              <a:t>ous</a:t>
            </a:r>
            <a:r>
              <a:rPr lang="en-GB" sz="1100" dirty="0">
                <a:highlight>
                  <a:schemeClr val="lt1"/>
                </a:highlight>
                <a:latin typeface="Letter-join Plus 8" panose="02000505000000020003" pitchFamily="50" charset="0"/>
              </a:rPr>
              <a:t> endings, improving</a:t>
            </a:r>
          </a:p>
          <a:p>
            <a:pPr fontAlgn="base"/>
            <a:r>
              <a:rPr lang="en-GB" sz="1100" dirty="0">
                <a:highlight>
                  <a:schemeClr val="lt1"/>
                </a:highlight>
                <a:latin typeface="Letter-join Plus 8" panose="02000505000000020003" pitchFamily="50" charset="0"/>
              </a:rPr>
              <a:t>spelling in </a:t>
            </a:r>
            <a:r>
              <a:rPr lang="en-GB" sz="1100" dirty="0" smtClean="0">
                <a:highlight>
                  <a:schemeClr val="lt1"/>
                </a:highlight>
                <a:latin typeface="Letter-join Plus 8" panose="02000505000000020003" pitchFamily="50" charset="0"/>
              </a:rPr>
              <a:t>children’s own writing. </a:t>
            </a:r>
          </a:p>
          <a:p>
            <a:pPr fontAlgn="base"/>
            <a:r>
              <a:rPr lang="en-GB" sz="1100" dirty="0" smtClean="0">
                <a:solidFill>
                  <a:srgbClr val="FF0000"/>
                </a:solidFill>
                <a:highlight>
                  <a:schemeClr val="lt1"/>
                </a:highlight>
                <a:latin typeface="Letter-join Plus 8" panose="02000505000000020003" pitchFamily="50" charset="0"/>
              </a:rPr>
              <a:t>Reading </a:t>
            </a:r>
            <a:r>
              <a:rPr lang="en-GB" sz="1100" dirty="0">
                <a:solidFill>
                  <a:srgbClr val="FF0000"/>
                </a:solidFill>
                <a:highlight>
                  <a:schemeClr val="lt1"/>
                </a:highlight>
                <a:latin typeface="Letter-join Plus 8" panose="02000505000000020003" pitchFamily="50" charset="0"/>
              </a:rPr>
              <a:t>Comprehension Text</a:t>
            </a:r>
            <a:r>
              <a:rPr lang="en-GB" sz="1100" dirty="0" smtClean="0">
                <a:solidFill>
                  <a:srgbClr val="FF0000"/>
                </a:solidFill>
                <a:highlight>
                  <a:schemeClr val="lt1"/>
                </a:highlight>
                <a:latin typeface="Letter-join Plus 8" panose="02000505000000020003" pitchFamily="50" charset="0"/>
              </a:rPr>
              <a:t>: </a:t>
            </a:r>
            <a:r>
              <a:rPr lang="en-GB" sz="1100" dirty="0" smtClean="0">
                <a:solidFill>
                  <a:schemeClr val="tx1"/>
                </a:solidFill>
                <a:highlight>
                  <a:srgbClr val="FFFFFF"/>
                </a:highlight>
                <a:latin typeface="Letter-join Plus 8" panose="02000505000000020003" pitchFamily="50" charset="0"/>
              </a:rPr>
              <a:t>My 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Letter-join Plus 8" panose="02000505000000020003" pitchFamily="50" charset="0"/>
              </a:rPr>
              <a:t>Secret War Diary by Flossie Albright, by Marcia Williams (inference)</a:t>
            </a:r>
          </a:p>
          <a:p>
            <a:pPr fontAlgn="base"/>
            <a:r>
              <a:rPr lang="en-GB" sz="1100" dirty="0" smtClean="0">
                <a:solidFill>
                  <a:schemeClr val="tx1"/>
                </a:solidFill>
                <a:highlight>
                  <a:schemeClr val="lt1"/>
                </a:highlight>
                <a:latin typeface="Letter-join Plus 8" panose="02000505000000020003" pitchFamily="50" charset="0"/>
              </a:rPr>
              <a:t>The </a:t>
            </a:r>
            <a:r>
              <a:rPr lang="en-GB" sz="1100" dirty="0">
                <a:solidFill>
                  <a:schemeClr val="tx1"/>
                </a:solidFill>
                <a:highlight>
                  <a:schemeClr val="lt1"/>
                </a:highlight>
                <a:latin typeface="Letter-join Plus 8" panose="02000505000000020003" pitchFamily="50" charset="0"/>
              </a:rPr>
              <a:t>Amazing Story of Adolphus Tips, by Michael </a:t>
            </a:r>
            <a:r>
              <a:rPr lang="en-GB" sz="1100" dirty="0" err="1" smtClean="0">
                <a:solidFill>
                  <a:schemeClr val="tx1"/>
                </a:solidFill>
                <a:highlight>
                  <a:schemeClr val="lt1"/>
                </a:highlight>
                <a:latin typeface="Letter-join Plus 8" panose="02000505000000020003" pitchFamily="50" charset="0"/>
              </a:rPr>
              <a:t>Morpurgo</a:t>
            </a:r>
            <a:r>
              <a:rPr lang="en-GB" sz="1100" dirty="0" smtClean="0">
                <a:solidFill>
                  <a:schemeClr val="tx1"/>
                </a:solidFill>
                <a:highlight>
                  <a:schemeClr val="lt1"/>
                </a:highlight>
                <a:latin typeface="Letter-join Plus 8" panose="02000505000000020003" pitchFamily="50" charset="0"/>
              </a:rPr>
              <a:t> (inference)</a:t>
            </a:r>
          </a:p>
          <a:p>
            <a:pPr fontAlgn="base"/>
            <a:r>
              <a:rPr lang="en-GB" sz="1100" dirty="0" smtClean="0">
                <a:solidFill>
                  <a:schemeClr val="tx1"/>
                </a:solidFill>
                <a:highlight>
                  <a:schemeClr val="lt1"/>
                </a:highlight>
                <a:latin typeface="Letter-join Plus 8" panose="02000505000000020003" pitchFamily="50" charset="0"/>
              </a:rPr>
              <a:t>The </a:t>
            </a:r>
            <a:r>
              <a:rPr lang="en-GB" sz="1100" dirty="0">
                <a:solidFill>
                  <a:schemeClr val="tx1"/>
                </a:solidFill>
                <a:highlight>
                  <a:schemeClr val="lt1"/>
                </a:highlight>
                <a:latin typeface="Letter-join Plus 8" panose="02000505000000020003" pitchFamily="50" charset="0"/>
              </a:rPr>
              <a:t>Secret World of Polly Flint, by Helen </a:t>
            </a:r>
            <a:r>
              <a:rPr lang="en-GB" sz="1100" dirty="0" err="1" smtClean="0">
                <a:solidFill>
                  <a:schemeClr val="tx1"/>
                </a:solidFill>
                <a:highlight>
                  <a:schemeClr val="lt1"/>
                </a:highlight>
                <a:latin typeface="Letter-join Plus 8" panose="02000505000000020003" pitchFamily="50" charset="0"/>
              </a:rPr>
              <a:t>Cresswell</a:t>
            </a:r>
            <a:r>
              <a:rPr lang="en-GB" sz="1100" dirty="0" smtClean="0">
                <a:solidFill>
                  <a:schemeClr val="tx1"/>
                </a:solidFill>
                <a:highlight>
                  <a:schemeClr val="lt1"/>
                </a:highlight>
                <a:latin typeface="Letter-join Plus 8" panose="02000505000000020003" pitchFamily="50" charset="0"/>
              </a:rPr>
              <a:t> </a:t>
            </a:r>
            <a:r>
              <a:rPr lang="en-GB" sz="1100" dirty="0">
                <a:solidFill>
                  <a:schemeClr val="tx1"/>
                </a:solidFill>
                <a:highlight>
                  <a:schemeClr val="lt1"/>
                </a:highlight>
                <a:latin typeface="Letter-join Plus 8" panose="02000505000000020003" pitchFamily="50" charset="0"/>
              </a:rPr>
              <a:t>(inference</a:t>
            </a:r>
            <a:r>
              <a:rPr lang="en-GB" sz="1100" dirty="0" smtClean="0">
                <a:solidFill>
                  <a:schemeClr val="tx1"/>
                </a:solidFill>
                <a:highlight>
                  <a:schemeClr val="lt1"/>
                </a:highlight>
                <a:latin typeface="Letter-join Plus 8" panose="02000505000000020003" pitchFamily="50" charset="0"/>
              </a:rPr>
              <a:t>)</a:t>
            </a:r>
          </a:p>
          <a:p>
            <a:pPr fontAlgn="base"/>
            <a:r>
              <a:rPr lang="en-GB" sz="1100" dirty="0" smtClean="0">
                <a:solidFill>
                  <a:schemeClr val="tx1"/>
                </a:solidFill>
                <a:highlight>
                  <a:schemeClr val="lt1"/>
                </a:highlight>
                <a:latin typeface="Letter-join Plus 8" panose="02000505000000020003" pitchFamily="50" charset="0"/>
              </a:rPr>
              <a:t>Heatwave Raises Lost ‘Atlantis’ Village from Its Watery Grave by Daily Mail (Mixed Skills)</a:t>
            </a:r>
          </a:p>
          <a:p>
            <a:pPr fontAlgn="base"/>
            <a:r>
              <a:rPr lang="en-GB" sz="1100" dirty="0" smtClean="0">
                <a:solidFill>
                  <a:schemeClr val="tx1"/>
                </a:solidFill>
                <a:highlight>
                  <a:schemeClr val="lt1"/>
                </a:highlight>
                <a:latin typeface="Letter-join Plus 8" panose="02000505000000020003" pitchFamily="50" charset="0"/>
              </a:rPr>
              <a:t>Threats </a:t>
            </a:r>
            <a:r>
              <a:rPr lang="en-GB" sz="1100" dirty="0">
                <a:solidFill>
                  <a:schemeClr val="tx1"/>
                </a:solidFill>
                <a:highlight>
                  <a:schemeClr val="lt1"/>
                </a:highlight>
                <a:latin typeface="Letter-join Plus 8" panose="02000505000000020003" pitchFamily="50" charset="0"/>
              </a:rPr>
              <a:t>to African Elephants, by World Wide Fund for Nature (WWF</a:t>
            </a:r>
            <a:r>
              <a:rPr lang="en-GB" sz="1100" dirty="0" smtClean="0">
                <a:solidFill>
                  <a:schemeClr val="tx1"/>
                </a:solidFill>
                <a:highlight>
                  <a:schemeClr val="lt1"/>
                </a:highlight>
                <a:latin typeface="Letter-join Plus 8" panose="02000505000000020003" pitchFamily="50" charset="0"/>
              </a:rPr>
              <a:t>) (retrieval)</a:t>
            </a:r>
          </a:p>
          <a:p>
            <a:pPr fontAlgn="base"/>
            <a:r>
              <a:rPr lang="en-GB" sz="1100" dirty="0" smtClean="0">
                <a:solidFill>
                  <a:schemeClr val="tx1"/>
                </a:solidFill>
                <a:highlight>
                  <a:schemeClr val="lt1"/>
                </a:highlight>
                <a:latin typeface="Letter-join Plus 8" panose="02000505000000020003" pitchFamily="50" charset="0"/>
              </a:rPr>
              <a:t>The Great Elephant Chase, by Gillian Cross </a:t>
            </a:r>
            <a:r>
              <a:rPr lang="en-GB" sz="1100" dirty="0">
                <a:solidFill>
                  <a:schemeClr val="tx1"/>
                </a:solidFill>
                <a:highlight>
                  <a:schemeClr val="lt1"/>
                </a:highlight>
                <a:latin typeface="Letter-join Plus 8" panose="02000505000000020003" pitchFamily="50" charset="0"/>
              </a:rPr>
              <a:t>(inference</a:t>
            </a:r>
            <a:r>
              <a:rPr lang="en-GB" sz="1100" dirty="0" smtClean="0">
                <a:solidFill>
                  <a:schemeClr val="tx1"/>
                </a:solidFill>
                <a:highlight>
                  <a:schemeClr val="lt1"/>
                </a:highlight>
                <a:latin typeface="Letter-join Plus 8" panose="02000505000000020003" pitchFamily="50" charset="0"/>
              </a:rPr>
              <a:t>)</a:t>
            </a:r>
            <a:endParaRPr lang="en-GB" sz="1100" dirty="0">
              <a:solidFill>
                <a:schemeClr val="tx1"/>
              </a:solidFill>
              <a:highlight>
                <a:schemeClr val="lt1"/>
              </a:highlight>
              <a:latin typeface="Letter-join Plus 8" panose="02000505000000020003" pitchFamily="50" charset="0"/>
            </a:endParaRPr>
          </a:p>
        </p:txBody>
      </p:sp>
      <p:pic>
        <p:nvPicPr>
          <p:cNvPr id="1026" name="Picture 2" descr="Clip Art: Math Symbols: Division B&amp;W I abcteach.com | abctea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t="6330" r="10388" b="6003"/>
          <a:stretch/>
        </p:blipFill>
        <p:spPr bwMode="auto">
          <a:xfrm>
            <a:off x="406517" y="6319557"/>
            <a:ext cx="431037" cy="37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a perimeter | St Josephs Wetherb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6" b="52114"/>
          <a:stretch/>
        </p:blipFill>
        <p:spPr bwMode="auto">
          <a:xfrm>
            <a:off x="5943600" y="6305943"/>
            <a:ext cx="546597" cy="41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Yellow Pencil Clip Art Free PNG Image｜Illus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42" b="91563" l="8750" r="90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3" t="8383" r="9294" b="8655"/>
          <a:stretch/>
        </p:blipFill>
        <p:spPr bwMode="auto">
          <a:xfrm rot="768089">
            <a:off x="5728264" y="1836362"/>
            <a:ext cx="430672" cy="43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/>
          <p:nvPr/>
        </p:nvSpPr>
        <p:spPr>
          <a:xfrm>
            <a:off x="223442" y="1711079"/>
            <a:ext cx="3275700" cy="4233900"/>
          </a:xfrm>
          <a:prstGeom prst="roundRect">
            <a:avLst>
              <a:gd name="adj" fmla="val 7165"/>
            </a:avLst>
          </a:prstGeom>
          <a:solidFill>
            <a:srgbClr val="FFFFFF"/>
          </a:solidFill>
          <a:ln w="38100" cap="flat" cmpd="sng">
            <a:solidFill>
              <a:srgbClr val="0CB0F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252681" y="1672471"/>
            <a:ext cx="3246461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sz="3000" b="1" dirty="0">
                <a:solidFill>
                  <a:srgbClr val="0CB0F1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Science</a:t>
            </a:r>
            <a:endParaRPr lang="en-GB" sz="3000" dirty="0" smtClean="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lvl="0" algn="ctr"/>
            <a:r>
              <a:rPr lang="en-GB" sz="150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Our </a:t>
            </a:r>
            <a:r>
              <a:rPr lang="en-GB" sz="150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Science topic for this half term is </a:t>
            </a:r>
            <a:r>
              <a:rPr lang="en-GB" sz="1500" b="1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Looking at </a:t>
            </a:r>
            <a:r>
              <a:rPr lang="en-GB" sz="1500" b="1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states.</a:t>
            </a:r>
            <a:r>
              <a:rPr lang="en-GB" sz="150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 </a:t>
            </a:r>
          </a:p>
          <a:p>
            <a:pPr lvl="0" algn="ctr"/>
            <a:endParaRPr lang="en-GB" sz="1500" dirty="0" smtClean="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lvl="0" algn="ctr"/>
            <a:r>
              <a:rPr lang="en-GB" sz="150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Children </a:t>
            </a:r>
            <a:r>
              <a:rPr lang="en-GB" sz="150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will learn about states of matter. </a:t>
            </a:r>
            <a:r>
              <a:rPr lang="en-GB" sz="150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We will compare </a:t>
            </a:r>
            <a:r>
              <a:rPr lang="en-GB" sz="150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and group materials together, according </a:t>
            </a:r>
            <a:r>
              <a:rPr lang="en-GB" sz="150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to whether </a:t>
            </a:r>
            <a:r>
              <a:rPr lang="en-GB" sz="150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they are solids, liquids or gases. </a:t>
            </a:r>
            <a:endParaRPr lang="en-GB" sz="1500" dirty="0" smtClean="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lvl="0" algn="ctr"/>
            <a:r>
              <a:rPr lang="en-GB" sz="150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We will observe </a:t>
            </a:r>
            <a:r>
              <a:rPr lang="en-GB" sz="150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that some materials change state when </a:t>
            </a:r>
            <a:r>
              <a:rPr lang="en-GB" sz="150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heated or </a:t>
            </a:r>
            <a:r>
              <a:rPr lang="en-GB" sz="150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cooled, and </a:t>
            </a:r>
            <a:r>
              <a:rPr lang="en-GB" sz="150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we </a:t>
            </a:r>
            <a:r>
              <a:rPr lang="en-GB" sz="150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will identify the part played </a:t>
            </a:r>
            <a:r>
              <a:rPr lang="en-GB" sz="150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by evaporation </a:t>
            </a:r>
            <a:r>
              <a:rPr lang="en-GB" sz="150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and condensation in the water cycle.</a:t>
            </a:r>
          </a:p>
        </p:txBody>
      </p:sp>
      <p:sp>
        <p:nvSpPr>
          <p:cNvPr id="135" name="Google Shape;135;p16"/>
          <p:cNvSpPr txBox="1"/>
          <p:nvPr/>
        </p:nvSpPr>
        <p:spPr>
          <a:xfrm>
            <a:off x="357663" y="5076135"/>
            <a:ext cx="3047100" cy="738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sz="1200" b="1" dirty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How to help at home:  </a:t>
            </a:r>
            <a:r>
              <a:rPr lang="en-GB" sz="1200" b="1" dirty="0" smtClean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Children  could make a </a:t>
            </a:r>
            <a:r>
              <a:rPr lang="en-GB" sz="1200" b="1" dirty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water cycle </a:t>
            </a:r>
            <a:r>
              <a:rPr lang="en-GB" sz="1200" b="1" dirty="0" smtClean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model</a:t>
            </a:r>
            <a:r>
              <a:rPr lang="en-GB" sz="1200" b="1" dirty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 </a:t>
            </a:r>
            <a:r>
              <a:rPr lang="en-GB" sz="1200" b="1" dirty="0" smtClean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and research labels to add to the model. </a:t>
            </a:r>
            <a:endParaRPr sz="1200" b="1" dirty="0">
              <a:solidFill>
                <a:srgbClr val="0070C0"/>
              </a:solidFill>
              <a:latin typeface="Letter-join Plus 8" panose="02000505000000020003" pitchFamily="50" charset="0"/>
              <a:ea typeface="Freckle Face"/>
              <a:cs typeface="Freckle Face"/>
              <a:sym typeface="Freckle Face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3601568" y="1679116"/>
            <a:ext cx="3124200" cy="4233900"/>
          </a:xfrm>
          <a:prstGeom prst="roundRect">
            <a:avLst>
              <a:gd name="adj" fmla="val 7165"/>
            </a:avLst>
          </a:prstGeom>
          <a:solidFill>
            <a:srgbClr val="FFFFFF"/>
          </a:solidFill>
          <a:ln w="38100" cap="flat" cmpd="sng">
            <a:solidFill>
              <a:srgbClr val="0CB0F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3589408" y="1593441"/>
            <a:ext cx="3089630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sz="3000" b="1" dirty="0" smtClean="0">
                <a:solidFill>
                  <a:srgbClr val="00B0F0"/>
                </a:solidFill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Geography</a:t>
            </a:r>
          </a:p>
          <a:p>
            <a:pPr lvl="0" algn="ctr"/>
            <a:r>
              <a:rPr lang="en-GB" sz="130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Our Geography </a:t>
            </a:r>
            <a:r>
              <a:rPr lang="en-GB" sz="130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topic for this half term is </a:t>
            </a:r>
            <a:r>
              <a:rPr lang="en-GB" sz="1300" b="1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 RIVERS AND THE WATER CYCLE</a:t>
            </a:r>
            <a:r>
              <a:rPr lang="en-GB" sz="130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.</a:t>
            </a:r>
          </a:p>
          <a:p>
            <a:pPr lvl="0" algn="ctr"/>
            <a:r>
              <a:rPr lang="en-GB" sz="130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This unit focuses on </a:t>
            </a:r>
            <a:r>
              <a:rPr lang="en-GB" sz="130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rivers and introduces </a:t>
            </a:r>
            <a:r>
              <a:rPr lang="en-GB" sz="130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the water cycle </a:t>
            </a:r>
            <a:r>
              <a:rPr lang="en-GB" sz="130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as </a:t>
            </a:r>
            <a:r>
              <a:rPr lang="en-GB" sz="130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the key </a:t>
            </a:r>
            <a:r>
              <a:rPr lang="en-GB" sz="130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concept including water flowing downhill. We will explore mountains as the source </a:t>
            </a:r>
            <a:r>
              <a:rPr lang="en-GB" sz="130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of many rivers. It looks at how people interact with rivers as well as their geographical features. </a:t>
            </a:r>
            <a:r>
              <a:rPr lang="en-GB" sz="130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We will study one </a:t>
            </a:r>
            <a:r>
              <a:rPr lang="en-GB" sz="130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of the UK’s major rivers, the River Thames. </a:t>
            </a:r>
            <a:r>
              <a:rPr lang="en-GB" sz="130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 </a:t>
            </a:r>
            <a:endParaRPr lang="en-GB" sz="1300" dirty="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3698133" y="4695816"/>
            <a:ext cx="2961600" cy="1107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sz="1200" b="1" dirty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How to help at home: Encourage your child to </a:t>
            </a:r>
            <a:r>
              <a:rPr lang="en-GB" sz="1200" b="1" dirty="0" smtClean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use river vocabulary and explore the meaning of what is a </a:t>
            </a:r>
            <a:r>
              <a:rPr lang="en-GB" sz="1200" b="1" u="sng" dirty="0" smtClean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stream</a:t>
            </a:r>
            <a:r>
              <a:rPr lang="en-GB" sz="1200" b="1" dirty="0" smtClean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? </a:t>
            </a:r>
            <a:r>
              <a:rPr lang="en-GB" sz="1200" b="1" dirty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Where can the </a:t>
            </a:r>
            <a:r>
              <a:rPr lang="en-GB" sz="1200" b="1" u="sng" dirty="0" smtClean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estuary</a:t>
            </a:r>
            <a:r>
              <a:rPr lang="en-GB" sz="1200" b="1" dirty="0" smtClean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 be found? How does steeper ground effect the </a:t>
            </a:r>
            <a:r>
              <a:rPr lang="en-GB" sz="1200" b="1" u="sng" dirty="0" smtClean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current</a:t>
            </a:r>
            <a:r>
              <a:rPr lang="en-GB" sz="1200" b="1" dirty="0" smtClean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 in a river?</a:t>
            </a:r>
            <a:endParaRPr sz="1200" b="1" dirty="0">
              <a:solidFill>
                <a:srgbClr val="0070C0"/>
              </a:solidFill>
              <a:latin typeface="Letter-join Plus 8" panose="02000505000000020003" pitchFamily="50" charset="0"/>
              <a:ea typeface="Freckle Face"/>
              <a:cs typeface="Freckle Face"/>
              <a:sym typeface="Freckle Face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212013" y="6042863"/>
            <a:ext cx="3338400" cy="2960100"/>
          </a:xfrm>
          <a:prstGeom prst="roundRect">
            <a:avLst>
              <a:gd name="adj" fmla="val 7165"/>
            </a:avLst>
          </a:prstGeom>
          <a:solidFill>
            <a:srgbClr val="FFFFFF"/>
          </a:solidFill>
          <a:ln w="38100" cap="flat" cmpd="sng">
            <a:solidFill>
              <a:srgbClr val="0CB0F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233400" y="6389600"/>
            <a:ext cx="3381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3688555" y="6040921"/>
            <a:ext cx="3047100" cy="2960100"/>
          </a:xfrm>
          <a:prstGeom prst="roundRect">
            <a:avLst>
              <a:gd name="adj" fmla="val 7165"/>
            </a:avLst>
          </a:prstGeom>
          <a:solidFill>
            <a:srgbClr val="FFFFFF"/>
          </a:solidFill>
          <a:ln w="38100" cap="flat" cmpd="sng">
            <a:solidFill>
              <a:srgbClr val="0CB0F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45" name="Google Shape;145;p16"/>
          <p:cNvSpPr txBox="1"/>
          <p:nvPr/>
        </p:nvSpPr>
        <p:spPr>
          <a:xfrm>
            <a:off x="3793338" y="8293445"/>
            <a:ext cx="2885700" cy="5539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sz="1200" b="1" dirty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How to help at home: </a:t>
            </a:r>
            <a:r>
              <a:rPr lang="en-GB" sz="1200" b="1" dirty="0" smtClean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can you listen to other songs with a meaning?</a:t>
            </a:r>
            <a:endParaRPr sz="1200" b="1" dirty="0">
              <a:solidFill>
                <a:srgbClr val="0070C0"/>
              </a:solidFill>
              <a:latin typeface="Letter-join Plus 8" panose="02000505000000020003" pitchFamily="50" charset="0"/>
              <a:ea typeface="Freckle Face"/>
              <a:cs typeface="Freckle Face"/>
              <a:sym typeface="Freckle Face"/>
            </a:endParaRPr>
          </a:p>
        </p:txBody>
      </p:sp>
      <p:sp>
        <p:nvSpPr>
          <p:cNvPr id="146" name="Google Shape;146;p16"/>
          <p:cNvSpPr txBox="1"/>
          <p:nvPr/>
        </p:nvSpPr>
        <p:spPr>
          <a:xfrm>
            <a:off x="252681" y="5988137"/>
            <a:ext cx="3321300" cy="236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GB" sz="3000" b="1" dirty="0">
                <a:solidFill>
                  <a:srgbClr val="0CB0F1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PE</a:t>
            </a:r>
            <a:endParaRPr lang="en-GB" sz="3000" dirty="0" smtClean="0">
              <a:latin typeface="Letter-join Plus 8" panose="02000505000000020003" pitchFamily="50" charset="0"/>
              <a:sym typeface="Gloria Hallelujah"/>
            </a:endParaRPr>
          </a:p>
          <a:p>
            <a:pPr algn="ctr"/>
            <a:r>
              <a:rPr lang="en-GB" dirty="0" smtClean="0">
                <a:latin typeface="Letter-join Plus 8" panose="02000505000000020003" pitchFamily="50" charset="0"/>
                <a:sym typeface="Gloria Hallelujah"/>
              </a:rPr>
              <a:t>Physical </a:t>
            </a:r>
            <a:r>
              <a:rPr lang="en-GB" dirty="0">
                <a:latin typeface="Letter-join Plus 8" panose="02000505000000020003" pitchFamily="50" charset="0"/>
                <a:sym typeface="Gloria Hallelujah"/>
              </a:rPr>
              <a:t>Education for Year 4 includes our weekly swimming lesson on a Friday afternoon </a:t>
            </a:r>
            <a:r>
              <a:rPr lang="en-GB" dirty="0">
                <a:latin typeface="Letter-join Plus 8" panose="02000505000000020003" pitchFamily="50" charset="0"/>
              </a:rPr>
              <a:t>&amp; Dance</a:t>
            </a:r>
            <a:r>
              <a:rPr lang="en-GB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.</a:t>
            </a:r>
          </a:p>
          <a:p>
            <a:pPr algn="ctr"/>
            <a:r>
              <a:rPr lang="en-GB" dirty="0" smtClean="0">
                <a:latin typeface="Letter-join Plus 8" panose="02000505000000020003" pitchFamily="50" charset="0"/>
              </a:rPr>
              <a:t>Our Dance Water Unit </a:t>
            </a:r>
            <a:r>
              <a:rPr lang="en-GB" dirty="0">
                <a:latin typeface="Letter-join Plus 8" panose="02000505000000020003" pitchFamily="50" charset="0"/>
              </a:rPr>
              <a:t>will </a:t>
            </a:r>
            <a:r>
              <a:rPr lang="en-GB" dirty="0" smtClean="0">
                <a:latin typeface="Letter-join Plus 8" panose="02000505000000020003" pitchFamily="50" charset="0"/>
              </a:rPr>
              <a:t>allow us to explore </a:t>
            </a:r>
            <a:r>
              <a:rPr lang="en-GB" dirty="0">
                <a:latin typeface="Letter-join Plus 8" panose="02000505000000020003" pitchFamily="50" charset="0"/>
              </a:rPr>
              <a:t>a range of different dance techniques, with the aim of producing an interesting and varied dance phrase that represents the water </a:t>
            </a:r>
            <a:r>
              <a:rPr lang="en-GB" dirty="0" smtClean="0">
                <a:latin typeface="Letter-join Plus 8" panose="02000505000000020003" pitchFamily="50" charset="0"/>
              </a:rPr>
              <a:t>cycle. </a:t>
            </a:r>
            <a:endParaRPr lang="en-GB" dirty="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9" name="Google Shape;157;p17">
            <a:extLst>
              <a:ext uri="{FF2B5EF4-FFF2-40B4-BE49-F238E27FC236}">
                <a16:creationId xmlns:a16="http://schemas.microsoft.com/office/drawing/2014/main" id="{6C156C9F-7072-4772-A6EC-429A61BADE00}"/>
              </a:ext>
            </a:extLst>
          </p:cNvPr>
          <p:cNvSpPr txBox="1"/>
          <p:nvPr/>
        </p:nvSpPr>
        <p:spPr>
          <a:xfrm>
            <a:off x="3752842" y="6018827"/>
            <a:ext cx="2895900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sz="3000" b="1" dirty="0">
                <a:solidFill>
                  <a:srgbClr val="0CB0F1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Music</a:t>
            </a:r>
            <a:endParaRPr lang="en-GB" sz="3000" dirty="0" smtClean="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lvl="0" algn="ctr"/>
            <a:r>
              <a:rPr lang="en-GB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This </a:t>
            </a:r>
            <a:r>
              <a:rPr lang="en-GB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half </a:t>
            </a:r>
            <a:r>
              <a:rPr lang="en-GB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term our unit is called, </a:t>
            </a:r>
            <a:r>
              <a:rPr lang="en-GB" b="1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Stop</a:t>
            </a:r>
            <a:r>
              <a:rPr lang="en-GB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! </a:t>
            </a:r>
            <a:r>
              <a:rPr lang="en-GB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Building on </a:t>
            </a:r>
            <a:r>
              <a:rPr lang="en-GB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previous </a:t>
            </a:r>
            <a:r>
              <a:rPr lang="en-GB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learning, all </a:t>
            </a:r>
            <a:r>
              <a:rPr lang="en-GB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the learning is focused around one song: Stop! - a rap/song about bullying. </a:t>
            </a:r>
            <a:r>
              <a:rPr lang="en-GB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Children </a:t>
            </a:r>
            <a:r>
              <a:rPr lang="en-GB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will learn about the interrelated dimensions of music through games, singing and composing.</a:t>
            </a:r>
          </a:p>
        </p:txBody>
      </p:sp>
      <p:pic>
        <p:nvPicPr>
          <p:cNvPr id="26" name="Picture 8" descr="music note clipart png - Clipart World">
            <a:extLst>
              <a:ext uri="{FF2B5EF4-FFF2-40B4-BE49-F238E27FC236}">
                <a16:creationId xmlns:a16="http://schemas.microsoft.com/office/drawing/2014/main" id="{53539410-0523-4E22-A821-4B6AFC700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983" y="6190426"/>
            <a:ext cx="357187" cy="31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17" b="97166" l="1905" r="9797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0081" y="4082426"/>
            <a:ext cx="2867173" cy="525215"/>
          </a:xfrm>
          <a:prstGeom prst="rect">
            <a:avLst/>
          </a:prstGeom>
        </p:spPr>
      </p:pic>
      <p:pic>
        <p:nvPicPr>
          <p:cNvPr id="5" name="Picture 2" descr="Rain Clipart Transparent Clip Art Images - Rain Clipart Transparent –  Stunning free transparent png clipart images free downloa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560" b="76440" l="10000" r="90000">
                        <a14:foregroundMark x1="42500" y1="62081" x2="42500" y2="62081"/>
                        <a14:foregroundMark x1="37500" y1="57438" x2="37500" y2="57438"/>
                        <a14:foregroundMark x1="32500" y1="62425" x2="32500" y2="62425"/>
                        <a14:foregroundMark x1="26786" y1="71367" x2="26786" y2="71367"/>
                        <a14:foregroundMark x1="39405" y1="66896" x2="39405" y2="66896"/>
                        <a14:foregroundMark x1="46310" y1="71711" x2="46310" y2="71711"/>
                        <a14:foregroundMark x1="29405" y1="65864" x2="29405" y2="65864"/>
                        <a14:foregroundMark x1="54167" y1="56062" x2="54167" y2="56062"/>
                        <a14:foregroundMark x1="63690" y1="58813" x2="63690" y2="58813"/>
                        <a14:foregroundMark x1="76310" y1="56922" x2="76310" y2="56922"/>
                        <a14:foregroundMark x1="71548" y1="63285" x2="71548" y2="63285"/>
                        <a14:foregroundMark x1="68690" y1="65348" x2="68690" y2="65348"/>
                        <a14:foregroundMark x1="66548" y1="71883" x2="66548" y2="71883"/>
                        <a14:foregroundMark x1="58929" y1="68616" x2="58929" y2="68616"/>
                        <a14:foregroundMark x1="51548" y1="65520" x2="51548" y2="65520"/>
                        <a14:foregroundMark x1="23214" y1="72055" x2="23214" y2="72055"/>
                        <a14:foregroundMark x1="57024" y1="59329" x2="57024" y2="59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48" t="22432" r="9440" b="21811"/>
          <a:stretch/>
        </p:blipFill>
        <p:spPr bwMode="auto">
          <a:xfrm>
            <a:off x="3862794" y="1719676"/>
            <a:ext cx="440087" cy="42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ce Cube Drawing Clip Art, PNG, 512x512px, Ice Cube, Blog, Cube, Drawing,  Drinkware Download Fre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>
                        <a14:foregroundMark x1="19268" y1="47656" x2="19268" y2="47656"/>
                        <a14:foregroundMark x1="26098" y1="37305" x2="26098" y2="37305"/>
                        <a14:foregroundMark x1="27805" y1="36719" x2="27805" y2="36719"/>
                        <a14:foregroundMark x1="29268" y1="36719" x2="29268" y2="36719"/>
                        <a14:foregroundMark x1="28293" y1="86523" x2="28293" y2="86523"/>
                        <a14:foregroundMark x1="71829" y1="95117" x2="71829" y2="95117"/>
                        <a14:foregroundMark x1="61951" y1="94141" x2="61951" y2="94141"/>
                        <a14:foregroundMark x1="72439" y1="91602" x2="72439" y2="91602"/>
                        <a14:foregroundMark x1="65000" y1="85742" x2="65000" y2="85742"/>
                        <a14:foregroundMark x1="35488" y1="88672" x2="35488" y2="88672"/>
                        <a14:foregroundMark x1="23659" y1="64844" x2="23659" y2="64844"/>
                        <a14:foregroundMark x1="24146" y1="62500" x2="24146" y2="62500"/>
                        <a14:foregroundMark x1="25244" y1="60742" x2="25244" y2="60742"/>
                        <a14:backgroundMark x1="34390" y1="79492" x2="34390" y2="79492"/>
                        <a14:backgroundMark x1="35122" y1="81641" x2="35122" y2="81641"/>
                        <a14:backgroundMark x1="30366" y1="78125" x2="30366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42" r="18333"/>
          <a:stretch/>
        </p:blipFill>
        <p:spPr bwMode="auto">
          <a:xfrm>
            <a:off x="527821" y="2502556"/>
            <a:ext cx="457766" cy="38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y Does Matter Matter?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29" y="2448265"/>
            <a:ext cx="583103" cy="49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wimming Man Vector - Silhouette Swimming Clipart PNG Image | Transparent  PNG Free Download on Seek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r="24261"/>
          <a:stretch/>
        </p:blipFill>
        <p:spPr bwMode="auto">
          <a:xfrm>
            <a:off x="1562652" y="8338659"/>
            <a:ext cx="741466" cy="46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ctangular-KS2-Units-Of-Work_0003_Sto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577" y="6217271"/>
            <a:ext cx="348067" cy="26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/>
          <p:nvPr/>
        </p:nvSpPr>
        <p:spPr>
          <a:xfrm>
            <a:off x="236228" y="4523531"/>
            <a:ext cx="3181500" cy="2648663"/>
          </a:xfrm>
          <a:prstGeom prst="roundRect">
            <a:avLst>
              <a:gd name="adj" fmla="val 7165"/>
            </a:avLst>
          </a:prstGeom>
          <a:solidFill>
            <a:srgbClr val="FFFFFF"/>
          </a:solidFill>
          <a:ln w="38100" cap="flat" cmpd="sng">
            <a:solidFill>
              <a:srgbClr val="0CB0F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30" name="Google Shape;157;p17">
            <a:extLst>
              <a:ext uri="{FF2B5EF4-FFF2-40B4-BE49-F238E27FC236}">
                <a16:creationId xmlns:a16="http://schemas.microsoft.com/office/drawing/2014/main" id="{DAACF899-51CB-44E2-9156-D31C70A7B402}"/>
              </a:ext>
            </a:extLst>
          </p:cNvPr>
          <p:cNvSpPr txBox="1"/>
          <p:nvPr/>
        </p:nvSpPr>
        <p:spPr>
          <a:xfrm>
            <a:off x="244694" y="4442168"/>
            <a:ext cx="3183435" cy="2046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sz="3000" b="1" dirty="0">
                <a:solidFill>
                  <a:srgbClr val="0CB0F1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PSHE/RSE</a:t>
            </a:r>
            <a:endParaRPr lang="en-GB" sz="3000" dirty="0" smtClean="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lvl="0" algn="ctr"/>
            <a:r>
              <a:rPr lang="en-GB" sz="130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This </a:t>
            </a:r>
            <a:r>
              <a:rPr lang="en-GB" sz="130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half term we will explore </a:t>
            </a:r>
            <a:r>
              <a:rPr lang="en-GB" sz="1300" b="1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Emotional Well Being.</a:t>
            </a:r>
          </a:p>
          <a:p>
            <a:pPr lvl="0" algn="ctr"/>
            <a:r>
              <a:rPr lang="en-GB" sz="130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We will look </a:t>
            </a:r>
            <a:r>
              <a:rPr lang="en-GB" sz="130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some </a:t>
            </a:r>
            <a:r>
              <a:rPr lang="en-GB" sz="130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behaviour is wrong, unacceptable, unhealthy and </a:t>
            </a:r>
            <a:r>
              <a:rPr lang="en-GB" sz="130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risky; Thankfulness </a:t>
            </a:r>
            <a:r>
              <a:rPr lang="en-GB" sz="130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builds resilience against feelings of envy, inadequacy and insecurity, and against pressure from peers and the </a:t>
            </a:r>
            <a:r>
              <a:rPr lang="en-GB" sz="130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media</a:t>
            </a:r>
            <a:endParaRPr lang="en-GB" sz="1300" dirty="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218988" y="7271215"/>
            <a:ext cx="6420000" cy="1819200"/>
          </a:xfrm>
          <a:prstGeom prst="roundRect">
            <a:avLst>
              <a:gd name="adj" fmla="val 7165"/>
            </a:avLst>
          </a:prstGeom>
          <a:solidFill>
            <a:srgbClr val="FFFFFF"/>
          </a:solidFill>
          <a:ln w="38100" cap="flat" cmpd="sng">
            <a:solidFill>
              <a:srgbClr val="0CB0F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259530" y="1676686"/>
            <a:ext cx="3124200" cy="2723543"/>
          </a:xfrm>
          <a:prstGeom prst="roundRect">
            <a:avLst>
              <a:gd name="adj" fmla="val 7165"/>
            </a:avLst>
          </a:prstGeom>
          <a:solidFill>
            <a:srgbClr val="FFFFFF"/>
          </a:solidFill>
          <a:ln w="38100" cap="flat" cmpd="sng">
            <a:solidFill>
              <a:srgbClr val="0CB0F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259530" y="1642717"/>
            <a:ext cx="3124200" cy="1892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sz="3000" b="1" dirty="0">
                <a:solidFill>
                  <a:srgbClr val="0CB0F1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Art</a:t>
            </a:r>
            <a:endParaRPr lang="en-GB" sz="3000" dirty="0" smtClean="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lvl="0" algn="ctr"/>
            <a:r>
              <a:rPr lang="en-GB" sz="110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In Art this term we will </a:t>
            </a:r>
            <a:r>
              <a:rPr lang="en-GB" sz="110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be </a:t>
            </a:r>
            <a:r>
              <a:rPr lang="en-GB" sz="1100" u="sng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Exploring Still </a:t>
            </a:r>
            <a:r>
              <a:rPr lang="en-GB" sz="1100" u="sng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Life. </a:t>
            </a:r>
          </a:p>
          <a:p>
            <a:pPr lvl="0" algn="ctr"/>
            <a:r>
              <a:rPr lang="en-GB" sz="100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Key Concepts include:</a:t>
            </a:r>
            <a:endParaRPr lang="en-GB" sz="1000" dirty="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That when artists make work in response to static objects around them it is called still life.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That still life has been a genre for many hundreds of years, and is it still relevant today.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That when artists work with still life, they bring their own comments and meaning to the objects they portray.</a:t>
            </a:r>
            <a:endParaRPr sz="1000" dirty="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382065" y="3528837"/>
            <a:ext cx="2879129" cy="738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sz="1200" b="1" dirty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How to help at home: explore the life and art of Paul </a:t>
            </a:r>
            <a:r>
              <a:rPr lang="en-GB" sz="1200" b="1" dirty="0" smtClean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Cézanne, a </a:t>
            </a:r>
            <a:r>
              <a:rPr lang="en-GB" sz="1200" b="1" dirty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French artist and Post-Impressionist painter</a:t>
            </a:r>
            <a:endParaRPr sz="1200" b="1" dirty="0">
              <a:solidFill>
                <a:srgbClr val="0070C0"/>
              </a:solidFill>
              <a:latin typeface="Letter-join Plus 8" panose="02000505000000020003" pitchFamily="50" charset="0"/>
              <a:ea typeface="Freckle Face"/>
              <a:cs typeface="Freckle Face"/>
              <a:sym typeface="Freckle Face"/>
            </a:endParaRPr>
          </a:p>
        </p:txBody>
      </p:sp>
      <p:sp>
        <p:nvSpPr>
          <p:cNvPr id="159" name="Google Shape;159;p17"/>
          <p:cNvSpPr/>
          <p:nvPr/>
        </p:nvSpPr>
        <p:spPr>
          <a:xfrm>
            <a:off x="3535293" y="4266695"/>
            <a:ext cx="3181500" cy="2905500"/>
          </a:xfrm>
          <a:prstGeom prst="roundRect">
            <a:avLst>
              <a:gd name="adj" fmla="val 7165"/>
            </a:avLst>
          </a:prstGeom>
          <a:solidFill>
            <a:srgbClr val="FFFFFF"/>
          </a:solidFill>
          <a:ln w="38100" cap="flat" cmpd="sng">
            <a:solidFill>
              <a:srgbClr val="0CB0F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3678093" y="6328938"/>
            <a:ext cx="2895900" cy="738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sz="1200" b="1" dirty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How to help at home:  make a </a:t>
            </a:r>
            <a:r>
              <a:rPr lang="en-GB" sz="1200" b="1" dirty="0" smtClean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video to show off your skills. Cooking, baking, </a:t>
            </a:r>
            <a:r>
              <a:rPr lang="en-GB" sz="1200" b="1" dirty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or make something amazing. </a:t>
            </a:r>
            <a:endParaRPr sz="1200" b="1" dirty="0">
              <a:solidFill>
                <a:srgbClr val="0070C0"/>
              </a:solidFill>
              <a:latin typeface="Letter-join Plus 8" panose="02000505000000020003" pitchFamily="50" charset="0"/>
              <a:ea typeface="Freckle Face"/>
              <a:cs typeface="Freckle Face"/>
              <a:sym typeface="Freckle Face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1738338" y="7263125"/>
            <a:ext cx="33813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0CB0F1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Books to Share at Home      </a:t>
            </a:r>
            <a:r>
              <a:rPr lang="en-GB" sz="3000" b="1" dirty="0">
                <a:solidFill>
                  <a:srgbClr val="0CB0F1"/>
                </a:solidFill>
                <a:latin typeface="Letter-join Plus 8" panose="02000505000000020003" pitchFamily="50" charset="0"/>
                <a:ea typeface="Calibri"/>
                <a:cs typeface="Calibri"/>
                <a:sym typeface="Calibri"/>
              </a:rPr>
              <a:t> </a:t>
            </a:r>
            <a:endParaRPr sz="3000" b="1" dirty="0">
              <a:solidFill>
                <a:srgbClr val="0CB0F1"/>
              </a:solidFill>
              <a:latin typeface="Letter-join Plus 8" panose="02000505000000020003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57;p17">
            <a:extLst>
              <a:ext uri="{FF2B5EF4-FFF2-40B4-BE49-F238E27FC236}">
                <a16:creationId xmlns:a16="http://schemas.microsoft.com/office/drawing/2014/main" id="{42A511B1-DB09-4683-B7CA-115A980AA326}"/>
              </a:ext>
            </a:extLst>
          </p:cNvPr>
          <p:cNvSpPr txBox="1"/>
          <p:nvPr/>
        </p:nvSpPr>
        <p:spPr>
          <a:xfrm>
            <a:off x="3535293" y="4243811"/>
            <a:ext cx="3147404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sz="3000" b="1" dirty="0">
                <a:solidFill>
                  <a:srgbClr val="0CB0F1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Computing</a:t>
            </a:r>
            <a:endParaRPr lang="en-GB" sz="3000" dirty="0" smtClean="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In </a:t>
            </a:r>
            <a:r>
              <a:rPr lang="en-GB" sz="1500" dirty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computing, we will </a:t>
            </a:r>
            <a:r>
              <a:rPr lang="en-GB" sz="150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be creating a video.</a:t>
            </a:r>
          </a:p>
          <a:p>
            <a:pPr lvl="0"/>
            <a:r>
              <a:rPr lang="en-GB" sz="1500" dirty="0" smtClean="0">
                <a:latin typeface="Letter-join Plus 8" panose="02000505000000020003" pitchFamily="50" charset="0"/>
                <a:ea typeface="Gloria Hallelujah"/>
                <a:cs typeface="Gloria Hallelujah"/>
                <a:sym typeface="Gloria Hallelujah"/>
              </a:rPr>
              <a:t>Pupils will create their own videos and apply special effects to them. Then will also learn how photos/videos can be edited online for advertisement .</a:t>
            </a:r>
            <a:endParaRPr sz="1500" dirty="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</p:txBody>
      </p:sp>
      <p:pic>
        <p:nvPicPr>
          <p:cNvPr id="3" name="Picture 2" descr="Video Camera Clipart Old Fashioned - Old Video Camera Png Transparent Png  (#42037) - Pik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2" b="96222" l="2024" r="97619">
                        <a14:foregroundMark x1="24881" y1="67786" x2="24881" y2="67786"/>
                        <a14:foregroundMark x1="5833" y1="46170" x2="5833" y2="46170"/>
                        <a14:foregroundMark x1="58690" y1="36936" x2="58690" y2="36936"/>
                        <a14:foregroundMark x1="64286" y1="35257" x2="64286" y2="35257"/>
                        <a14:foregroundMark x1="72619" y1="24869" x2="72619" y2="24869"/>
                        <a14:foregroundMark x1="73929" y1="28541" x2="73929" y2="28541"/>
                        <a14:foregroundMark x1="41905" y1="37461" x2="41905" y2="37461"/>
                        <a14:foregroundMark x1="39762" y1="25184" x2="39762" y2="25184"/>
                        <a14:foregroundMark x1="14405" y1="25393" x2="14405" y2="25393"/>
                        <a14:foregroundMark x1="38571" y1="53935" x2="38571" y2="53935"/>
                        <a14:foregroundMark x1="52976" y1="93914" x2="52976" y2="93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90" y="4459970"/>
            <a:ext cx="272781" cy="30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8264" t="12447" r="42014" b="7892"/>
          <a:stretch/>
        </p:blipFill>
        <p:spPr>
          <a:xfrm>
            <a:off x="4067175" y="7810628"/>
            <a:ext cx="806351" cy="1149445"/>
          </a:xfrm>
          <a:prstGeom prst="rect">
            <a:avLst/>
          </a:prstGeom>
        </p:spPr>
      </p:pic>
      <p:pic>
        <p:nvPicPr>
          <p:cNvPr id="6" name="Picture 2" descr="My Dad's a Birdman : Almond, David, Dunbar, Polly: Amazon.co.uk: Boo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75" y="7310352"/>
            <a:ext cx="1060664" cy="163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wesome Animals: Meerkat Madness - Scholastic Sho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751" y="7389508"/>
            <a:ext cx="1026120" cy="155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Great Cat Conspiracy (Volume 3) (Great Critter Capers): Amazon.co.uk:  Davies, Katie, Shaw, Hannah: 9781847385970: Book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226" y="7794357"/>
            <a:ext cx="831653" cy="116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51;p17"/>
          <p:cNvSpPr/>
          <p:nvPr/>
        </p:nvSpPr>
        <p:spPr>
          <a:xfrm>
            <a:off x="3488437" y="1663310"/>
            <a:ext cx="3229899" cy="2488500"/>
          </a:xfrm>
          <a:prstGeom prst="roundRect">
            <a:avLst>
              <a:gd name="adj" fmla="val 7165"/>
            </a:avLst>
          </a:prstGeom>
          <a:solidFill>
            <a:srgbClr val="FFFFFF"/>
          </a:solidFill>
          <a:ln w="38100" cap="flat" cmpd="sng">
            <a:solidFill>
              <a:srgbClr val="0CB0F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latin typeface="Letter-join Plus 8" panose="02000505000000020003" pitchFamily="50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" name="Google Shape;152;p17"/>
          <p:cNvSpPr txBox="1"/>
          <p:nvPr/>
        </p:nvSpPr>
        <p:spPr>
          <a:xfrm>
            <a:off x="3485827" y="1624345"/>
            <a:ext cx="3114826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sz="3000" b="1" dirty="0" smtClean="0">
                <a:solidFill>
                  <a:srgbClr val="0CB0F1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French</a:t>
            </a:r>
            <a:endParaRPr lang="en-GB" sz="3000" dirty="0" smtClean="0">
              <a:latin typeface="Letter-join Plus 8" panose="02000505000000020003" pitchFamily="50" charset="0"/>
            </a:endParaRPr>
          </a:p>
          <a:p>
            <a:pPr lvl="0" algn="ctr"/>
            <a:r>
              <a:rPr lang="en-GB" sz="1500" dirty="0" smtClean="0">
                <a:latin typeface="Letter-join Plus 8" panose="02000505000000020003" pitchFamily="50" charset="0"/>
              </a:rPr>
              <a:t>This half term we will begin by looking at Epiphany before looking at nouns for family members and learning the different names for parts of the face.</a:t>
            </a:r>
          </a:p>
        </p:txBody>
      </p:sp>
      <p:sp>
        <p:nvSpPr>
          <p:cNvPr id="28" name="Google Shape;154;p17"/>
          <p:cNvSpPr txBox="1"/>
          <p:nvPr/>
        </p:nvSpPr>
        <p:spPr>
          <a:xfrm>
            <a:off x="3596747" y="3326977"/>
            <a:ext cx="2211625" cy="738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sz="1200" b="1" dirty="0" smtClean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How to help at home: Can you practice ‘Heads, shoulders, knees and toes’ in French?</a:t>
            </a:r>
            <a:endParaRPr sz="1200" b="1" dirty="0">
              <a:solidFill>
                <a:srgbClr val="0070C0"/>
              </a:solidFill>
              <a:latin typeface="Letter-join Plus 8" panose="02000505000000020003" pitchFamily="50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29" name="Picture 28"/>
          <p:cNvPicPr/>
          <p:nvPr/>
        </p:nvPicPr>
        <p:blipFill rotWithShape="1">
          <a:blip r:embed="rId9"/>
          <a:srcRect l="64379" t="61437" r="6037" b="10686"/>
          <a:stretch/>
        </p:blipFill>
        <p:spPr>
          <a:xfrm>
            <a:off x="5943600" y="3425779"/>
            <a:ext cx="695388" cy="617329"/>
          </a:xfrm>
          <a:prstGeom prst="rect">
            <a:avLst/>
          </a:prstGeom>
        </p:spPr>
      </p:pic>
      <p:sp>
        <p:nvSpPr>
          <p:cNvPr id="27" name="Google Shape;166;p17"/>
          <p:cNvSpPr txBox="1"/>
          <p:nvPr/>
        </p:nvSpPr>
        <p:spPr>
          <a:xfrm>
            <a:off x="388461" y="6527989"/>
            <a:ext cx="2895900" cy="5539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sz="1200" b="1" dirty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How to help at home: </a:t>
            </a:r>
            <a:r>
              <a:rPr lang="en-GB" sz="1200" b="1" dirty="0" smtClean="0">
                <a:solidFill>
                  <a:srgbClr val="0070C0"/>
                </a:solidFill>
                <a:latin typeface="Letter-join Plus 8" panose="02000505000000020003" pitchFamily="50" charset="0"/>
                <a:ea typeface="Freckle Face"/>
                <a:cs typeface="Freckle Face"/>
                <a:sym typeface="Freckle Face"/>
              </a:rPr>
              <a:t>staying safe online. Taking mindfulness breaks. </a:t>
            </a:r>
            <a:endParaRPr sz="1200" b="1" dirty="0">
              <a:solidFill>
                <a:srgbClr val="0070C0"/>
              </a:solidFill>
              <a:latin typeface="Letter-join Plus 8" panose="02000505000000020003" pitchFamily="50" charset="0"/>
              <a:ea typeface="Freckle Face"/>
              <a:cs typeface="Freckle Face"/>
              <a:sym typeface="Freckle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1235</Words>
  <Application>Microsoft Office PowerPoint</Application>
  <PresentationFormat>A4 Paper (210x297 mm)</PresentationFormat>
  <Paragraphs>143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DM Sans</vt:lpstr>
      <vt:lpstr>Calibri</vt:lpstr>
      <vt:lpstr>Caveat</vt:lpstr>
      <vt:lpstr>Gloria Hallelujah</vt:lpstr>
      <vt:lpstr>Lobster</vt:lpstr>
      <vt:lpstr>Arial Rounded MT Bold</vt:lpstr>
      <vt:lpstr>Freckle Face</vt:lpstr>
      <vt:lpstr>PT Sans</vt:lpstr>
      <vt:lpstr>Times New Roman</vt:lpstr>
      <vt:lpstr>Letter-join Plus 8</vt:lpstr>
      <vt:lpstr>Permanent Marker</vt:lpstr>
      <vt:lpstr>Comfortaa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Williams</dc:creator>
  <cp:lastModifiedBy>Aneeka Ahmed</cp:lastModifiedBy>
  <cp:revision>164</cp:revision>
  <cp:lastPrinted>2022-05-04T13:12:54Z</cp:lastPrinted>
  <dcterms:modified xsi:type="dcterms:W3CDTF">2023-11-27T13:53:17Z</dcterms:modified>
</cp:coreProperties>
</file>