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
  </p:notesMasterIdLst>
  <p:sldIdLst>
    <p:sldId id="256" r:id="rId2"/>
    <p:sldId id="257" r:id="rId3"/>
    <p:sldId id="258" r:id="rId4"/>
    <p:sldId id="259" r:id="rId5"/>
  </p:sldIdLst>
  <p:sldSz cx="6858000" cy="9906000" type="A4"/>
  <p:notesSz cx="6797675" cy="9926638"/>
  <p:embeddedFontLst>
    <p:embeddedFont>
      <p:font typeface="Lobster" panose="020B0604020202020204" charset="0"/>
      <p:regular r:id="rId7"/>
    </p:embeddedFont>
    <p:embeddedFont>
      <p:font typeface="Freckle Face" panose="020B0604020202020204" charset="0"/>
      <p:regular r:id="rId8"/>
    </p:embeddedFont>
    <p:embeddedFont>
      <p:font typeface="Calibri" panose="020F0502020204030204" pitchFamily="34" charset="0"/>
      <p:regular r:id="rId9"/>
      <p:bold r:id="rId10"/>
      <p:italic r:id="rId11"/>
      <p:boldItalic r:id="rId12"/>
    </p:embeddedFont>
    <p:embeddedFont>
      <p:font typeface="Comfortaa" panose="020B0604020202020204" charset="0"/>
      <p:regular r:id="rId13"/>
      <p:bold r:id="rId14"/>
    </p:embeddedFont>
    <p:embeddedFont>
      <p:font typeface="Gloria Hallelujah" panose="020B0604020202020204" charset="0"/>
      <p:regular r:id="rId15"/>
    </p:embeddedFont>
    <p:embeddedFont>
      <p:font typeface="Caveat" panose="020B0604020202020204" charset="0"/>
      <p:regular r:id="rId16"/>
      <p:bold r:id="rId17"/>
    </p:embeddedFont>
    <p:embeddedFont>
      <p:font typeface="Arial Rounded MT Bold" panose="020F0704030504030204" pitchFamily="34" charset="0"/>
      <p:regular r:id="rId18"/>
    </p:embeddedFont>
    <p:embeddedFont>
      <p:font typeface="PT Sans" panose="020B0604020202020204" charset="0"/>
      <p:regular r:id="rId19"/>
      <p:bold r:id="rId20"/>
      <p:italic r:id="rId21"/>
      <p:boldItalic r:id="rId22"/>
    </p:embeddedFont>
    <p:embeddedFont>
      <p:font typeface="Permanent Marker"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A764F6-2A78-421B-AB7E-9B3E88998BF1}">
  <a:tblStyle styleId="{89A764F6-2A78-421B-AB7E-9B3E88998B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34" autoAdjust="0"/>
  </p:normalViewPr>
  <p:slideViewPr>
    <p:cSldViewPr snapToGrid="0">
      <p:cViewPr varScale="1">
        <p:scale>
          <a:sx n="74" d="100"/>
          <a:sy n="74" d="100"/>
        </p:scale>
        <p:origin x="3198" y="84"/>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168448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e8e66cabe_0_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e8e66cabe_0_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b286c2f62_0_4: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b286c2f62_0_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b286c2f62_0_2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b286c2f62_0_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grpSp>
        <p:nvGrpSpPr>
          <p:cNvPr id="25" name="Google Shape;12;p2"/>
          <p:cNvGrpSpPr/>
          <p:nvPr userDrawn="1"/>
        </p:nvGrpSpPr>
        <p:grpSpPr>
          <a:xfrm>
            <a:off x="233413" y="9170825"/>
            <a:ext cx="6391200" cy="567600"/>
            <a:chOff x="233413" y="4051575"/>
            <a:chExt cx="6391200" cy="567600"/>
          </a:xfrm>
        </p:grpSpPr>
        <p:sp>
          <p:nvSpPr>
            <p:cNvPr id="27" name="Google Shape;13;p2"/>
            <p:cNvSpPr/>
            <p:nvPr/>
          </p:nvSpPr>
          <p:spPr>
            <a:xfrm>
              <a:off x="233413" y="4051575"/>
              <a:ext cx="6391200" cy="5676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p2"/>
            <p:cNvSpPr txBox="1"/>
            <p:nvPr/>
          </p:nvSpPr>
          <p:spPr>
            <a:xfrm>
              <a:off x="1960250" y="4181950"/>
              <a:ext cx="4567500" cy="297600"/>
            </a:xfrm>
            <a:prstGeom prst="rect">
              <a:avLst/>
            </a:prstGeom>
            <a:solidFill>
              <a:srgbClr val="9AC7EA"/>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b="1" dirty="0" smtClean="0">
                  <a:solidFill>
                    <a:srgbClr val="003C71"/>
                  </a:solidFill>
                  <a:latin typeface="Permanent Marker"/>
                  <a:ea typeface="Permanent Marker"/>
                  <a:cs typeface="Permanent Marker"/>
                  <a:sym typeface="Permanent Marker"/>
                </a:rPr>
                <a:t> </a:t>
              </a:r>
              <a:endParaRPr sz="1300" dirty="0">
                <a:solidFill>
                  <a:srgbClr val="003C71"/>
                </a:solidFill>
                <a:latin typeface="Permanent Marker"/>
                <a:ea typeface="Permanent Marker"/>
                <a:cs typeface="Permanent Marker"/>
                <a:sym typeface="Permanent Marker"/>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WEBSITE: </a:t>
              </a:r>
              <a:r>
                <a:rPr lang="en-GB" sz="800" dirty="0" smtClean="0">
                  <a:solidFill>
                    <a:srgbClr val="003C71"/>
                  </a:solidFill>
                  <a:latin typeface="Comfortaa"/>
                  <a:ea typeface="Comfortaa"/>
                  <a:cs typeface="Comfortaa"/>
                  <a:sym typeface="Comfortaa"/>
                </a:rPr>
                <a:t> https://st-josephs.manchester.sch.uk/</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TWITTER: </a:t>
              </a:r>
              <a:r>
                <a:rPr lang="en-GB" sz="800" dirty="0" smtClean="0">
                  <a:solidFill>
                    <a:srgbClr val="003C71"/>
                  </a:solidFill>
                  <a:latin typeface="Comfortaa"/>
                  <a:ea typeface="Comfortaa"/>
                  <a:cs typeface="Comfortaa"/>
                  <a:sym typeface="Comfortaa"/>
                </a:rPr>
                <a:t>@</a:t>
              </a:r>
              <a:r>
                <a:rPr lang="en-GB" sz="800" dirty="0" err="1" smtClean="0">
                  <a:solidFill>
                    <a:srgbClr val="003C71"/>
                  </a:solidFill>
                  <a:latin typeface="Comfortaa"/>
                  <a:ea typeface="Comfortaa"/>
                  <a:cs typeface="Comfortaa"/>
                  <a:sym typeface="Comfortaa"/>
                </a:rPr>
                <a:t>St_Josephs_RC</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TEL: 0161 </a:t>
              </a:r>
              <a:r>
                <a:rPr lang="en-GB" sz="800" dirty="0" smtClean="0">
                  <a:solidFill>
                    <a:srgbClr val="003C71"/>
                  </a:solidFill>
                  <a:latin typeface="Comfortaa"/>
                  <a:ea typeface="Comfortaa"/>
                  <a:cs typeface="Comfortaa"/>
                  <a:sym typeface="Comfortaa"/>
                </a:rPr>
                <a:t>224</a:t>
              </a:r>
              <a:r>
                <a:rPr lang="en-GB" sz="800" baseline="0" dirty="0" smtClean="0">
                  <a:solidFill>
                    <a:srgbClr val="003C71"/>
                  </a:solidFill>
                  <a:latin typeface="Comfortaa"/>
                  <a:ea typeface="Comfortaa"/>
                  <a:cs typeface="Comfortaa"/>
                  <a:sym typeface="Comfortaa"/>
                </a:rPr>
                <a:t> 5347</a:t>
              </a:r>
              <a:endParaRPr sz="800" dirty="0">
                <a:solidFill>
                  <a:srgbClr val="003C71"/>
                </a:solidFill>
              </a:endParaRPr>
            </a:p>
          </p:txBody>
        </p:sp>
      </p:grpSp>
      <p:sp>
        <p:nvSpPr>
          <p:cNvPr id="29" name="Google Shape;15;p2"/>
          <p:cNvSpPr/>
          <p:nvPr userDrawn="1"/>
        </p:nvSpPr>
        <p:spPr>
          <a:xfrm>
            <a:off x="233375" y="9172575"/>
            <a:ext cx="1686000" cy="567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latin typeface="Permanent Marker"/>
              <a:ea typeface="Permanent Marker"/>
              <a:cs typeface="Permanent Marker"/>
              <a:sym typeface="Permanent Marker"/>
            </a:endParaRPr>
          </a:p>
        </p:txBody>
      </p:sp>
      <p:grpSp>
        <p:nvGrpSpPr>
          <p:cNvPr id="30" name="Google Shape;16;p2"/>
          <p:cNvGrpSpPr/>
          <p:nvPr userDrawn="1"/>
        </p:nvGrpSpPr>
        <p:grpSpPr>
          <a:xfrm>
            <a:off x="257824" y="181064"/>
            <a:ext cx="6365275" cy="1344145"/>
            <a:chOff x="1314900" y="316725"/>
            <a:chExt cx="6247203" cy="1933187"/>
          </a:xfrm>
        </p:grpSpPr>
        <p:sp>
          <p:nvSpPr>
            <p:cNvPr id="31" name="Google Shape;17;p2"/>
            <p:cNvSpPr/>
            <p:nvPr/>
          </p:nvSpPr>
          <p:spPr>
            <a:xfrm rot="10800000">
              <a:off x="1314900" y="316725"/>
              <a:ext cx="6245100" cy="17157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p2"/>
            <p:cNvSpPr txBox="1"/>
            <p:nvPr/>
          </p:nvSpPr>
          <p:spPr>
            <a:xfrm>
              <a:off x="1884965" y="1103787"/>
              <a:ext cx="3448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1C4587"/>
                </a:solidFill>
                <a:latin typeface="PT Sans"/>
                <a:ea typeface="PT Sans"/>
                <a:cs typeface="PT Sans"/>
                <a:sym typeface="PT Sans"/>
              </a:endParaRPr>
            </a:p>
          </p:txBody>
        </p:sp>
        <p:sp>
          <p:nvSpPr>
            <p:cNvPr id="33" name="Google Shape;19;p2"/>
            <p:cNvSpPr txBox="1"/>
            <p:nvPr/>
          </p:nvSpPr>
          <p:spPr>
            <a:xfrm>
              <a:off x="4726398" y="1001913"/>
              <a:ext cx="2255203" cy="12479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Curriculum</a:t>
              </a:r>
              <a:r>
                <a:rPr lang="en-GB" sz="1700" b="1" baseline="0" dirty="0" smtClean="0">
                  <a:solidFill>
                    <a:srgbClr val="FFFFFF"/>
                  </a:solidFill>
                  <a:latin typeface="Arial Rounded MT Bold" pitchFamily="34" charset="0"/>
                  <a:ea typeface="Freckle Face"/>
                  <a:cs typeface="Freckle Face"/>
                  <a:sym typeface="Freckle Face"/>
                </a:rPr>
                <a:t> Plan</a:t>
              </a:r>
            </a:p>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Spring Term Two</a:t>
              </a:r>
              <a:endParaRPr sz="1700" b="1" dirty="0">
                <a:solidFill>
                  <a:srgbClr val="FFFFFF"/>
                </a:solidFill>
                <a:latin typeface="Arial Rounded MT Bold" pitchFamily="34" charset="0"/>
                <a:ea typeface="Freckle Face"/>
                <a:cs typeface="Freckle Face"/>
                <a:sym typeface="Freckle Face"/>
              </a:endParaRPr>
            </a:p>
            <a:p>
              <a:pPr marL="0" lvl="0" indent="0" algn="l" rtl="0">
                <a:spcBef>
                  <a:spcPts val="0"/>
                </a:spcBef>
                <a:spcAft>
                  <a:spcPts val="0"/>
                </a:spcAft>
                <a:buNone/>
              </a:pPr>
              <a:endParaRPr sz="3000" b="1" dirty="0">
                <a:solidFill>
                  <a:srgbClr val="003C71"/>
                </a:solidFill>
                <a:latin typeface="PT Sans"/>
                <a:ea typeface="PT Sans"/>
                <a:cs typeface="PT Sans"/>
                <a:sym typeface="PT Sans"/>
              </a:endParaRPr>
            </a:p>
          </p:txBody>
        </p:sp>
        <p:sp>
          <p:nvSpPr>
            <p:cNvPr id="34" name="Google Shape;20;p2"/>
            <p:cNvSpPr/>
            <p:nvPr/>
          </p:nvSpPr>
          <p:spPr>
            <a:xfrm rot="5400000">
              <a:off x="7240353" y="336406"/>
              <a:ext cx="341400" cy="3021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p2"/>
            <p:cNvSpPr/>
            <p:nvPr/>
          </p:nvSpPr>
          <p:spPr>
            <a:xfrm rot="5400000">
              <a:off x="6940374" y="1273081"/>
              <a:ext cx="341400" cy="297900"/>
            </a:xfrm>
            <a:prstGeom prst="rect">
              <a:avLst/>
            </a:prstGeom>
            <a:solidFill>
              <a:srgbClr val="5AB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p2"/>
            <p:cNvSpPr/>
            <p:nvPr/>
          </p:nvSpPr>
          <p:spPr>
            <a:xfrm rot="5400000">
              <a:off x="7240360" y="1603247"/>
              <a:ext cx="341400" cy="297900"/>
            </a:xfrm>
            <a:prstGeom prst="rect">
              <a:avLst/>
            </a:prstGeom>
            <a:solidFill>
              <a:srgbClr val="D8F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4;p2"/>
          <p:cNvSpPr/>
          <p:nvPr userDrawn="1"/>
        </p:nvSpPr>
        <p:spPr>
          <a:xfrm>
            <a:off x="457201" y="327673"/>
            <a:ext cx="3226374" cy="8535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smtClean="0">
                <a:solidFill>
                  <a:schemeClr val="accent5"/>
                </a:solidFill>
                <a:latin typeface="Arial Rounded MT Bold" pitchFamily="34" charset="0"/>
                <a:ea typeface="Gloria Hallelujah"/>
                <a:cs typeface="Gloria Hallelujah"/>
                <a:sym typeface="Gloria Hallelujah"/>
              </a:rPr>
              <a:t>St</a:t>
            </a:r>
            <a:r>
              <a:rPr lang="en-US" sz="1400" b="1" baseline="0" dirty="0" smtClean="0">
                <a:solidFill>
                  <a:schemeClr val="accent5"/>
                </a:solidFill>
                <a:latin typeface="Arial Rounded MT Bold" pitchFamily="34" charset="0"/>
                <a:ea typeface="Gloria Hallelujah"/>
                <a:cs typeface="Gloria Hallelujah"/>
                <a:sym typeface="Gloria Hallelujah"/>
              </a:rPr>
              <a:t> Joseph’s R.C Primary</a:t>
            </a:r>
          </a:p>
          <a:p>
            <a:pPr marL="0" lvl="0" indent="0" algn="ctr" rtl="0">
              <a:spcBef>
                <a:spcPts val="0"/>
              </a:spcBef>
              <a:spcAft>
                <a:spcPts val="0"/>
              </a:spcAft>
              <a:buNone/>
            </a:pPr>
            <a:r>
              <a:rPr lang="en-US" sz="1600" b="0" baseline="0" dirty="0" smtClean="0">
                <a:solidFill>
                  <a:schemeClr val="accent5"/>
                </a:solidFill>
                <a:latin typeface="Arial Rounded MT Bold" pitchFamily="34" charset="0"/>
                <a:ea typeface="Gloria Hallelujah"/>
                <a:cs typeface="Gloria Hallelujah"/>
                <a:sym typeface="Gloria Hallelujah"/>
              </a:rPr>
              <a:t>‘To be the best that we can be.’</a:t>
            </a:r>
          </a:p>
          <a:p>
            <a:pPr marL="0" lvl="0" indent="0" algn="l" rtl="0">
              <a:spcBef>
                <a:spcPts val="0"/>
              </a:spcBef>
              <a:spcAft>
                <a:spcPts val="0"/>
              </a:spcAft>
              <a:buNone/>
            </a:pPr>
            <a:endParaRPr sz="400" dirty="0">
              <a:latin typeface="Gloria Hallelujah"/>
              <a:ea typeface="Gloria Hallelujah"/>
              <a:cs typeface="Gloria Hallelujah"/>
              <a:sym typeface="Gloria Hallelujah"/>
            </a:endParaRPr>
          </a:p>
        </p:txBody>
      </p:sp>
      <p:sp>
        <p:nvSpPr>
          <p:cNvPr id="38" name="Google Shape;26;p2"/>
          <p:cNvSpPr/>
          <p:nvPr userDrawn="1"/>
        </p:nvSpPr>
        <p:spPr>
          <a:xfrm>
            <a:off x="3733799" y="257275"/>
            <a:ext cx="2429745" cy="400200"/>
          </a:xfrm>
          <a:prstGeom prst="rect">
            <a:avLst/>
          </a:prstGeom>
        </p:spPr>
        <p:txBody>
          <a:bodyPr>
            <a:prstTxWarp prst="textPlain">
              <a:avLst/>
            </a:prstTxWarp>
          </a:bodyPr>
          <a:lstStyle/>
          <a:p>
            <a:pPr lvl="0" algn="ctr"/>
            <a:r>
              <a:rPr b="0" i="0" dirty="0" smtClean="0">
                <a:ln w="9525" cap="flat" cmpd="sng">
                  <a:solidFill>
                    <a:schemeClr val="dk2"/>
                  </a:solidFill>
                  <a:prstDash val="solid"/>
                  <a:round/>
                  <a:headEnd type="none" w="sm" len="sm"/>
                  <a:tailEnd type="none" w="sm" len="sm"/>
                </a:ln>
                <a:solidFill>
                  <a:schemeClr val="lt2"/>
                </a:solidFill>
                <a:latin typeface="DM Sans"/>
              </a:rPr>
              <a:t>Year </a:t>
            </a:r>
            <a:r>
              <a:rPr lang="en-GB" b="0" i="0" baseline="0" dirty="0" smtClean="0">
                <a:ln w="9525" cap="flat" cmpd="sng">
                  <a:solidFill>
                    <a:schemeClr val="dk2"/>
                  </a:solidFill>
                  <a:prstDash val="solid"/>
                  <a:round/>
                  <a:headEnd type="none" w="sm" len="sm"/>
                  <a:tailEnd type="none" w="sm" len="sm"/>
                </a:ln>
                <a:solidFill>
                  <a:schemeClr val="lt2"/>
                </a:solidFill>
                <a:latin typeface="DM Sans"/>
              </a:rPr>
              <a:t> 2</a:t>
            </a:r>
            <a:endParaRPr b="0" i="0" dirty="0">
              <a:ln w="9525" cap="flat" cmpd="sng">
                <a:solidFill>
                  <a:schemeClr val="dk2"/>
                </a:solidFill>
                <a:prstDash val="solid"/>
                <a:round/>
                <a:headEnd type="none" w="sm" len="sm"/>
                <a:tailEnd type="none" w="sm" len="sm"/>
              </a:ln>
              <a:solidFill>
                <a:schemeClr val="lt2"/>
              </a:solidFill>
              <a:latin typeface="DM Sans"/>
            </a:endParaRPr>
          </a:p>
        </p:txBody>
      </p:sp>
      <p:sp>
        <p:nvSpPr>
          <p:cNvPr id="39" name="Rectangle 38" descr="Dark vertical"/>
          <p:cNvSpPr>
            <a:spLocks noChangeArrowheads="1"/>
          </p:cNvSpPr>
          <p:nvPr userDrawn="1"/>
        </p:nvSpPr>
        <p:spPr bwMode="auto">
          <a:xfrm>
            <a:off x="0" y="-1"/>
            <a:ext cx="6857999" cy="1564001"/>
          </a:xfrm>
          <a:prstGeom prst="rect">
            <a:avLst/>
          </a:prstGeom>
          <a:pattFill prst="narVert">
            <a:fgClr>
              <a:schemeClr val="accent1">
                <a:lumMod val="75000"/>
              </a:schemeClr>
            </a:fgClr>
            <a:bgClr>
              <a:schemeClr val="tx1"/>
            </a:bgClr>
          </a:pattFill>
          <a:ln w="28575">
            <a:solidFill>
              <a:srgbClr val="FFFFFF"/>
            </a:solidFill>
            <a:miter lim="800000"/>
            <a:headEnd/>
            <a:tailEnd/>
          </a:ln>
          <a:effectLst>
            <a:outerShdw dist="12700" dir="5400000" algn="ctr" rotWithShape="0">
              <a:srgbClr val="000000"/>
            </a:outerShdw>
          </a:effectLst>
        </p:spPr>
        <p:txBody>
          <a:bodyPr rot="0" vert="horz" wrap="square" lIns="91440" tIns="182880" rIns="91440" bIns="45720" anchor="ctr" anchorCtr="0" upright="1">
            <a:noAutofit/>
          </a:bodyPr>
          <a:lstStyle/>
          <a:p>
            <a:pPr>
              <a:lnSpc>
                <a:spcPct val="118000"/>
              </a:lnSpc>
              <a:spcAft>
                <a:spcPts val="600"/>
              </a:spcAft>
            </a:pPr>
            <a:r>
              <a:rPr lang="en-US" sz="2400" b="1" kern="1400" dirty="0" smtClean="0">
                <a:solidFill>
                  <a:srgbClr val="FFFFFF"/>
                </a:solidFill>
                <a:effectLst/>
                <a:latin typeface="Letter-join Plus 8"/>
                <a:ea typeface="Times New Roman"/>
              </a:rPr>
              <a:t>Year Two</a:t>
            </a:r>
            <a:endParaRPr lang="en-GB" sz="2400" kern="1400" dirty="0">
              <a:solidFill>
                <a:srgbClr val="000000"/>
              </a:solidFill>
              <a:effectLst/>
              <a:latin typeface="Calibri"/>
              <a:ea typeface="Times New Roman"/>
            </a:endParaRPr>
          </a:p>
          <a:p>
            <a:pPr>
              <a:lnSpc>
                <a:spcPct val="118000"/>
              </a:lnSpc>
              <a:spcAft>
                <a:spcPts val="600"/>
              </a:spcAft>
            </a:pPr>
            <a:r>
              <a:rPr lang="en-US" sz="2400" kern="1400" dirty="0">
                <a:solidFill>
                  <a:srgbClr val="FFFFFF"/>
                </a:solidFill>
                <a:effectLst/>
                <a:latin typeface="Letter-join Plus 8"/>
                <a:ea typeface="Times New Roman"/>
              </a:rPr>
              <a:t>Curriculum Plan</a:t>
            </a:r>
            <a:endParaRPr lang="en-GB" sz="2400" kern="1400" dirty="0">
              <a:solidFill>
                <a:srgbClr val="000000"/>
              </a:solidFill>
              <a:effectLst/>
              <a:latin typeface="Calibri"/>
              <a:ea typeface="Times New Roman"/>
            </a:endParaRPr>
          </a:p>
          <a:p>
            <a:pPr>
              <a:lnSpc>
                <a:spcPct val="118000"/>
              </a:lnSpc>
              <a:spcAft>
                <a:spcPts val="0"/>
              </a:spcAft>
            </a:pPr>
            <a:r>
              <a:rPr lang="en-US" sz="2400" kern="1400" dirty="0" smtClean="0">
                <a:solidFill>
                  <a:srgbClr val="FFFFFF"/>
                </a:solidFill>
                <a:effectLst/>
                <a:latin typeface="Letter-join Plus 8"/>
                <a:ea typeface="Times New Roman"/>
              </a:rPr>
              <a:t>Spring Term One</a:t>
            </a:r>
            <a:endParaRPr lang="en-GB" sz="2400" kern="1400" dirty="0">
              <a:solidFill>
                <a:srgbClr val="000000"/>
              </a:solidFill>
              <a:effectLst/>
              <a:latin typeface="Calibri"/>
              <a:ea typeface="Times New Roman"/>
            </a:endParaRPr>
          </a:p>
        </p:txBody>
      </p:sp>
      <p:pic>
        <p:nvPicPr>
          <p:cNvPr id="40" name="Picture 39"/>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0127" y="117476"/>
            <a:ext cx="884045" cy="835024"/>
          </a:xfrm>
          <a:prstGeom prst="rect">
            <a:avLst/>
          </a:prstGeom>
          <a:noFill/>
          <a:ln w="38100" algn="in">
            <a:solidFill>
              <a:srgbClr val="0B5395"/>
            </a:solidFill>
            <a:miter lim="800000"/>
            <a:headEnd/>
            <a:tailEnd/>
          </a:ln>
        </p:spPr>
      </p:pic>
      <p:sp>
        <p:nvSpPr>
          <p:cNvPr id="41" name="Rectangle 40"/>
          <p:cNvSpPr>
            <a:spLocks noChangeArrowheads="1"/>
          </p:cNvSpPr>
          <p:nvPr userDrawn="1"/>
        </p:nvSpPr>
        <p:spPr bwMode="auto">
          <a:xfrm>
            <a:off x="5290872" y="990600"/>
            <a:ext cx="1478685" cy="513792"/>
          </a:xfrm>
          <a:prstGeom prst="rect">
            <a:avLst/>
          </a:prstGeom>
          <a:gradFill rotWithShape="1">
            <a:gsLst>
              <a:gs pos="0">
                <a:srgbClr val="E3EDF9"/>
              </a:gs>
              <a:gs pos="50000">
                <a:srgbClr val="E3EDF9"/>
              </a:gs>
              <a:gs pos="75999">
                <a:srgbClr val="D8E0EA"/>
              </a:gs>
              <a:gs pos="100000">
                <a:srgbClr val="E6EBF0"/>
              </a:gs>
            </a:gsLst>
            <a:path path="shape">
              <a:fillToRect l="50000" t="50000" r="50000" b="50000"/>
            </a:path>
          </a:gradFill>
          <a:ln>
            <a:noFill/>
          </a:ln>
          <a:extLst>
            <a:ext uri="{91240B29-F687-4F45-9708-019B960494DF}">
              <a14:hiddenLine xmlns:a14="http://schemas.microsoft.com/office/drawing/2010/main" w="28575">
                <a:solidFill>
                  <a:srgbClr val="000000"/>
                </a:solidFill>
                <a:miter lim="800000"/>
                <a:headEnd/>
                <a:tailEnd/>
              </a14:hiddenLine>
            </a:ext>
          </a:extLst>
        </p:spPr>
        <p:txBody>
          <a:bodyPr rot="0" vert="horz" wrap="square" lIns="91440" tIns="91440" rIns="91440" bIns="137160" anchor="ctr" anchorCtr="0" upright="1">
            <a:noAutofit/>
          </a:bodyPr>
          <a:lstStyle/>
          <a:p>
            <a:pPr algn="ctr">
              <a:lnSpc>
                <a:spcPct val="111000"/>
              </a:lnSpc>
              <a:spcAft>
                <a:spcPts val="0"/>
              </a:spcAft>
            </a:pPr>
            <a:r>
              <a:rPr lang="en-US" sz="1200" b="1" kern="1400" dirty="0">
                <a:solidFill>
                  <a:srgbClr val="6076B4"/>
                </a:solidFill>
                <a:effectLst/>
                <a:latin typeface="Letter-join Plus 8"/>
                <a:ea typeface="Times New Roman"/>
              </a:rPr>
              <a:t>To Be The Best That We Can Be</a:t>
            </a:r>
            <a:endParaRPr lang="en-GB" sz="1000" kern="1400" dirty="0">
              <a:solidFill>
                <a:srgbClr val="000000"/>
              </a:solidFill>
              <a:effectLst/>
              <a:latin typeface="Calibri"/>
              <a:ea typeface="Times New Roman"/>
            </a:endParaRPr>
          </a:p>
        </p:txBody>
      </p:sp>
      <p:sp>
        <p:nvSpPr>
          <p:cNvPr id="42" name="Rectangle 41" descr="Dark vertical"/>
          <p:cNvSpPr>
            <a:spLocks noChangeArrowheads="1"/>
          </p:cNvSpPr>
          <p:nvPr userDrawn="1"/>
        </p:nvSpPr>
        <p:spPr bwMode="auto">
          <a:xfrm>
            <a:off x="1" y="9158601"/>
            <a:ext cx="6858000" cy="775335"/>
          </a:xfrm>
          <a:prstGeom prst="rect">
            <a:avLst/>
          </a:prstGeom>
          <a:pattFill prst="narVert">
            <a:fgClr>
              <a:schemeClr val="accent1">
                <a:lumMod val="75000"/>
              </a:schemeClr>
            </a:fgClr>
            <a:bgClr>
              <a:schemeClr val="tx1"/>
            </a:bgClr>
          </a:pattFill>
          <a:ln w="28575">
            <a:solidFill>
              <a:srgbClr val="FFFFFF"/>
            </a:solidFill>
            <a:miter lim="800000"/>
            <a:headEnd/>
            <a:tailEnd/>
          </a:ln>
          <a:effectLst>
            <a:outerShdw dist="12700" dir="5400000" algn="ctr" rotWithShape="0">
              <a:srgbClr val="000000"/>
            </a:outerShdw>
          </a:effectLst>
        </p:spPr>
        <p:txBody>
          <a:bodyPr rot="0" vert="horz" wrap="square" lIns="91440" tIns="182880" rIns="91440" bIns="45720" anchor="t" anchorCtr="0" upright="1">
            <a:noAutofit/>
          </a:bodyPr>
          <a:lstStyle/>
          <a:p>
            <a:pPr algn="ctr">
              <a:lnSpc>
                <a:spcPct val="118000"/>
              </a:lnSpc>
              <a:spcAft>
                <a:spcPts val="0"/>
              </a:spcAft>
            </a:pPr>
            <a:r>
              <a:rPr lang="en-US" sz="1000" kern="1400" dirty="0">
                <a:solidFill>
                  <a:srgbClr val="FFFFFF"/>
                </a:solidFill>
                <a:effectLst/>
                <a:latin typeface="Letter-join Plus 8"/>
                <a:ea typeface="Times New Roman"/>
              </a:rPr>
              <a:t>WEBSITE: www.st-josephs.manchester.sch.uk</a:t>
            </a:r>
            <a:endParaRPr lang="en-GB" sz="1000" kern="1400" dirty="0">
              <a:solidFill>
                <a:srgbClr val="000000"/>
              </a:solidFill>
              <a:effectLst/>
              <a:latin typeface="Calibri"/>
              <a:ea typeface="Times New Roman"/>
            </a:endParaRPr>
          </a:p>
          <a:p>
            <a:pPr algn="ctr">
              <a:lnSpc>
                <a:spcPct val="118000"/>
              </a:lnSpc>
              <a:spcAft>
                <a:spcPts val="0"/>
              </a:spcAft>
            </a:pPr>
            <a:r>
              <a:rPr lang="en-US" sz="1000" kern="1400" dirty="0">
                <a:solidFill>
                  <a:srgbClr val="FFFFFF"/>
                </a:solidFill>
                <a:effectLst/>
                <a:latin typeface="Letter-join Plus 8"/>
                <a:ea typeface="Times New Roman"/>
              </a:rPr>
              <a:t>TWITTER: @</a:t>
            </a:r>
            <a:r>
              <a:rPr lang="en-US" sz="1000" kern="1400" dirty="0" err="1">
                <a:solidFill>
                  <a:srgbClr val="FFFFFF"/>
                </a:solidFill>
                <a:effectLst/>
                <a:latin typeface="Letter-join Plus 8"/>
                <a:ea typeface="Times New Roman"/>
              </a:rPr>
              <a:t>St_Josephs_RC</a:t>
            </a:r>
            <a:endParaRPr lang="en-GB" sz="1000" kern="1400" dirty="0">
              <a:solidFill>
                <a:srgbClr val="000000"/>
              </a:solidFill>
              <a:effectLst/>
              <a:latin typeface="Calibri"/>
              <a:ea typeface="Times New Roman"/>
            </a:endParaRPr>
          </a:p>
          <a:p>
            <a:pPr algn="ctr">
              <a:lnSpc>
                <a:spcPct val="118000"/>
              </a:lnSpc>
              <a:spcAft>
                <a:spcPts val="0"/>
              </a:spcAft>
            </a:pPr>
            <a:r>
              <a:rPr lang="en-US" sz="1000" kern="1400" dirty="0">
                <a:solidFill>
                  <a:srgbClr val="FFFFFF"/>
                </a:solidFill>
                <a:effectLst/>
                <a:latin typeface="Letter-join Plus 8"/>
                <a:ea typeface="Times New Roman"/>
              </a:rPr>
              <a:t>Tel No: 0161 224 5347</a:t>
            </a:r>
            <a:endParaRPr lang="en-GB" sz="1000" kern="1400" dirty="0">
              <a:solidFill>
                <a:srgbClr val="000000"/>
              </a:solidFill>
              <a:effectLst/>
              <a:latin typeface="Calibri"/>
              <a:ea typeface="Times New Roman"/>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6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233792" y="1434023"/>
            <a:ext cx="6390600" cy="3953400"/>
          </a:xfrm>
          <a:prstGeom prst="rect">
            <a:avLst/>
          </a:prstGeom>
          <a:noFill/>
          <a:ln>
            <a:noFill/>
          </a:ln>
        </p:spPr>
        <p:txBody>
          <a:bodyPr spcFirstLastPara="1" wrap="square" lIns="93950" tIns="93950" rIns="93950" bIns="93950" anchor="b" anchorCtr="0">
            <a:noAutofit/>
          </a:bodyPr>
          <a:lstStyle>
            <a:lvl1pPr lvl="0" algn="ctr" rtl="0">
              <a:lnSpc>
                <a:spcPct val="100000"/>
              </a:lnSpc>
              <a:spcBef>
                <a:spcPts val="0"/>
              </a:spcBef>
              <a:spcAft>
                <a:spcPts val="0"/>
              </a:spcAft>
              <a:buSzPts val="5300"/>
              <a:buNone/>
              <a:defRPr sz="5300"/>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a:p>
        </p:txBody>
      </p:sp>
      <p:sp>
        <p:nvSpPr>
          <p:cNvPr id="100" name="Google Shape;100;p13"/>
          <p:cNvSpPr txBox="1">
            <a:spLocks noGrp="1"/>
          </p:cNvSpPr>
          <p:nvPr>
            <p:ph type="subTitle" idx="1"/>
          </p:nvPr>
        </p:nvSpPr>
        <p:spPr>
          <a:xfrm>
            <a:off x="233785" y="5458416"/>
            <a:ext cx="6390600" cy="1526400"/>
          </a:xfrm>
          <a:prstGeom prst="rect">
            <a:avLst/>
          </a:prstGeom>
          <a:noFill/>
          <a:ln>
            <a:noFill/>
          </a:ln>
        </p:spPr>
        <p:txBody>
          <a:bodyPr spcFirstLastPara="1" wrap="square" lIns="93950" tIns="93950" rIns="93950" bIns="9395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1" name="Google Shape;101;p13"/>
          <p:cNvSpPr txBox="1">
            <a:spLocks noGrp="1"/>
          </p:cNvSpPr>
          <p:nvPr>
            <p:ph type="sldNum" idx="12"/>
          </p:nvPr>
        </p:nvSpPr>
        <p:spPr>
          <a:xfrm>
            <a:off x="6354617" y="8981178"/>
            <a:ext cx="411600" cy="758100"/>
          </a:xfrm>
          <a:prstGeom prst="rect">
            <a:avLst/>
          </a:prstGeom>
          <a:noFill/>
          <a:ln>
            <a:noFill/>
          </a:ln>
        </p:spPr>
        <p:txBody>
          <a:bodyPr spcFirstLastPara="1" wrap="square" lIns="93950" tIns="93950" rIns="93950" bIns="9395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9" name="Google Shape;29;p3"/>
          <p:cNvGrpSpPr/>
          <p:nvPr/>
        </p:nvGrpSpPr>
        <p:grpSpPr>
          <a:xfrm>
            <a:off x="228596" y="233620"/>
            <a:ext cx="6374142" cy="756954"/>
            <a:chOff x="2340050" y="535634"/>
            <a:chExt cx="5220000" cy="574800"/>
          </a:xfrm>
        </p:grpSpPr>
        <p:sp>
          <p:nvSpPr>
            <p:cNvPr id="30" name="Google Shape;30;p3"/>
            <p:cNvSpPr/>
            <p:nvPr/>
          </p:nvSpPr>
          <p:spPr>
            <a:xfrm rot="10800000">
              <a:off x="2340050" y="535634"/>
              <a:ext cx="5220000" cy="5748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5400000">
              <a:off x="7357045" y="584313"/>
              <a:ext cx="143700" cy="162000"/>
            </a:xfrm>
            <a:prstGeom prst="rect">
              <a:avLst/>
            </a:prstGeom>
            <a:solidFill>
              <a:srgbClr val="0CB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a:off x="233413" y="9170825"/>
            <a:ext cx="6391200" cy="567600"/>
            <a:chOff x="233413" y="4051575"/>
            <a:chExt cx="6391200" cy="567600"/>
          </a:xfrm>
        </p:grpSpPr>
        <p:sp>
          <p:nvSpPr>
            <p:cNvPr id="33" name="Google Shape;33;p3"/>
            <p:cNvSpPr/>
            <p:nvPr/>
          </p:nvSpPr>
          <p:spPr>
            <a:xfrm>
              <a:off x="233413" y="4051575"/>
              <a:ext cx="6391200" cy="5676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txBox="1"/>
            <p:nvPr/>
          </p:nvSpPr>
          <p:spPr>
            <a:xfrm>
              <a:off x="1919375" y="4177050"/>
              <a:ext cx="4581600" cy="297600"/>
            </a:xfrm>
            <a:prstGeom prst="rect">
              <a:avLst/>
            </a:prstGeom>
            <a:solidFill>
              <a:srgbClr val="9AC7EA"/>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b="1" dirty="0" smtClean="0">
                  <a:solidFill>
                    <a:srgbClr val="003C71"/>
                  </a:solidFill>
                  <a:latin typeface="Permanent Marker"/>
                  <a:ea typeface="Permanent Marker"/>
                  <a:cs typeface="Permanent Marker"/>
                  <a:sym typeface="Permanent Marker"/>
                </a:rPr>
                <a:t> </a:t>
              </a:r>
              <a:endParaRPr b="1" dirty="0">
                <a:solidFill>
                  <a:srgbClr val="003C71"/>
                </a:solidFill>
                <a:latin typeface="Permanent Marker"/>
                <a:ea typeface="Permanent Marker"/>
                <a:cs typeface="Permanent Marker"/>
                <a:sym typeface="Permanent Marker"/>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WEBSITE: </a:t>
              </a:r>
              <a:r>
                <a:rPr lang="en-GB" sz="800" dirty="0" smtClean="0">
                  <a:solidFill>
                    <a:srgbClr val="003C71"/>
                  </a:solidFill>
                  <a:latin typeface="Comfortaa"/>
                  <a:ea typeface="Comfortaa"/>
                  <a:cs typeface="Comfortaa"/>
                  <a:sym typeface="Comfortaa"/>
                </a:rPr>
                <a:t>https://st-josephs.manchester.sch.uk/</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TWITTER: </a:t>
              </a:r>
              <a:r>
                <a:rPr lang="en-GB" sz="800" dirty="0" smtClean="0">
                  <a:solidFill>
                    <a:srgbClr val="003C71"/>
                  </a:solidFill>
                  <a:latin typeface="Comfortaa"/>
                  <a:ea typeface="Comfortaa"/>
                  <a:cs typeface="Comfortaa"/>
                  <a:sym typeface="Comfortaa"/>
                </a:rPr>
                <a:t>@</a:t>
              </a:r>
              <a:r>
                <a:rPr lang="en-GB" sz="800" dirty="0" err="1" smtClean="0">
                  <a:solidFill>
                    <a:srgbClr val="003C71"/>
                  </a:solidFill>
                  <a:latin typeface="Comfortaa"/>
                  <a:ea typeface="Comfortaa"/>
                  <a:cs typeface="Comfortaa"/>
                  <a:sym typeface="Comfortaa"/>
                </a:rPr>
                <a:t>St_Josephs_RC</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TEL: 0161 </a:t>
              </a:r>
              <a:r>
                <a:rPr lang="en-GB" sz="800" dirty="0" smtClean="0">
                  <a:solidFill>
                    <a:srgbClr val="003C71"/>
                  </a:solidFill>
                  <a:latin typeface="Comfortaa"/>
                  <a:ea typeface="Comfortaa"/>
                  <a:cs typeface="Comfortaa"/>
                  <a:sym typeface="Comfortaa"/>
                </a:rPr>
                <a:t>224</a:t>
              </a:r>
              <a:r>
                <a:rPr lang="en-GB" sz="800" baseline="0" dirty="0" smtClean="0">
                  <a:solidFill>
                    <a:srgbClr val="003C71"/>
                  </a:solidFill>
                  <a:latin typeface="Comfortaa"/>
                  <a:ea typeface="Comfortaa"/>
                  <a:cs typeface="Comfortaa"/>
                  <a:sym typeface="Comfortaa"/>
                </a:rPr>
                <a:t> 5347</a:t>
              </a:r>
              <a:endParaRPr sz="1000" dirty="0">
                <a:solidFill>
                  <a:srgbClr val="003C71"/>
                </a:solidFill>
                <a:latin typeface="Comfortaa"/>
                <a:ea typeface="Comfortaa"/>
                <a:cs typeface="Comfortaa"/>
                <a:sym typeface="Comfortaa"/>
              </a:endParaRPr>
            </a:p>
          </p:txBody>
        </p:sp>
      </p:grpSp>
      <p:sp>
        <p:nvSpPr>
          <p:cNvPr id="35" name="Google Shape;35;p3"/>
          <p:cNvSpPr/>
          <p:nvPr/>
        </p:nvSpPr>
        <p:spPr>
          <a:xfrm>
            <a:off x="228596" y="9172575"/>
            <a:ext cx="1686000" cy="567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chemeClr val="lt1"/>
              </a:solidFill>
              <a:latin typeface="Permanent Marker"/>
              <a:ea typeface="Permanent Marker"/>
              <a:cs typeface="Permanent Marker"/>
              <a:sym typeface="Permanent Marker"/>
            </a:endParaRPr>
          </a:p>
          <a:p>
            <a:pPr marL="0" lvl="0" indent="0" algn="l" rtl="0">
              <a:spcBef>
                <a:spcPts val="0"/>
              </a:spcBef>
              <a:spcAft>
                <a:spcPts val="0"/>
              </a:spcAft>
              <a:buNone/>
            </a:pPr>
            <a:endParaRPr dirty="0"/>
          </a:p>
        </p:txBody>
      </p:sp>
      <p:sp>
        <p:nvSpPr>
          <p:cNvPr id="37" name="Google Shape;37;p3"/>
          <p:cNvSpPr/>
          <p:nvPr/>
        </p:nvSpPr>
        <p:spPr>
          <a:xfrm rot="5400000">
            <a:off x="6136119" y="524450"/>
            <a:ext cx="189300" cy="1977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6319419" y="742050"/>
            <a:ext cx="189300" cy="197700"/>
          </a:xfrm>
          <a:prstGeom prst="rect">
            <a:avLst/>
          </a:prstGeom>
          <a:solidFill>
            <a:srgbClr val="D8F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31275" y="339500"/>
            <a:ext cx="2637900" cy="5676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t>     </a:t>
            </a:r>
            <a:r>
              <a:rPr lang="en-GB" dirty="0" smtClean="0"/>
              <a:t>    </a:t>
            </a:r>
            <a:r>
              <a:rPr lang="en-GB" sz="1200" b="1" dirty="0" smtClean="0">
                <a:solidFill>
                  <a:srgbClr val="3C78D8"/>
                </a:solidFill>
                <a:latin typeface="Arial Rounded MT Bold" pitchFamily="34" charset="0"/>
                <a:ea typeface="Lobster"/>
                <a:cs typeface="Lobster"/>
                <a:sym typeface="Lobster"/>
              </a:rPr>
              <a:t>St Joseph’s RC Primary </a:t>
            </a:r>
            <a:endParaRPr sz="1200" b="1" dirty="0">
              <a:solidFill>
                <a:srgbClr val="3C78D8"/>
              </a:solidFill>
              <a:latin typeface="Arial Rounded MT Bold" pitchFamily="34" charset="0"/>
              <a:ea typeface="Lobster"/>
              <a:cs typeface="Lobster"/>
              <a:sym typeface="Lobster"/>
            </a:endParaRPr>
          </a:p>
          <a:p>
            <a:pPr marL="0" lvl="0" indent="0" algn="ctr" rtl="0">
              <a:spcBef>
                <a:spcPts val="0"/>
              </a:spcBef>
              <a:spcAft>
                <a:spcPts val="0"/>
              </a:spcAft>
              <a:buNone/>
            </a:pPr>
            <a:r>
              <a:rPr lang="en-GB" sz="1100" dirty="0">
                <a:latin typeface="Lobster"/>
                <a:ea typeface="Lobster"/>
                <a:cs typeface="Lobster"/>
                <a:sym typeface="Lobster"/>
              </a:rPr>
              <a:t>            </a:t>
            </a:r>
            <a:endParaRPr sz="1100" dirty="0">
              <a:latin typeface="Lobster"/>
              <a:ea typeface="Lobster"/>
              <a:cs typeface="Lobster"/>
              <a:sym typeface="Lobster"/>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675" y="404394"/>
            <a:ext cx="471006" cy="50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3729242" y="370585"/>
            <a:ext cx="1895070" cy="353943"/>
          </a:xfrm>
          <a:prstGeom prst="rect">
            <a:avLst/>
          </a:prstGeom>
          <a:noFill/>
        </p:spPr>
        <p:txBody>
          <a:bodyPr wrap="none" lIns="91440" tIns="45720" rIns="91440" bIns="45720">
            <a:spAutoFit/>
          </a:bodyPr>
          <a:lstStyle/>
          <a:p>
            <a:pPr algn="ctr"/>
            <a:r>
              <a:rPr lang="en-US" sz="1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Curriculum</a:t>
            </a:r>
            <a:r>
              <a:rPr lang="en-US" sz="17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Plan</a:t>
            </a:r>
            <a:endParaRPr lang="en-US" sz="17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4" name="Google Shape;44;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5"/>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7" name="Google Shape;57;p6"/>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6"/>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9" name="Google Shape;59;p6"/>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5" name="Google Shape;75;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6" name="Google Shape;76;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a:spLocks noGrp="1"/>
          </p:cNvSpPr>
          <p:nvPr>
            <p:ph type="pic" idx="2"/>
          </p:nvPr>
        </p:nvSpPr>
        <p:spPr>
          <a:xfrm>
            <a:off x="2915543" y="1426283"/>
            <a:ext cx="3471863" cy="70396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2" name="Google Shape;82;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3" name="Google Shape;83;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f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fif"/><Relationship Id="rId4" Type="http://schemas.openxmlformats.org/officeDocument/2006/relationships/image" Target="../media/image9.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2" name="Google Shape;112;p14"/>
          <p:cNvSpPr/>
          <p:nvPr/>
        </p:nvSpPr>
        <p:spPr>
          <a:xfrm>
            <a:off x="239549" y="4030838"/>
            <a:ext cx="6473475" cy="4721353"/>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14" name="Google Shape;114;p14"/>
          <p:cNvSpPr txBox="1"/>
          <p:nvPr/>
        </p:nvSpPr>
        <p:spPr>
          <a:xfrm>
            <a:off x="239549" y="4049450"/>
            <a:ext cx="6473475" cy="4093398"/>
          </a:xfrm>
          <a:prstGeom prst="rect">
            <a:avLst/>
          </a:prstGeom>
          <a:noFill/>
          <a:ln>
            <a:noFill/>
          </a:ln>
        </p:spPr>
        <p:txBody>
          <a:bodyPr spcFirstLastPara="1" wrap="square" lIns="91425" tIns="91425" rIns="91425" bIns="91425" anchor="t" anchorCtr="0">
            <a:spAutoFit/>
          </a:bodyPr>
          <a:lstStyle/>
          <a:p>
            <a:pPr lvl="0" algn="ctr"/>
            <a:r>
              <a:rPr lang="en-US" sz="3000" b="1" dirty="0" smtClean="0">
                <a:solidFill>
                  <a:srgbClr val="00B0F0"/>
                </a:solidFill>
                <a:latin typeface="Letter-join Plus 8" pitchFamily="50" charset="0"/>
                <a:ea typeface="Gloria Hallelujah"/>
                <a:cs typeface="Gloria Hallelujah"/>
                <a:sym typeface="Gloria Hallelujah"/>
              </a:rPr>
              <a:t>Religious Education</a:t>
            </a:r>
            <a:endParaRPr lang="en-GB" sz="3000" b="1" dirty="0" smtClean="0">
              <a:solidFill>
                <a:srgbClr val="00B0F0"/>
              </a:solidFill>
              <a:latin typeface="Letter-join Plus 8" pitchFamily="50" charset="0"/>
              <a:ea typeface="Gloria Hallelujah"/>
              <a:cs typeface="Gloria Hallelujah"/>
              <a:sym typeface="Gloria Hallelujah"/>
            </a:endParaRPr>
          </a:p>
          <a:p>
            <a:pPr lvl="0" algn="ctr"/>
            <a:endParaRPr lang="en-GB" sz="1600" dirty="0" smtClean="0">
              <a:latin typeface="Letter-join Plus 8" pitchFamily="50" charset="0"/>
              <a:ea typeface="Gloria Hallelujah"/>
              <a:cs typeface="Gloria Hallelujah"/>
              <a:sym typeface="Gloria Hallelujah"/>
            </a:endParaRPr>
          </a:p>
          <a:p>
            <a:pPr lvl="0" algn="ctr"/>
            <a:r>
              <a:rPr lang="en-GB" sz="1600" b="1" dirty="0" smtClean="0">
                <a:solidFill>
                  <a:srgbClr val="0070C0"/>
                </a:solidFill>
                <a:latin typeface="Letter-join Plus 8" pitchFamily="50" charset="0"/>
                <a:ea typeface="Gloria Hallelujah"/>
                <a:cs typeface="Gloria Hallelujah"/>
                <a:sym typeface="Gloria Hallelujah"/>
              </a:rPr>
              <a:t>RE topic this </a:t>
            </a:r>
            <a:r>
              <a:rPr lang="en-GB" sz="1600" b="1" dirty="0">
                <a:solidFill>
                  <a:srgbClr val="0070C0"/>
                </a:solidFill>
                <a:latin typeface="Letter-join Plus 8" pitchFamily="50" charset="0"/>
                <a:ea typeface="Gloria Hallelujah"/>
                <a:cs typeface="Gloria Hallelujah"/>
                <a:sym typeface="Gloria Hallelujah"/>
              </a:rPr>
              <a:t>half </a:t>
            </a:r>
            <a:r>
              <a:rPr lang="en-GB" sz="1600" b="1" dirty="0" smtClean="0">
                <a:solidFill>
                  <a:srgbClr val="0070C0"/>
                </a:solidFill>
                <a:latin typeface="Letter-join Plus 8" pitchFamily="50" charset="0"/>
                <a:ea typeface="Gloria Hallelujah"/>
                <a:cs typeface="Gloria Hallelujah"/>
                <a:sym typeface="Gloria Hallelujah"/>
              </a:rPr>
              <a:t>term - The Good News </a:t>
            </a:r>
            <a:endParaRPr lang="en-GB" sz="1600" b="1" dirty="0">
              <a:solidFill>
                <a:srgbClr val="0070C0"/>
              </a:solidFill>
              <a:latin typeface="Letter-join Plus 8" pitchFamily="50" charset="0"/>
              <a:ea typeface="Gloria Hallelujah"/>
              <a:cs typeface="Gloria Hallelujah"/>
              <a:sym typeface="Gloria Hallelujah"/>
            </a:endParaRPr>
          </a:p>
          <a:p>
            <a:pPr lvl="0" algn="ctr"/>
            <a:endParaRPr lang="en-GB" sz="1600" dirty="0">
              <a:latin typeface="Letter-join Plus 8" pitchFamily="50" charset="0"/>
              <a:ea typeface="Gloria Hallelujah"/>
              <a:cs typeface="Gloria Hallelujah"/>
              <a:sym typeface="Gloria Hallelujah"/>
            </a:endParaRPr>
          </a:p>
          <a:p>
            <a:pPr lvl="0" algn="ctr"/>
            <a:r>
              <a:rPr lang="en-GB" sz="1600" dirty="0" smtClean="0">
                <a:latin typeface="Letter-join Plus 8" pitchFamily="50" charset="0"/>
                <a:ea typeface="Gloria Hallelujah"/>
                <a:cs typeface="Gloria Hallelujah"/>
                <a:sym typeface="Gloria Hallelujah"/>
              </a:rPr>
              <a:t>In this unit the children will learn about the Holy family and reflect on Jesus being you like us. </a:t>
            </a:r>
          </a:p>
          <a:p>
            <a:pPr lvl="0" algn="ctr"/>
            <a:r>
              <a:rPr lang="en-GB" sz="1600" dirty="0" smtClean="0">
                <a:latin typeface="Letter-join Plus 8" pitchFamily="50" charset="0"/>
                <a:ea typeface="Gloria Hallelujah"/>
                <a:cs typeface="Gloria Hallelujah"/>
                <a:sym typeface="Gloria Hallelujah"/>
              </a:rPr>
              <a:t>They will find out how Jesus chose some helpers and think about what we can learn from Simon and Peter. </a:t>
            </a:r>
          </a:p>
          <a:p>
            <a:pPr lvl="0" algn="ctr"/>
            <a:r>
              <a:rPr lang="en-GB" sz="1600" dirty="0" smtClean="0">
                <a:latin typeface="Letter-join Plus 8" pitchFamily="50" charset="0"/>
                <a:ea typeface="Gloria Hallelujah"/>
                <a:cs typeface="Gloria Hallelujah"/>
                <a:sym typeface="Gloria Hallelujah"/>
              </a:rPr>
              <a:t>The children will learn about the story of the Ten Lepers and  reflect upon why it is important to say thank you and about Jesus performing a miracle to feed the hungry crowd. On reflection we will think about ways that we can help others. </a:t>
            </a:r>
          </a:p>
          <a:p>
            <a:pPr lvl="0" algn="ctr"/>
            <a:endParaRPr lang="en-GB" sz="1600" dirty="0">
              <a:latin typeface="Letter-join Plus 8" pitchFamily="50" charset="0"/>
              <a:ea typeface="Gloria Hallelujah"/>
              <a:cs typeface="Gloria Hallelujah"/>
              <a:sym typeface="Gloria Hallelujah"/>
            </a:endParaRPr>
          </a:p>
          <a:p>
            <a:pPr lvl="0" algn="ctr"/>
            <a:r>
              <a:rPr lang="en-GB" sz="1600" dirty="0" smtClean="0">
                <a:latin typeface="Letter-join Plus 8" pitchFamily="50" charset="0"/>
                <a:ea typeface="Gloria Hallelujah"/>
                <a:cs typeface="Gloria Hallelujah"/>
                <a:sym typeface="Gloria Hallelujah"/>
              </a:rPr>
              <a:t>Finally we will learn about the man Jesus cured who was paralysed and reflect on the great love Jesus has for all who are sick. </a:t>
            </a:r>
          </a:p>
        </p:txBody>
      </p:sp>
      <p:sp>
        <p:nvSpPr>
          <p:cNvPr id="115" name="Google Shape;115;p14"/>
          <p:cNvSpPr txBox="1"/>
          <p:nvPr/>
        </p:nvSpPr>
        <p:spPr>
          <a:xfrm>
            <a:off x="1151907" y="8067599"/>
            <a:ext cx="4667002" cy="553968"/>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lgn="ct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Using a children’s bible share other stories where Jesus performed miracles. </a:t>
            </a:r>
            <a:endParaRPr sz="1200" b="1" dirty="0">
              <a:solidFill>
                <a:srgbClr val="0070C0"/>
              </a:solidFill>
              <a:latin typeface="Letter-join Plus 8" pitchFamily="50" charset="0"/>
              <a:ea typeface="Freckle Face"/>
              <a:cs typeface="Freckle Face"/>
              <a:sym typeface="Freckle Face"/>
            </a:endParaRPr>
          </a:p>
        </p:txBody>
      </p:sp>
      <p:pic>
        <p:nvPicPr>
          <p:cNvPr id="12" name="Google Shape;119;p14">
            <a:extLst>
              <a:ext uri="{FF2B5EF4-FFF2-40B4-BE49-F238E27FC236}">
                <a16:creationId xmlns:a16="http://schemas.microsoft.com/office/drawing/2014/main" id="{198EFD01-9985-4163-BFC6-40110A8191BC}"/>
              </a:ext>
            </a:extLst>
          </p:cNvPr>
          <p:cNvPicPr preferRelativeResize="0"/>
          <p:nvPr/>
        </p:nvPicPr>
        <p:blipFill>
          <a:blip r:embed="rId3">
            <a:alphaModFix/>
          </a:blip>
          <a:stretch>
            <a:fillRect/>
          </a:stretch>
        </p:blipFill>
        <p:spPr>
          <a:xfrm>
            <a:off x="6086891" y="7824734"/>
            <a:ext cx="460209" cy="795958"/>
          </a:xfrm>
          <a:prstGeom prst="rect">
            <a:avLst/>
          </a:prstGeom>
          <a:noFill/>
          <a:ln>
            <a:noFill/>
          </a:ln>
        </p:spPr>
      </p:pic>
      <p:pic>
        <p:nvPicPr>
          <p:cNvPr id="13" name="Google Shape;119;p14">
            <a:extLst>
              <a:ext uri="{FF2B5EF4-FFF2-40B4-BE49-F238E27FC236}">
                <a16:creationId xmlns:a16="http://schemas.microsoft.com/office/drawing/2014/main" id="{B8EA198E-AE7B-4860-809C-D62A731BA557}"/>
              </a:ext>
            </a:extLst>
          </p:cNvPr>
          <p:cNvPicPr preferRelativeResize="0"/>
          <p:nvPr/>
        </p:nvPicPr>
        <p:blipFill>
          <a:blip r:embed="rId3">
            <a:alphaModFix/>
          </a:blip>
          <a:stretch>
            <a:fillRect/>
          </a:stretch>
        </p:blipFill>
        <p:spPr>
          <a:xfrm>
            <a:off x="516402" y="7800245"/>
            <a:ext cx="460209" cy="795958"/>
          </a:xfrm>
          <a:prstGeom prst="rect">
            <a:avLst/>
          </a:prstGeom>
          <a:noFill/>
          <a:ln>
            <a:noFill/>
          </a:ln>
        </p:spPr>
      </p:pic>
      <p:sp>
        <p:nvSpPr>
          <p:cNvPr id="14" name="Rectangle 13"/>
          <p:cNvSpPr>
            <a:spLocks noChangeArrowheads="1"/>
          </p:cNvSpPr>
          <p:nvPr/>
        </p:nvSpPr>
        <p:spPr bwMode="auto">
          <a:xfrm>
            <a:off x="6343" y="1921330"/>
            <a:ext cx="6857998" cy="1874156"/>
          </a:xfrm>
          <a:prstGeom prst="rect">
            <a:avLst/>
          </a:prstGeom>
          <a:gradFill rotWithShape="1">
            <a:gsLst>
              <a:gs pos="0">
                <a:srgbClr val="E3EDF9"/>
              </a:gs>
              <a:gs pos="50000">
                <a:srgbClr val="E3EDF9"/>
              </a:gs>
              <a:gs pos="75999">
                <a:srgbClr val="D8E0EA"/>
              </a:gs>
              <a:gs pos="100000">
                <a:srgbClr val="E6EBF0"/>
              </a:gs>
            </a:gsLst>
            <a:path path="shape">
              <a:fillToRect l="50000" t="50000" r="50000" b="50000"/>
            </a:path>
          </a:gradFill>
          <a:ln>
            <a:noFill/>
          </a:ln>
          <a:extLst>
            <a:ext uri="{91240B29-F687-4F45-9708-019B960494DF}">
              <a14:hiddenLine xmlns:a14="http://schemas.microsoft.com/office/drawing/2010/main" w="28575">
                <a:solidFill>
                  <a:srgbClr val="000000"/>
                </a:solidFill>
                <a:miter lim="800000"/>
                <a:headEnd/>
                <a:tailEnd/>
              </a14:hiddenLine>
            </a:ext>
          </a:extLst>
        </p:spPr>
        <p:txBody>
          <a:bodyPr rot="0" vert="horz" wrap="square" lIns="91440" tIns="91440" rIns="91440" bIns="137160" anchor="ctr" anchorCtr="0" upright="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8000"/>
              </a:lnSpc>
            </a:pPr>
            <a:r>
              <a:rPr lang="en-US" sz="2200" b="1" kern="1400" dirty="0">
                <a:solidFill>
                  <a:srgbClr val="003C71"/>
                </a:solidFill>
                <a:latin typeface="Letter-join Plus 8"/>
                <a:ea typeface="Times New Roman"/>
              </a:rPr>
              <a:t>Year 2 Class Teacher</a:t>
            </a:r>
          </a:p>
          <a:p>
            <a:pPr lvl="0" algn="ctr">
              <a:buClr>
                <a:schemeClr val="dk1"/>
              </a:buClr>
              <a:buSzPts val="1100"/>
            </a:pPr>
            <a:endParaRPr lang="en-GB" dirty="0">
              <a:solidFill>
                <a:schemeClr val="tx1"/>
              </a:solidFill>
              <a:latin typeface="Letter-join Plus 8" pitchFamily="50" charset="0"/>
              <a:ea typeface="Caveat"/>
              <a:cs typeface="Caveat"/>
              <a:sym typeface="Caveat"/>
            </a:endParaRPr>
          </a:p>
          <a:p>
            <a:pPr lvl="0" algn="ctr">
              <a:buClr>
                <a:schemeClr val="dk1"/>
              </a:buClr>
              <a:buSzPts val="1100"/>
            </a:pPr>
            <a:r>
              <a:rPr lang="en-GB" sz="2000" b="1" dirty="0">
                <a:solidFill>
                  <a:schemeClr val="tx1"/>
                </a:solidFill>
                <a:latin typeface="Letter-join Plus 8" pitchFamily="50" charset="0"/>
                <a:ea typeface="Caveat"/>
                <a:cs typeface="Caveat"/>
                <a:sym typeface="Caveat"/>
              </a:rPr>
              <a:t>Miss N </a:t>
            </a:r>
            <a:r>
              <a:rPr lang="en-GB" sz="2000" b="1" dirty="0" err="1">
                <a:solidFill>
                  <a:schemeClr val="tx1"/>
                </a:solidFill>
                <a:latin typeface="Letter-join Plus 8" pitchFamily="50" charset="0"/>
                <a:ea typeface="Caveat"/>
                <a:cs typeface="Caveat"/>
                <a:sym typeface="Caveat"/>
              </a:rPr>
              <a:t>Seabright</a:t>
            </a:r>
            <a:endParaRPr lang="en-GB" sz="2000" b="1" kern="1400" dirty="0">
              <a:latin typeface="Calibri"/>
              <a:ea typeface="Caveat"/>
            </a:endParaRPr>
          </a:p>
          <a:p>
            <a:pPr lvl="0" algn="ctr">
              <a:buClr>
                <a:schemeClr val="dk1"/>
              </a:buClr>
              <a:buSzPts val="1100"/>
            </a:pPr>
            <a:endParaRPr lang="en-GB" u="sng" dirty="0">
              <a:solidFill>
                <a:schemeClr val="tx1"/>
              </a:solidFill>
              <a:latin typeface="Letter-join Plus 8" pitchFamily="50" charset="0"/>
            </a:endParaRPr>
          </a:p>
          <a:p>
            <a:pPr lvl="0" algn="ctr">
              <a:buClr>
                <a:schemeClr val="dk1"/>
              </a:buClr>
              <a:buSzPts val="1100"/>
            </a:pPr>
            <a:r>
              <a:rPr lang="en-GB" dirty="0">
                <a:solidFill>
                  <a:schemeClr val="tx1"/>
                </a:solidFill>
                <a:latin typeface="Letter-join Plus 8" pitchFamily="50" charset="0"/>
              </a:rPr>
              <a:t>Thank you for your continued support </a:t>
            </a:r>
            <a:endParaRPr lang="en-GB" dirty="0">
              <a:solidFill>
                <a:schemeClr val="tx1"/>
              </a:solidFill>
              <a:latin typeface="Letter-join Plus 8" pitchFamily="50"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p:nvPr/>
        </p:nvSpPr>
        <p:spPr>
          <a:xfrm>
            <a:off x="254850" y="1699474"/>
            <a:ext cx="6348300" cy="4189525"/>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22" name="Google Shape;122;p15"/>
          <p:cNvSpPr txBox="1"/>
          <p:nvPr/>
        </p:nvSpPr>
        <p:spPr>
          <a:xfrm>
            <a:off x="367799" y="5179313"/>
            <a:ext cx="6122400" cy="553968"/>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Don’t forget to read and share stories with your child as well as getting them to read to you. </a:t>
            </a:r>
            <a:endParaRPr sz="1200" b="1" dirty="0">
              <a:solidFill>
                <a:srgbClr val="0070C0"/>
              </a:solidFill>
              <a:latin typeface="Letter-join Plus 8" pitchFamily="50" charset="0"/>
              <a:ea typeface="Freckle Face"/>
              <a:cs typeface="Freckle Face"/>
              <a:sym typeface="Freckle Face"/>
            </a:endParaRPr>
          </a:p>
        </p:txBody>
      </p:sp>
      <p:sp>
        <p:nvSpPr>
          <p:cNvPr id="124" name="Google Shape;124;p15"/>
          <p:cNvSpPr/>
          <p:nvPr/>
        </p:nvSpPr>
        <p:spPr>
          <a:xfrm>
            <a:off x="254850" y="6003575"/>
            <a:ext cx="6348300" cy="30600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25" name="Google Shape;125;p15"/>
          <p:cNvSpPr txBox="1"/>
          <p:nvPr/>
        </p:nvSpPr>
        <p:spPr>
          <a:xfrm>
            <a:off x="254849" y="6036559"/>
            <a:ext cx="6348300" cy="2123628"/>
          </a:xfrm>
          <a:prstGeom prst="rect">
            <a:avLst/>
          </a:prstGeom>
          <a:noFill/>
          <a:ln>
            <a:noFill/>
          </a:ln>
        </p:spPr>
        <p:txBody>
          <a:bodyPr spcFirstLastPara="1" wrap="square" lIns="91425" tIns="91425" rIns="91425" bIns="91425" anchor="t" anchorCtr="0">
            <a:spAutoFit/>
          </a:bodyPr>
          <a:lstStyle/>
          <a:p>
            <a:pPr marL="158750" algn="ctr">
              <a:buSzPts val="1100"/>
            </a:pPr>
            <a:r>
              <a:rPr lang="en-GB" sz="3000" b="1" dirty="0">
                <a:solidFill>
                  <a:srgbClr val="0CB0F1"/>
                </a:solidFill>
                <a:latin typeface="Letter-join Plus 8" pitchFamily="50" charset="0"/>
                <a:ea typeface="Freckle Face"/>
                <a:cs typeface="Freckle Face"/>
                <a:sym typeface="Freckle Face"/>
              </a:rPr>
              <a:t>Maths</a:t>
            </a:r>
            <a:endParaRPr lang="en-GB" sz="3000" dirty="0" smtClean="0">
              <a:latin typeface="Letter-join Plus 8" pitchFamily="50" charset="0"/>
              <a:ea typeface="Gloria Hallelujah"/>
              <a:cs typeface="Gloria Hallelujah"/>
              <a:sym typeface="Gloria Hallelujah"/>
            </a:endParaRPr>
          </a:p>
          <a:p>
            <a:r>
              <a:rPr lang="en-GB" sz="1600" dirty="0">
                <a:latin typeface="Letter-join No-Lead 8" panose="02000503000000020003" pitchFamily="50" charset="0"/>
              </a:rPr>
              <a:t>In Maths, this half term, we will be focusing on Money along with Multiplication and Division. Within these units we will look at counting money (notes and coins), comparing money, finding the difference and finding change. We will cover making equal groups, adding equal groups and making arrays. We will regularly do arithmetic and word problems discussing methods and model how to approach the questions. </a:t>
            </a:r>
          </a:p>
        </p:txBody>
      </p:sp>
      <p:sp>
        <p:nvSpPr>
          <p:cNvPr id="127" name="Google Shape;127;p15"/>
          <p:cNvSpPr txBox="1"/>
          <p:nvPr/>
        </p:nvSpPr>
        <p:spPr>
          <a:xfrm>
            <a:off x="367799" y="8389101"/>
            <a:ext cx="4999576" cy="553968"/>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smtClean="0">
                <a:solidFill>
                  <a:srgbClr val="0070C0"/>
                </a:solidFill>
                <a:latin typeface="Letter-join Plus 8" pitchFamily="50" charset="0"/>
                <a:ea typeface="Freckle Face"/>
                <a:cs typeface="Freckle Face"/>
                <a:sym typeface="Freckle Face"/>
              </a:rPr>
              <a:t>How to help at home: How about role playing shops using real money Can your child add amounts and select the correct coins for the items </a:t>
            </a:r>
            <a:r>
              <a:rPr lang="en-GB" sz="1200" b="1" smtClean="0">
                <a:solidFill>
                  <a:srgbClr val="0070C0"/>
                </a:solidFill>
                <a:latin typeface="Letter-join Plus 8" pitchFamily="50" charset="0"/>
                <a:ea typeface="Freckle Face"/>
                <a:cs typeface="Freckle Face"/>
                <a:sym typeface="Freckle Face"/>
              </a:rPr>
              <a:t>they buy? </a:t>
            </a:r>
            <a:endParaRPr sz="1200" b="1" dirty="0">
              <a:solidFill>
                <a:srgbClr val="0070C0"/>
              </a:solidFill>
              <a:latin typeface="Letter-join Plus 8" pitchFamily="50" charset="0"/>
              <a:ea typeface="Freckle Face"/>
              <a:cs typeface="Freckle Face"/>
              <a:sym typeface="Freckle Face"/>
            </a:endParaRPr>
          </a:p>
        </p:txBody>
      </p:sp>
      <p:sp>
        <p:nvSpPr>
          <p:cNvPr id="123" name="Google Shape;123;p15"/>
          <p:cNvSpPr txBox="1"/>
          <p:nvPr/>
        </p:nvSpPr>
        <p:spPr>
          <a:xfrm>
            <a:off x="254849" y="1640099"/>
            <a:ext cx="6348300" cy="3477845"/>
          </a:xfrm>
          <a:prstGeom prst="rect">
            <a:avLst/>
          </a:prstGeom>
          <a:noFill/>
          <a:ln>
            <a:noFill/>
          </a:ln>
        </p:spPr>
        <p:txBody>
          <a:bodyPr spcFirstLastPara="1" wrap="square" lIns="91425" tIns="91425" rIns="91425" bIns="91425" anchor="t" anchorCtr="0">
            <a:spAutoFit/>
          </a:bodyPr>
          <a:lstStyle/>
          <a:p>
            <a:pPr algn="ctr" fontAlgn="base"/>
            <a:r>
              <a:rPr lang="en-US" sz="3000" b="1" dirty="0" smtClean="0">
                <a:solidFill>
                  <a:srgbClr val="00B0F0"/>
                </a:solidFill>
                <a:highlight>
                  <a:schemeClr val="lt1"/>
                </a:highlight>
                <a:latin typeface="Letter-join Plus 8" pitchFamily="50" charset="0"/>
              </a:rPr>
              <a:t>English</a:t>
            </a:r>
            <a:endParaRPr lang="en-GB" sz="3000" b="1" dirty="0" smtClean="0">
              <a:solidFill>
                <a:srgbClr val="00B0F0"/>
              </a:solidFill>
              <a:highlight>
                <a:schemeClr val="lt1"/>
              </a:highlight>
              <a:latin typeface="Letter-join Plus 8" pitchFamily="50" charset="0"/>
            </a:endParaRPr>
          </a:p>
          <a:p>
            <a:pPr fontAlgn="base"/>
            <a:r>
              <a:rPr lang="en-GB" sz="1150" dirty="0" smtClean="0">
                <a:solidFill>
                  <a:srgbClr val="FF0000"/>
                </a:solidFill>
                <a:highlight>
                  <a:schemeClr val="lt1"/>
                </a:highlight>
                <a:latin typeface="Letter-join Plus 8" pitchFamily="50" charset="0"/>
              </a:rPr>
              <a:t>Writing: Focus text (Fiction</a:t>
            </a:r>
            <a:r>
              <a:rPr lang="en-GB" sz="1150" dirty="0">
                <a:solidFill>
                  <a:srgbClr val="FF0000"/>
                </a:solidFill>
                <a:highlight>
                  <a:schemeClr val="lt1"/>
                </a:highlight>
                <a:latin typeface="Letter-join Plus 8" pitchFamily="50" charset="0"/>
              </a:rPr>
              <a:t>): </a:t>
            </a:r>
            <a:r>
              <a:rPr lang="en-GB" sz="1150" dirty="0">
                <a:solidFill>
                  <a:schemeClr val="tx1"/>
                </a:solidFill>
                <a:highlight>
                  <a:schemeClr val="lt1"/>
                </a:highlight>
                <a:latin typeface="Letter-join Plus 8" pitchFamily="50" charset="0"/>
              </a:rPr>
              <a:t>The Lighthouse Keeper’s </a:t>
            </a:r>
            <a:r>
              <a:rPr lang="en-GB" sz="1150" dirty="0" smtClean="0">
                <a:solidFill>
                  <a:schemeClr val="tx1"/>
                </a:solidFill>
                <a:highlight>
                  <a:schemeClr val="lt1"/>
                </a:highlight>
                <a:latin typeface="Letter-join Plus 8" pitchFamily="50" charset="0"/>
              </a:rPr>
              <a:t>Lunch </a:t>
            </a:r>
            <a:r>
              <a:rPr lang="en-GB" sz="1150" dirty="0">
                <a:solidFill>
                  <a:schemeClr val="tx1"/>
                </a:solidFill>
                <a:highlight>
                  <a:schemeClr val="lt1"/>
                </a:highlight>
                <a:latin typeface="Letter-join Plus 8" pitchFamily="50" charset="0"/>
              </a:rPr>
              <a:t>by Rhonda Armitage. </a:t>
            </a:r>
            <a:r>
              <a:rPr lang="en-GB" sz="1150" dirty="0" smtClean="0">
                <a:solidFill>
                  <a:schemeClr val="tx1"/>
                </a:solidFill>
                <a:highlight>
                  <a:schemeClr val="lt1"/>
                </a:highlight>
                <a:latin typeface="Letter-join Plus 8" pitchFamily="50" charset="0"/>
              </a:rPr>
              <a:t>We will explore: </a:t>
            </a:r>
            <a:r>
              <a:rPr lang="en-GB" sz="1150" dirty="0">
                <a:highlight>
                  <a:schemeClr val="lt1"/>
                </a:highlight>
                <a:latin typeface="Letter-join Plus 8" pitchFamily="50" charset="0"/>
              </a:rPr>
              <a:t>verbs, adverbs, co-ordinating conjunctions and subordinating </a:t>
            </a:r>
            <a:r>
              <a:rPr lang="en-GB" sz="1150" dirty="0" smtClean="0">
                <a:highlight>
                  <a:schemeClr val="lt1"/>
                </a:highlight>
                <a:latin typeface="Letter-join Plus 8" pitchFamily="50" charset="0"/>
              </a:rPr>
              <a:t>conjunctions, compound </a:t>
            </a:r>
            <a:r>
              <a:rPr lang="en-GB" sz="1150" dirty="0">
                <a:highlight>
                  <a:schemeClr val="lt1"/>
                </a:highlight>
                <a:latin typeface="Letter-join Plus 8" pitchFamily="50" charset="0"/>
              </a:rPr>
              <a:t>words and we </a:t>
            </a:r>
            <a:r>
              <a:rPr lang="en-GB" sz="1150" dirty="0" smtClean="0">
                <a:highlight>
                  <a:schemeClr val="lt1"/>
                </a:highlight>
                <a:latin typeface="Letter-join Plus 8" pitchFamily="50" charset="0"/>
              </a:rPr>
              <a:t>the </a:t>
            </a:r>
            <a:r>
              <a:rPr lang="en-GB" sz="1150" dirty="0">
                <a:highlight>
                  <a:schemeClr val="lt1"/>
                </a:highlight>
                <a:latin typeface="Letter-join Plus 8" pitchFamily="50" charset="0"/>
              </a:rPr>
              <a:t>use of a range of </a:t>
            </a:r>
            <a:r>
              <a:rPr lang="en-GB" sz="1150" dirty="0" smtClean="0">
                <a:highlight>
                  <a:schemeClr val="lt1"/>
                </a:highlight>
                <a:latin typeface="Letter-join Plus 8" pitchFamily="50" charset="0"/>
              </a:rPr>
              <a:t>punctuation. </a:t>
            </a:r>
            <a:r>
              <a:rPr lang="en-GB" sz="1150" dirty="0" smtClean="0">
                <a:solidFill>
                  <a:schemeClr val="tx1"/>
                </a:solidFill>
                <a:highlight>
                  <a:schemeClr val="lt1"/>
                </a:highlight>
                <a:latin typeface="Letter-join Plus 8" pitchFamily="50" charset="0"/>
              </a:rPr>
              <a:t>Within </a:t>
            </a:r>
            <a:r>
              <a:rPr lang="en-GB" sz="1150" dirty="0">
                <a:solidFill>
                  <a:schemeClr val="tx1"/>
                </a:solidFill>
                <a:highlight>
                  <a:schemeClr val="lt1"/>
                </a:highlight>
                <a:latin typeface="Letter-join Plus 8" pitchFamily="50" charset="0"/>
              </a:rPr>
              <a:t>this unit </a:t>
            </a:r>
            <a:r>
              <a:rPr lang="en-GB" sz="1150" dirty="0" smtClean="0">
                <a:solidFill>
                  <a:schemeClr val="tx1"/>
                </a:solidFill>
                <a:highlight>
                  <a:schemeClr val="lt1"/>
                </a:highlight>
                <a:latin typeface="Letter-join Plus 8" pitchFamily="50" charset="0"/>
              </a:rPr>
              <a:t>the children will identify how each stage of the story is linked to the central problem and what they can learn and infer about the characters from the text. </a:t>
            </a:r>
            <a:endParaRPr lang="en-GB" sz="1150" dirty="0">
              <a:solidFill>
                <a:schemeClr val="tx1"/>
              </a:solidFill>
              <a:highlight>
                <a:schemeClr val="lt1"/>
              </a:highlight>
              <a:latin typeface="Letter-join Plus 8" pitchFamily="50" charset="0"/>
            </a:endParaRPr>
          </a:p>
          <a:p>
            <a:pPr fontAlgn="base"/>
            <a:r>
              <a:rPr lang="en-GB" sz="1150" dirty="0">
                <a:solidFill>
                  <a:srgbClr val="FF0000"/>
                </a:solidFill>
                <a:highlight>
                  <a:schemeClr val="lt1"/>
                </a:highlight>
                <a:latin typeface="Letter-join Plus 8" pitchFamily="50" charset="0"/>
              </a:rPr>
              <a:t>Writing: Focus text (Non-fiction): </a:t>
            </a:r>
            <a:r>
              <a:rPr lang="en-GB" sz="1150" dirty="0">
                <a:solidFill>
                  <a:schemeClr val="tx1"/>
                </a:solidFill>
                <a:highlight>
                  <a:schemeClr val="lt1"/>
                </a:highlight>
                <a:latin typeface="Letter-join Plus 8" pitchFamily="50" charset="0"/>
              </a:rPr>
              <a:t>In this unit we will read a set of instructions for How to Make a Pompom. </a:t>
            </a:r>
          </a:p>
          <a:p>
            <a:pPr fontAlgn="base"/>
            <a:r>
              <a:rPr lang="en-GB" sz="1150" dirty="0">
                <a:solidFill>
                  <a:schemeClr val="tx1"/>
                </a:solidFill>
                <a:highlight>
                  <a:schemeClr val="lt1"/>
                </a:highlight>
                <a:latin typeface="Letter-join Plus 8" pitchFamily="50" charset="0"/>
              </a:rPr>
              <a:t>We will explore: How to follow and evaluate a set of instructions and gain an understanding of the structure, layout and sequence, </a:t>
            </a:r>
            <a:r>
              <a:rPr lang="en-GB" sz="1150" dirty="0">
                <a:highlight>
                  <a:schemeClr val="lt1"/>
                </a:highlight>
                <a:latin typeface="Letter-join Plus 8" pitchFamily="50" charset="0"/>
              </a:rPr>
              <a:t>imperative (command verbs) and how adjectives are used in instructions. </a:t>
            </a:r>
            <a:r>
              <a:rPr lang="en-GB" sz="1150" dirty="0" smtClean="0">
                <a:solidFill>
                  <a:schemeClr val="tx1"/>
                </a:solidFill>
                <a:highlight>
                  <a:schemeClr val="lt1"/>
                </a:highlight>
                <a:latin typeface="Letter-join Plus 8" pitchFamily="50" charset="0"/>
              </a:rPr>
              <a:t>​</a:t>
            </a:r>
            <a:endParaRPr lang="en-GB" sz="1150" dirty="0">
              <a:solidFill>
                <a:schemeClr val="tx1"/>
              </a:solidFill>
              <a:highlight>
                <a:schemeClr val="lt1"/>
              </a:highlight>
              <a:latin typeface="Letter-join Plus 8" pitchFamily="50" charset="0"/>
            </a:endParaRPr>
          </a:p>
          <a:p>
            <a:pPr fontAlgn="base"/>
            <a:r>
              <a:rPr lang="en-GB" sz="1150" dirty="0" smtClean="0">
                <a:solidFill>
                  <a:srgbClr val="FF0000"/>
                </a:solidFill>
                <a:highlight>
                  <a:schemeClr val="lt1"/>
                </a:highlight>
                <a:latin typeface="Letter-join Plus 8" pitchFamily="50" charset="0"/>
              </a:rPr>
              <a:t>Spellings: </a:t>
            </a:r>
            <a:r>
              <a:rPr lang="en-GB" sz="1150" dirty="0" smtClean="0">
                <a:highlight>
                  <a:schemeClr val="lt1"/>
                </a:highlight>
                <a:latin typeface="Letter-join Plus 8" pitchFamily="50" charset="0"/>
              </a:rPr>
              <a:t>​In spelling</a:t>
            </a:r>
            <a:r>
              <a:rPr lang="en-GB" sz="1150" dirty="0">
                <a:highlight>
                  <a:schemeClr val="lt1"/>
                </a:highlight>
                <a:latin typeface="Letter-join Plus 8" pitchFamily="50" charset="0"/>
              </a:rPr>
              <a:t> </a:t>
            </a:r>
            <a:r>
              <a:rPr lang="en-GB" sz="1150" dirty="0" smtClean="0">
                <a:highlight>
                  <a:schemeClr val="lt1"/>
                </a:highlight>
                <a:latin typeface="Letter-join Plus 8" pitchFamily="50" charset="0"/>
              </a:rPr>
              <a:t>our focus will be on the Year 2 common exception words along with words ending in ‘le, el and al’ </a:t>
            </a:r>
            <a:endParaRPr lang="en-GB" sz="1150" dirty="0">
              <a:highlight>
                <a:schemeClr val="lt1"/>
              </a:highlight>
              <a:latin typeface="Letter-join Plus 8" pitchFamily="50" charset="0"/>
            </a:endParaRPr>
          </a:p>
          <a:p>
            <a:pPr fontAlgn="base"/>
            <a:r>
              <a:rPr lang="en-GB" sz="1150" dirty="0" smtClean="0">
                <a:solidFill>
                  <a:srgbClr val="FF0000"/>
                </a:solidFill>
                <a:highlight>
                  <a:schemeClr val="lt1"/>
                </a:highlight>
                <a:latin typeface="Letter-join Plus 8" pitchFamily="50" charset="0"/>
              </a:rPr>
              <a:t>Reading Comprehension Text: </a:t>
            </a:r>
          </a:p>
          <a:p>
            <a:pPr fontAlgn="base"/>
            <a:r>
              <a:rPr lang="en-GB" sz="1150" dirty="0">
                <a:solidFill>
                  <a:schemeClr val="dk1"/>
                </a:solidFill>
                <a:highlight>
                  <a:schemeClr val="lt1"/>
                </a:highlight>
                <a:latin typeface="Letter-join Plus 8" pitchFamily="50" charset="0"/>
                <a:ea typeface="Gloria Hallelujah"/>
                <a:cs typeface="Gloria Hallelujah"/>
                <a:sym typeface="Gloria Hallelujah"/>
              </a:rPr>
              <a:t>The Jolly Christmas Postman (Fiction) – Word Meaning </a:t>
            </a:r>
          </a:p>
          <a:p>
            <a:pPr fontAlgn="base"/>
            <a:r>
              <a:rPr lang="en-GB" sz="1150" dirty="0" smtClean="0">
                <a:solidFill>
                  <a:schemeClr val="tx1"/>
                </a:solidFill>
                <a:highlight>
                  <a:schemeClr val="lt1"/>
                </a:highlight>
                <a:latin typeface="Letter-join Plus 8" pitchFamily="50" charset="0"/>
              </a:rPr>
              <a:t>The</a:t>
            </a:r>
            <a:r>
              <a:rPr lang="en-GB" sz="1150" dirty="0" smtClean="0">
                <a:solidFill>
                  <a:srgbClr val="FF0000"/>
                </a:solidFill>
                <a:highlight>
                  <a:schemeClr val="lt1"/>
                </a:highlight>
                <a:latin typeface="Letter-join Plus 8" pitchFamily="50" charset="0"/>
              </a:rPr>
              <a:t> </a:t>
            </a:r>
            <a:r>
              <a:rPr lang="en-GB" sz="1150" dirty="0" smtClean="0">
                <a:solidFill>
                  <a:schemeClr val="tx1"/>
                </a:solidFill>
                <a:highlight>
                  <a:schemeClr val="lt1"/>
                </a:highlight>
                <a:latin typeface="Letter-join Plus 8" pitchFamily="50" charset="0"/>
              </a:rPr>
              <a:t>Life of Roald Dahl: A Marvellous Adventure (Non-Fiction) – Mixed Skills </a:t>
            </a:r>
            <a:endParaRPr lang="en-GB" sz="1150" dirty="0">
              <a:solidFill>
                <a:schemeClr val="tx1"/>
              </a:solidFill>
              <a:highlight>
                <a:schemeClr val="lt1"/>
              </a:highlight>
              <a:latin typeface="Letter-join Plus 8" pitchFamily="50" charset="0"/>
            </a:endParaRPr>
          </a:p>
          <a:p>
            <a:pPr fontAlgn="base"/>
            <a:r>
              <a:rPr lang="en-GB" sz="1150" dirty="0" smtClean="0">
                <a:highlight>
                  <a:schemeClr val="lt1"/>
                </a:highlight>
                <a:latin typeface="Letter-join Plus 8" pitchFamily="50" charset="0"/>
              </a:rPr>
              <a:t>George’s Marvellous Medicine (Fiction) – Retrieval </a:t>
            </a:r>
          </a:p>
          <a:p>
            <a:pPr fontAlgn="base"/>
            <a:r>
              <a:rPr lang="en-GB" sz="1150" dirty="0" smtClean="0">
                <a:solidFill>
                  <a:schemeClr val="dk1"/>
                </a:solidFill>
                <a:highlight>
                  <a:schemeClr val="lt1"/>
                </a:highlight>
                <a:latin typeface="Letter-join Plus 8" pitchFamily="50" charset="0"/>
                <a:ea typeface="Gloria Hallelujah"/>
                <a:cs typeface="Gloria Hallelujah"/>
                <a:sym typeface="Gloria Hallelujah"/>
              </a:rPr>
              <a:t>How </a:t>
            </a:r>
            <a:r>
              <a:rPr lang="en-GB" sz="1150" dirty="0">
                <a:solidFill>
                  <a:schemeClr val="dk1"/>
                </a:solidFill>
                <a:highlight>
                  <a:schemeClr val="lt1"/>
                </a:highlight>
                <a:latin typeface="Letter-join Plus 8" pitchFamily="50" charset="0"/>
                <a:ea typeface="Gloria Hallelujah"/>
                <a:cs typeface="Gloria Hallelujah"/>
                <a:sym typeface="Gloria Hallelujah"/>
              </a:rPr>
              <a:t>to Build a Gingerbread House (Non-Fiction)- Retrieval</a:t>
            </a:r>
          </a:p>
          <a:p>
            <a:pPr fontAlgn="base"/>
            <a:r>
              <a:rPr lang="en-GB" sz="1150" dirty="0">
                <a:solidFill>
                  <a:schemeClr val="dk1"/>
                </a:solidFill>
                <a:highlight>
                  <a:schemeClr val="lt1"/>
                </a:highlight>
                <a:latin typeface="Letter-join Plus 8" pitchFamily="50" charset="0"/>
                <a:ea typeface="Gloria Hallelujah"/>
                <a:cs typeface="Gloria Hallelujah"/>
                <a:sym typeface="Gloria Hallelujah"/>
              </a:rPr>
              <a:t>Hansel and Gretel (Fiction) – Retrieval </a:t>
            </a:r>
          </a:p>
          <a:p>
            <a:pPr fontAlgn="base"/>
            <a:r>
              <a:rPr lang="en-GB" sz="1150" dirty="0">
                <a:solidFill>
                  <a:schemeClr val="dk1"/>
                </a:solidFill>
                <a:highlight>
                  <a:schemeClr val="lt1"/>
                </a:highlight>
                <a:latin typeface="Letter-join Plus 8" pitchFamily="50" charset="0"/>
                <a:ea typeface="Gloria Hallelujah"/>
                <a:cs typeface="Gloria Hallelujah"/>
                <a:sym typeface="Gloria Hallelujah"/>
              </a:rPr>
              <a:t>Hansel and Gretel (Fiction) - </a:t>
            </a:r>
            <a:r>
              <a:rPr lang="en-GB" sz="1150" dirty="0" smtClean="0">
                <a:solidFill>
                  <a:schemeClr val="dk1"/>
                </a:solidFill>
                <a:highlight>
                  <a:schemeClr val="lt1"/>
                </a:highlight>
                <a:latin typeface="Letter-join Plus 8" pitchFamily="50" charset="0"/>
                <a:ea typeface="Gloria Hallelujah"/>
                <a:cs typeface="Gloria Hallelujah"/>
                <a:sym typeface="Gloria Hallelujah"/>
              </a:rPr>
              <a:t>Inference</a:t>
            </a:r>
            <a:endParaRPr lang="en-GB" sz="1150" dirty="0">
              <a:solidFill>
                <a:schemeClr val="dk1"/>
              </a:solidFill>
              <a:highlight>
                <a:schemeClr val="lt1"/>
              </a:highlight>
              <a:latin typeface="Letter-join Plus 8" pitchFamily="50" charset="0"/>
              <a:ea typeface="Gloria Hallelujah"/>
              <a:cs typeface="Gloria Hallelujah"/>
              <a:sym typeface="Gloria Hallelujah"/>
            </a:endParaRPr>
          </a:p>
        </p:txBody>
      </p:sp>
      <p:pic>
        <p:nvPicPr>
          <p:cNvPr id="2054" name="Picture 6" descr="Multiplication Clip Art 8 Multiplication Clipart Fans - Fraction Clipart,  HD Png Download , Transparent Png Image - PNGitem">
            <a:extLst>
              <a:ext uri="{FF2B5EF4-FFF2-40B4-BE49-F238E27FC236}">
                <a16:creationId xmlns:a16="http://schemas.microsoft.com/office/drawing/2014/main" id="{E988F42A-F52F-42D2-A46E-F3EC28BFF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068" y="8148643"/>
            <a:ext cx="767129" cy="784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p:nvPr/>
        </p:nvSpPr>
        <p:spPr>
          <a:xfrm>
            <a:off x="211949" y="1671102"/>
            <a:ext cx="3275700" cy="42339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34" name="Google Shape;134;p16"/>
          <p:cNvSpPr txBox="1"/>
          <p:nvPr/>
        </p:nvSpPr>
        <p:spPr>
          <a:xfrm>
            <a:off x="211949" y="1722010"/>
            <a:ext cx="3275700" cy="2123628"/>
          </a:xfrm>
          <a:prstGeom prst="rect">
            <a:avLst/>
          </a:prstGeom>
          <a:noFill/>
          <a:ln>
            <a:noFill/>
          </a:ln>
        </p:spPr>
        <p:txBody>
          <a:bodyPr spcFirstLastPara="1" wrap="square" lIns="91425" tIns="91425" rIns="91425" bIns="91425" anchor="t" anchorCtr="0">
            <a:spAutoFit/>
          </a:bodyPr>
          <a:lstStyle/>
          <a:p>
            <a:pPr lvl="0" algn="ctr"/>
            <a:r>
              <a:rPr lang="en-US" sz="3000" b="1" dirty="0" smtClean="0">
                <a:solidFill>
                  <a:srgbClr val="0CB0F1"/>
                </a:solidFill>
                <a:latin typeface="Letter-join Plus 8" pitchFamily="50" charset="0"/>
                <a:ea typeface="Gloria Hallelujah"/>
                <a:cs typeface="Gloria Hallelujah"/>
                <a:sym typeface="Freckle Face"/>
              </a:rPr>
              <a:t>Science</a:t>
            </a:r>
            <a:endParaRPr lang="en-GB" sz="3000" dirty="0">
              <a:latin typeface="Letter-join Plus 8" pitchFamily="50" charset="0"/>
              <a:ea typeface="Gloria Hallelujah"/>
              <a:cs typeface="Gloria Hallelujah"/>
              <a:sym typeface="Gloria Hallelujah"/>
            </a:endParaRPr>
          </a:p>
          <a:p>
            <a:pPr lvl="0" algn="ctr"/>
            <a:r>
              <a:rPr lang="en-GB" sz="1600" dirty="0" smtClean="0">
                <a:latin typeface="Letter-join Plus 8" pitchFamily="50" charset="0"/>
                <a:ea typeface="Gloria Hallelujah"/>
                <a:cs typeface="Gloria Hallelujah"/>
                <a:sym typeface="Gloria Hallelujah"/>
              </a:rPr>
              <a:t>Our </a:t>
            </a:r>
            <a:r>
              <a:rPr lang="en-GB" sz="1600" dirty="0">
                <a:latin typeface="Letter-join Plus 8" pitchFamily="50" charset="0"/>
                <a:ea typeface="Gloria Hallelujah"/>
                <a:cs typeface="Gloria Hallelujah"/>
                <a:sym typeface="Gloria Hallelujah"/>
              </a:rPr>
              <a:t>Science topic </a:t>
            </a:r>
            <a:r>
              <a:rPr lang="en-GB" sz="1600" dirty="0" smtClean="0">
                <a:latin typeface="Letter-join Plus 8" pitchFamily="50" charset="0"/>
                <a:ea typeface="Gloria Hallelujah"/>
                <a:cs typeface="Gloria Hallelujah"/>
                <a:sym typeface="Gloria Hallelujah"/>
              </a:rPr>
              <a:t>this half term is Our Local Environment. </a:t>
            </a:r>
            <a:r>
              <a:rPr lang="en-GB" sz="1600" dirty="0">
                <a:latin typeface="Letter-join Plus 8" pitchFamily="50" charset="0"/>
              </a:rPr>
              <a:t>This topic brings </a:t>
            </a:r>
            <a:r>
              <a:rPr lang="en-GB" sz="1600" dirty="0" smtClean="0">
                <a:latin typeface="Letter-join Plus 8" pitchFamily="50" charset="0"/>
              </a:rPr>
              <a:t>together the </a:t>
            </a:r>
            <a:r>
              <a:rPr lang="en-GB" sz="1600" dirty="0">
                <a:latin typeface="Letter-join Plus 8" pitchFamily="50" charset="0"/>
              </a:rPr>
              <a:t>study of living things, habitats and growing plants and is strongly focussed on outdoor learning and investigations</a:t>
            </a:r>
            <a:r>
              <a:rPr lang="en-GB" sz="1600" dirty="0" smtClean="0">
                <a:latin typeface="Letter-join Plus 8" pitchFamily="50" charset="0"/>
              </a:rPr>
              <a:t>. </a:t>
            </a:r>
            <a:endParaRPr sz="1600" dirty="0">
              <a:latin typeface="Letter-join Plus 8" pitchFamily="50" charset="0"/>
              <a:ea typeface="Gloria Hallelujah"/>
              <a:cs typeface="Gloria Hallelujah"/>
              <a:sym typeface="Gloria Hallelujah"/>
            </a:endParaRPr>
          </a:p>
        </p:txBody>
      </p:sp>
      <p:sp>
        <p:nvSpPr>
          <p:cNvPr id="135" name="Google Shape;135;p16"/>
          <p:cNvSpPr txBox="1"/>
          <p:nvPr/>
        </p:nvSpPr>
        <p:spPr>
          <a:xfrm>
            <a:off x="326249" y="4827410"/>
            <a:ext cx="3047100" cy="923299"/>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a:t>
            </a:r>
            <a:r>
              <a:rPr lang="en-GB" sz="1200" b="1" dirty="0" smtClean="0">
                <a:solidFill>
                  <a:srgbClr val="0070C0"/>
                </a:solidFill>
                <a:latin typeface="Letter-join Plus 8" pitchFamily="50" charset="0"/>
                <a:ea typeface="Freckle Face"/>
                <a:cs typeface="Freckle Face"/>
                <a:sym typeface="Freckle Face"/>
              </a:rPr>
              <a:t>:  Go on a walk with your child to the local park. Can they find things that are living, dead, and things that have never been alive? </a:t>
            </a:r>
            <a:endParaRPr sz="1200" b="1" dirty="0">
              <a:solidFill>
                <a:srgbClr val="0070C0"/>
              </a:solidFill>
              <a:latin typeface="Letter-join Plus 8" pitchFamily="50" charset="0"/>
              <a:ea typeface="Freckle Face"/>
              <a:cs typeface="Freckle Face"/>
              <a:sym typeface="Freckle Face"/>
            </a:endParaRPr>
          </a:p>
        </p:txBody>
      </p:sp>
      <p:sp>
        <p:nvSpPr>
          <p:cNvPr id="136" name="Google Shape;136;p16"/>
          <p:cNvSpPr/>
          <p:nvPr/>
        </p:nvSpPr>
        <p:spPr>
          <a:xfrm>
            <a:off x="3669000" y="1722010"/>
            <a:ext cx="3124200" cy="42339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38" name="Google Shape;138;p16"/>
          <p:cNvSpPr txBox="1"/>
          <p:nvPr/>
        </p:nvSpPr>
        <p:spPr>
          <a:xfrm>
            <a:off x="3671775" y="1644061"/>
            <a:ext cx="3124200" cy="3231624"/>
          </a:xfrm>
          <a:prstGeom prst="rect">
            <a:avLst/>
          </a:prstGeom>
          <a:noFill/>
          <a:ln>
            <a:noFill/>
          </a:ln>
        </p:spPr>
        <p:txBody>
          <a:bodyPr spcFirstLastPara="1" wrap="square" lIns="91425" tIns="91425" rIns="91425" bIns="91425" anchor="t" anchorCtr="0">
            <a:spAutoFit/>
          </a:bodyPr>
          <a:lstStyle/>
          <a:p>
            <a:pPr lvl="0" algn="ctr"/>
            <a:r>
              <a:rPr lang="en-US" sz="3000" b="1" dirty="0" smtClean="0">
                <a:solidFill>
                  <a:srgbClr val="0CB0F1"/>
                </a:solidFill>
                <a:latin typeface="Letter-join Plus 8" pitchFamily="50" charset="0"/>
                <a:ea typeface="Gloria Hallelujah"/>
                <a:cs typeface="Gloria Hallelujah"/>
                <a:sym typeface="Freckle Face"/>
              </a:rPr>
              <a:t>Geography</a:t>
            </a:r>
            <a:endParaRPr lang="en-GB" sz="3000" dirty="0" smtClean="0">
              <a:latin typeface="Letter-join Plus 8" pitchFamily="50" charset="0"/>
              <a:ea typeface="Gloria Hallelujah"/>
              <a:cs typeface="Gloria Hallelujah"/>
              <a:sym typeface="Gloria Hallelujah"/>
            </a:endParaRPr>
          </a:p>
          <a:p>
            <a:pPr lvl="0" algn="ctr"/>
            <a:r>
              <a:rPr lang="en-GB" dirty="0" smtClean="0">
                <a:latin typeface="Letter-join Plus 8" pitchFamily="50" charset="0"/>
                <a:ea typeface="Gloria Hallelujah"/>
                <a:cs typeface="Gloria Hallelujah"/>
                <a:sym typeface="Gloria Hallelujah"/>
              </a:rPr>
              <a:t>Our Geography unit this half term is Food Journeys. </a:t>
            </a:r>
            <a:r>
              <a:rPr lang="en-GB" dirty="0">
                <a:latin typeface="Letter-join Plus 8" pitchFamily="50" charset="0"/>
              </a:rPr>
              <a:t>This unit links the everyday experience of buying and eating food within the UK with the children’s growing geographical understanding of the world. As with many units in KS1, there is a strong element of local area </a:t>
            </a:r>
            <a:r>
              <a:rPr lang="en-GB" dirty="0" smtClean="0">
                <a:latin typeface="Letter-join Plus 8" pitchFamily="50" charset="0"/>
              </a:rPr>
              <a:t>study. This </a:t>
            </a:r>
            <a:r>
              <a:rPr lang="en-GB" dirty="0">
                <a:latin typeface="Letter-join Plus 8" pitchFamily="50" charset="0"/>
              </a:rPr>
              <a:t>will begin to show the class the connections between what we buy, where it comes from locally and how it might be able to be sourced from the UK (and beyond).</a:t>
            </a:r>
            <a:endParaRPr dirty="0">
              <a:latin typeface="Letter-join Plus 8" pitchFamily="50" charset="0"/>
              <a:ea typeface="Gloria Hallelujah"/>
              <a:cs typeface="Gloria Hallelujah"/>
              <a:sym typeface="Gloria Hallelujah"/>
            </a:endParaRPr>
          </a:p>
        </p:txBody>
      </p:sp>
      <p:sp>
        <p:nvSpPr>
          <p:cNvPr id="139" name="Google Shape;139;p16"/>
          <p:cNvSpPr txBox="1"/>
          <p:nvPr/>
        </p:nvSpPr>
        <p:spPr>
          <a:xfrm>
            <a:off x="3750300" y="4735076"/>
            <a:ext cx="2961600" cy="1107965"/>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a:t>
            </a:r>
            <a:r>
              <a:rPr lang="en-GB" sz="1200" b="1" dirty="0" smtClean="0">
                <a:solidFill>
                  <a:srgbClr val="0070C0"/>
                </a:solidFill>
                <a:latin typeface="Letter-join Plus 8" pitchFamily="50" charset="0"/>
                <a:ea typeface="Freckle Face"/>
                <a:cs typeface="Freckle Face"/>
                <a:sym typeface="Freckle Face"/>
              </a:rPr>
              <a:t>: Talk about what cereal crops are made into to help your child understand how the raw product started out and the process it goes through to be changed into something else. </a:t>
            </a:r>
            <a:endParaRPr sz="1200" b="1" dirty="0">
              <a:solidFill>
                <a:srgbClr val="0070C0"/>
              </a:solidFill>
              <a:latin typeface="Letter-join Plus 8" pitchFamily="50" charset="0"/>
              <a:ea typeface="Freckle Face"/>
              <a:cs typeface="Freckle Face"/>
              <a:sym typeface="Freckle Face"/>
            </a:endParaRPr>
          </a:p>
        </p:txBody>
      </p:sp>
      <p:sp>
        <p:nvSpPr>
          <p:cNvPr id="140" name="Google Shape;140;p16"/>
          <p:cNvSpPr/>
          <p:nvPr/>
        </p:nvSpPr>
        <p:spPr>
          <a:xfrm>
            <a:off x="233400" y="6073699"/>
            <a:ext cx="3338400" cy="29601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42" name="Google Shape;142;p16"/>
          <p:cNvSpPr txBox="1"/>
          <p:nvPr/>
        </p:nvSpPr>
        <p:spPr>
          <a:xfrm>
            <a:off x="233400" y="6389600"/>
            <a:ext cx="33813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100">
              <a:latin typeface="Gloria Hallelujah"/>
              <a:ea typeface="Gloria Hallelujah"/>
              <a:cs typeface="Gloria Hallelujah"/>
              <a:sym typeface="Gloria Hallelujah"/>
            </a:endParaRPr>
          </a:p>
        </p:txBody>
      </p:sp>
      <p:sp>
        <p:nvSpPr>
          <p:cNvPr id="143" name="Google Shape;143;p16"/>
          <p:cNvSpPr/>
          <p:nvPr/>
        </p:nvSpPr>
        <p:spPr>
          <a:xfrm>
            <a:off x="3674688" y="6082080"/>
            <a:ext cx="3047100" cy="29601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45" name="Google Shape;145;p16"/>
          <p:cNvSpPr txBox="1"/>
          <p:nvPr/>
        </p:nvSpPr>
        <p:spPr>
          <a:xfrm>
            <a:off x="3767275" y="8178208"/>
            <a:ext cx="2885700" cy="738633"/>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a:t>
            </a:r>
            <a:r>
              <a:rPr lang="en-GB" sz="1200" b="1" dirty="0" smtClean="0">
                <a:solidFill>
                  <a:srgbClr val="0070C0"/>
                </a:solidFill>
                <a:latin typeface="Letter-join Plus 8" pitchFamily="50" charset="0"/>
                <a:ea typeface="Freckle Face"/>
                <a:cs typeface="Freckle Face"/>
                <a:sym typeface="Freckle Face"/>
              </a:rPr>
              <a:t>: Encourage you child to listen to a variety of classic Rock songs. What instruments can they hear? </a:t>
            </a:r>
            <a:endParaRPr sz="1200" b="1" dirty="0">
              <a:solidFill>
                <a:srgbClr val="0070C0"/>
              </a:solidFill>
              <a:latin typeface="Letter-join Plus 8" pitchFamily="50" charset="0"/>
              <a:ea typeface="Freckle Face"/>
              <a:cs typeface="Freckle Face"/>
              <a:sym typeface="Freckle Face"/>
            </a:endParaRPr>
          </a:p>
        </p:txBody>
      </p:sp>
      <p:sp>
        <p:nvSpPr>
          <p:cNvPr id="146" name="Google Shape;146;p16"/>
          <p:cNvSpPr txBox="1"/>
          <p:nvPr/>
        </p:nvSpPr>
        <p:spPr>
          <a:xfrm>
            <a:off x="211962" y="6049949"/>
            <a:ext cx="3402738" cy="30161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rgbClr val="00B0F0"/>
                </a:solidFill>
                <a:latin typeface="Letter-join Plus 8" pitchFamily="50" charset="0"/>
                <a:ea typeface="Gloria Hallelujah"/>
                <a:cs typeface="Gloria Hallelujah"/>
                <a:sym typeface="Gloria Hallelujah"/>
              </a:rPr>
              <a:t>PE</a:t>
            </a:r>
            <a:endParaRPr lang="en-GB" sz="3000" b="1" dirty="0" smtClean="0">
              <a:solidFill>
                <a:srgbClr val="00B0F0"/>
              </a:solidFill>
              <a:latin typeface="Letter-join Plus 8" pitchFamily="50" charset="0"/>
              <a:ea typeface="Gloria Hallelujah"/>
              <a:cs typeface="Gloria Hallelujah"/>
              <a:sym typeface="Gloria Hallelujah"/>
            </a:endParaRPr>
          </a:p>
          <a:p>
            <a:pPr lvl="0" algn="ctr"/>
            <a:r>
              <a:rPr lang="en-GB" dirty="0" smtClean="0">
                <a:latin typeface="Letter-join No-Lead 8" panose="02000503000000020003" pitchFamily="50" charset="0"/>
              </a:rPr>
              <a:t>Real Dance Unit 1</a:t>
            </a:r>
          </a:p>
          <a:p>
            <a:pPr lvl="0" algn="ctr"/>
            <a:r>
              <a:rPr lang="en-GB" dirty="0" smtClean="0">
                <a:latin typeface="Letter-join No-Lead 8" panose="02000503000000020003" pitchFamily="50" charset="0"/>
              </a:rPr>
              <a:t>In </a:t>
            </a:r>
            <a:r>
              <a:rPr lang="en-GB" dirty="0">
                <a:latin typeface="Letter-join No-Lead 8" panose="02000503000000020003" pitchFamily="50" charset="0"/>
              </a:rPr>
              <a:t>this unit, the children will learn and develop shapes and circles and create sequences of movement with these through partnering and artistry.</a:t>
            </a:r>
            <a:endParaRPr lang="en-GB" b="1" dirty="0" smtClean="0">
              <a:solidFill>
                <a:srgbClr val="0000FF"/>
              </a:solidFill>
              <a:latin typeface="Letter-join No-Lead 8" panose="02000503000000020003" pitchFamily="50" charset="0"/>
              <a:ea typeface="Gloria Hallelujah"/>
              <a:cs typeface="Gloria Hallelujah"/>
              <a:sym typeface="Gloria Hallelujah"/>
            </a:endParaRPr>
          </a:p>
          <a:p>
            <a:pPr marL="0" lvl="0" indent="0" algn="ctr" rtl="0">
              <a:spcBef>
                <a:spcPts val="0"/>
              </a:spcBef>
              <a:spcAft>
                <a:spcPts val="0"/>
              </a:spcAft>
              <a:buNone/>
            </a:pPr>
            <a:endParaRPr lang="en-US" b="1" dirty="0" smtClean="0">
              <a:solidFill>
                <a:srgbClr val="0000FF"/>
              </a:solidFill>
              <a:latin typeface="Letter-join Plus 8" pitchFamily="50" charset="0"/>
              <a:ea typeface="Gloria Hallelujah"/>
              <a:cs typeface="Gloria Hallelujah"/>
              <a:sym typeface="Gloria Hallelujah"/>
            </a:endParaRPr>
          </a:p>
          <a:p>
            <a:pPr marL="0" lvl="0" indent="0" algn="ctr" rtl="0">
              <a:spcBef>
                <a:spcPts val="0"/>
              </a:spcBef>
              <a:spcAft>
                <a:spcPts val="0"/>
              </a:spcAft>
              <a:buNone/>
            </a:pPr>
            <a:endParaRPr lang="en-US" b="1" dirty="0" smtClean="0">
              <a:solidFill>
                <a:srgbClr val="0000FF"/>
              </a:solidFill>
              <a:latin typeface="Letter-join Plus 8" pitchFamily="50" charset="0"/>
              <a:ea typeface="Gloria Hallelujah"/>
              <a:cs typeface="Gloria Hallelujah"/>
              <a:sym typeface="Gloria Hallelujah"/>
            </a:endParaRPr>
          </a:p>
          <a:p>
            <a:pPr marL="0" lvl="0" indent="0" algn="ctr" rtl="0">
              <a:spcBef>
                <a:spcPts val="0"/>
              </a:spcBef>
              <a:spcAft>
                <a:spcPts val="0"/>
              </a:spcAft>
              <a:buNone/>
            </a:pPr>
            <a:endParaRPr lang="en-GB" b="1" dirty="0">
              <a:solidFill>
                <a:srgbClr val="0000FF"/>
              </a:solidFill>
              <a:latin typeface="Letter-join Plus 8" pitchFamily="50" charset="0"/>
              <a:ea typeface="Gloria Hallelujah"/>
              <a:cs typeface="Gloria Hallelujah"/>
              <a:sym typeface="Gloria Hallelujah"/>
            </a:endParaRPr>
          </a:p>
          <a:p>
            <a:pPr marL="0" lvl="0" indent="0" algn="ctr" rtl="0">
              <a:spcBef>
                <a:spcPts val="0"/>
              </a:spcBef>
              <a:spcAft>
                <a:spcPts val="0"/>
              </a:spcAft>
              <a:buNone/>
            </a:pPr>
            <a:r>
              <a:rPr lang="en-GB" b="1" dirty="0" smtClean="0">
                <a:solidFill>
                  <a:srgbClr val="0000FF"/>
                </a:solidFill>
                <a:latin typeface="Letter-join Plus 8" pitchFamily="50" charset="0"/>
                <a:ea typeface="Gloria Hallelujah"/>
                <a:cs typeface="Gloria Hallelujah"/>
                <a:sym typeface="Gloria Hallelujah"/>
              </a:rPr>
              <a:t>PE is Wednesday and Friday</a:t>
            </a:r>
          </a:p>
          <a:p>
            <a:pPr marL="0" lvl="0" indent="0" algn="ctr" rtl="0">
              <a:spcBef>
                <a:spcPts val="0"/>
              </a:spcBef>
              <a:spcAft>
                <a:spcPts val="0"/>
              </a:spcAft>
              <a:buNone/>
            </a:pPr>
            <a:r>
              <a:rPr lang="en-GB" dirty="0" smtClean="0">
                <a:latin typeface="Letter-join Plus 8" pitchFamily="50" charset="0"/>
                <a:ea typeface="Gloria Hallelujah"/>
                <a:cs typeface="Gloria Hallelujah"/>
                <a:sym typeface="Gloria Hallelujah"/>
              </a:rPr>
              <a:t>Please </a:t>
            </a:r>
            <a:r>
              <a:rPr lang="en-GB" dirty="0">
                <a:latin typeface="Letter-join Plus 8" pitchFamily="50" charset="0"/>
                <a:ea typeface="Gloria Hallelujah"/>
                <a:cs typeface="Gloria Hallelujah"/>
                <a:sym typeface="Gloria Hallelujah"/>
              </a:rPr>
              <a:t>ensure that your child </a:t>
            </a:r>
            <a:r>
              <a:rPr lang="en-GB" dirty="0" smtClean="0">
                <a:latin typeface="Letter-join Plus 8" pitchFamily="50" charset="0"/>
                <a:ea typeface="Gloria Hallelujah"/>
                <a:cs typeface="Gloria Hallelujah"/>
                <a:sym typeface="Gloria Hallelujah"/>
              </a:rPr>
              <a:t>has their P.E kit in school. </a:t>
            </a:r>
            <a:endParaRPr dirty="0">
              <a:latin typeface="Letter-join Plus 8" pitchFamily="50" charset="0"/>
              <a:ea typeface="Gloria Hallelujah"/>
              <a:cs typeface="Gloria Hallelujah"/>
              <a:sym typeface="Gloria Hallelujah"/>
            </a:endParaRPr>
          </a:p>
        </p:txBody>
      </p:sp>
      <p:sp>
        <p:nvSpPr>
          <p:cNvPr id="19" name="Google Shape;157;p17">
            <a:extLst>
              <a:ext uri="{FF2B5EF4-FFF2-40B4-BE49-F238E27FC236}">
                <a16:creationId xmlns:a16="http://schemas.microsoft.com/office/drawing/2014/main" id="{6C156C9F-7072-4772-A6EC-429A61BADE00}"/>
              </a:ext>
            </a:extLst>
          </p:cNvPr>
          <p:cNvSpPr txBox="1"/>
          <p:nvPr/>
        </p:nvSpPr>
        <p:spPr>
          <a:xfrm>
            <a:off x="3669000" y="6012611"/>
            <a:ext cx="3047100" cy="2246739"/>
          </a:xfrm>
          <a:prstGeom prst="rect">
            <a:avLst/>
          </a:prstGeom>
          <a:noFill/>
          <a:ln>
            <a:noFill/>
          </a:ln>
        </p:spPr>
        <p:txBody>
          <a:bodyPr spcFirstLastPara="1" wrap="square" lIns="91425" tIns="91425" rIns="91425" bIns="91425" anchor="t" anchorCtr="0">
            <a:spAutoFit/>
          </a:bodyPr>
          <a:lstStyle/>
          <a:p>
            <a:pPr lvl="0" algn="ctr"/>
            <a:r>
              <a:rPr lang="en-GB" sz="3000" b="1" dirty="0" smtClean="0">
                <a:solidFill>
                  <a:srgbClr val="0CB0F1"/>
                </a:solidFill>
                <a:latin typeface="Letter-join Plus 8" pitchFamily="50" charset="0"/>
                <a:ea typeface="Freckle Face"/>
                <a:cs typeface="Freckle Face"/>
                <a:sym typeface="Freckle Face"/>
              </a:rPr>
              <a:t>Music</a:t>
            </a:r>
            <a:endParaRPr lang="en-GB" sz="3000" dirty="0" smtClean="0">
              <a:latin typeface="Letter-join Plus 8" pitchFamily="50" charset="0"/>
              <a:ea typeface="Gloria Hallelujah"/>
              <a:cs typeface="Gloria Hallelujah"/>
              <a:sym typeface="Gloria Hallelujah"/>
            </a:endParaRPr>
          </a:p>
          <a:p>
            <a:pPr lvl="0" algn="ctr"/>
            <a:r>
              <a:rPr lang="en-GB" sz="1300" dirty="0" smtClean="0">
                <a:latin typeface="Letter-join Plus 8" pitchFamily="50" charset="0"/>
                <a:ea typeface="Gloria Hallelujah"/>
                <a:cs typeface="Gloria Hallelujah"/>
                <a:sym typeface="Gloria Hallelujah"/>
              </a:rPr>
              <a:t>This </a:t>
            </a:r>
            <a:r>
              <a:rPr lang="en-GB" sz="1300" dirty="0">
                <a:latin typeface="Letter-join Plus 8" pitchFamily="50" charset="0"/>
                <a:ea typeface="Gloria Hallelujah"/>
                <a:cs typeface="Gloria Hallelujah"/>
                <a:sym typeface="Gloria Hallelujah"/>
              </a:rPr>
              <a:t>half term, </a:t>
            </a:r>
            <a:r>
              <a:rPr lang="en-GB" sz="1300" dirty="0" smtClean="0">
                <a:latin typeface="Letter-join Plus 8" pitchFamily="50" charset="0"/>
                <a:ea typeface="Gloria Hallelujah"/>
                <a:cs typeface="Gloria Hallelujah"/>
                <a:sym typeface="Gloria Hallelujah"/>
              </a:rPr>
              <a:t>in Music the children will learn a Rock song called I </a:t>
            </a:r>
            <a:r>
              <a:rPr lang="en-GB" sz="1300" dirty="0" err="1" smtClean="0">
                <a:latin typeface="Letter-join Plus 8" pitchFamily="50" charset="0"/>
                <a:ea typeface="Gloria Hallelujah"/>
                <a:cs typeface="Gloria Hallelujah"/>
                <a:sym typeface="Gloria Hallelujah"/>
              </a:rPr>
              <a:t>Wanna</a:t>
            </a:r>
            <a:r>
              <a:rPr lang="en-GB" sz="1300" dirty="0" smtClean="0">
                <a:latin typeface="Letter-join Plus 8" pitchFamily="50" charset="0"/>
                <a:ea typeface="Gloria Hallelujah"/>
                <a:cs typeface="Gloria Hallelujah"/>
                <a:sym typeface="Gloria Hallelujah"/>
              </a:rPr>
              <a:t> Play In A Band by Joanna </a:t>
            </a:r>
            <a:r>
              <a:rPr lang="en-GB" sz="1300" dirty="0" err="1" smtClean="0">
                <a:latin typeface="Letter-join Plus 8" pitchFamily="50" charset="0"/>
                <a:ea typeface="Gloria Hallelujah"/>
                <a:cs typeface="Gloria Hallelujah"/>
                <a:sym typeface="Gloria Hallelujah"/>
              </a:rPr>
              <a:t>Mangona</a:t>
            </a:r>
            <a:r>
              <a:rPr lang="en-GB" sz="1300" dirty="0" smtClean="0">
                <a:latin typeface="Letter-join Plus 8" pitchFamily="50" charset="0"/>
                <a:ea typeface="Gloria Hallelujah"/>
                <a:cs typeface="Gloria Hallelujah"/>
                <a:sym typeface="Gloria Hallelujah"/>
              </a:rPr>
              <a:t>. In this unit the children will learn about singing and playing together in ensemble. As well as learning to sing, play, improvise and compose with this song, children will listen and appraise class Rock Songs. </a:t>
            </a:r>
            <a:endParaRPr lang="en-GB" sz="1300" dirty="0">
              <a:latin typeface="Letter-join Plus 8" pitchFamily="50" charset="0"/>
              <a:ea typeface="Gloria Hallelujah"/>
              <a:cs typeface="Gloria Hallelujah"/>
              <a:sym typeface="Gloria Hallelujah"/>
            </a:endParaRPr>
          </a:p>
        </p:txBody>
      </p:sp>
      <p:pic>
        <p:nvPicPr>
          <p:cNvPr id="1026" name="Picture 2" descr="Clipart Football Youth | Free Images at Clker.com - vector clip art online,  royalty free &amp; public domain">
            <a:extLst>
              <a:ext uri="{FF2B5EF4-FFF2-40B4-BE49-F238E27FC236}">
                <a16:creationId xmlns:a16="http://schemas.microsoft.com/office/drawing/2014/main" id="{ED29C1D4-307F-40F9-9720-F39EDA4F6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854" y="7704786"/>
            <a:ext cx="682392" cy="5464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usic note clipart png - Clipart World">
            <a:extLst>
              <a:ext uri="{FF2B5EF4-FFF2-40B4-BE49-F238E27FC236}">
                <a16:creationId xmlns:a16="http://schemas.microsoft.com/office/drawing/2014/main" id="{40B7EF0E-68D2-4D4E-BAB5-9BDA7328E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313" y="6175566"/>
            <a:ext cx="357187" cy="3153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music note clipart png - Clipart World">
            <a:extLst>
              <a:ext uri="{FF2B5EF4-FFF2-40B4-BE49-F238E27FC236}">
                <a16:creationId xmlns:a16="http://schemas.microsoft.com/office/drawing/2014/main" id="{53539410-0523-4E22-A821-4B6AFC700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131" y="6205285"/>
            <a:ext cx="357187" cy="3153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843619" y="3920379"/>
            <a:ext cx="2012360" cy="7847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p:nvPr/>
        </p:nvSpPr>
        <p:spPr>
          <a:xfrm>
            <a:off x="242900" y="1673235"/>
            <a:ext cx="6464152" cy="2488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52" name="Google Shape;152;p17"/>
          <p:cNvSpPr txBox="1"/>
          <p:nvPr/>
        </p:nvSpPr>
        <p:spPr>
          <a:xfrm>
            <a:off x="381370" y="1737604"/>
            <a:ext cx="6180027" cy="1631185"/>
          </a:xfrm>
          <a:prstGeom prst="rect">
            <a:avLst/>
          </a:prstGeom>
          <a:noFill/>
          <a:ln>
            <a:noFill/>
          </a:ln>
        </p:spPr>
        <p:txBody>
          <a:bodyPr spcFirstLastPara="1" wrap="square" lIns="91425" tIns="91425" rIns="91425" bIns="91425" anchor="t" anchorCtr="0">
            <a:spAutoFit/>
          </a:bodyPr>
          <a:lstStyle/>
          <a:p>
            <a:pPr algn="ctr"/>
            <a:r>
              <a:rPr lang="en-GB" sz="3000" b="1" dirty="0" smtClean="0">
                <a:solidFill>
                  <a:srgbClr val="0CB0F1"/>
                </a:solidFill>
                <a:latin typeface="Letter-join Plus 8" pitchFamily="50" charset="0"/>
                <a:ea typeface="Freckle Face"/>
                <a:cs typeface="Freckle Face"/>
                <a:sym typeface="Freckle Face"/>
              </a:rPr>
              <a:t>Art</a:t>
            </a:r>
            <a:endParaRPr lang="en-GB" sz="3000" dirty="0" smtClean="0">
              <a:latin typeface="Letter-join Plus 8" pitchFamily="50" charset="0"/>
              <a:ea typeface="Gloria Hallelujah"/>
              <a:cs typeface="Gloria Hallelujah"/>
              <a:sym typeface="Gloria Hallelujah"/>
            </a:endParaRPr>
          </a:p>
          <a:p>
            <a:pPr lvl="0" algn="ctr"/>
            <a:r>
              <a:rPr lang="en-GB" sz="1600" dirty="0" smtClean="0">
                <a:latin typeface="Letter-join Plus 8" pitchFamily="50" charset="0"/>
                <a:ea typeface="Gloria Hallelujah"/>
                <a:cs typeface="Gloria Hallelujah"/>
                <a:sym typeface="Gloria Hallelujah"/>
              </a:rPr>
              <a:t>In Art and Design this half term, the focus will be Expressive painting. We will </a:t>
            </a:r>
            <a:r>
              <a:rPr lang="en-GB" sz="1600" dirty="0">
                <a:latin typeface="Letter-join Plus 8" pitchFamily="50" charset="0"/>
                <a:ea typeface="Gloria Hallelujah"/>
              </a:rPr>
              <a:t>e</a:t>
            </a:r>
            <a:r>
              <a:rPr lang="en-GB" sz="1600" dirty="0" smtClean="0">
                <a:latin typeface="Letter-join Plus 8" pitchFamily="50" charset="0"/>
              </a:rPr>
              <a:t>xplore </a:t>
            </a:r>
            <a:r>
              <a:rPr lang="en-GB" sz="1600" dirty="0">
                <a:latin typeface="Letter-join Plus 8" pitchFamily="50" charset="0"/>
              </a:rPr>
              <a:t>how painters sometimes use paint in an expressive and gestural way. </a:t>
            </a:r>
            <a:r>
              <a:rPr lang="en-GB" sz="1600" dirty="0" smtClean="0">
                <a:latin typeface="Letter-join Plus 8" pitchFamily="50" charset="0"/>
              </a:rPr>
              <a:t>We will also explore </a:t>
            </a:r>
            <a:r>
              <a:rPr lang="en-GB" sz="1600" dirty="0">
                <a:latin typeface="Letter-join Plus 8" pitchFamily="50" charset="0"/>
              </a:rPr>
              <a:t>colour mixing and experimental mark making to create abstract still </a:t>
            </a:r>
            <a:r>
              <a:rPr lang="en-GB" sz="1600" dirty="0" smtClean="0">
                <a:latin typeface="Letter-join Plus 8" pitchFamily="50" charset="0"/>
              </a:rPr>
              <a:t>life.</a:t>
            </a:r>
            <a:r>
              <a:rPr lang="en-GB" sz="1600" dirty="0">
                <a:latin typeface="Letter-join Plus 8" pitchFamily="50" charset="0"/>
              </a:rPr>
              <a:t> </a:t>
            </a:r>
            <a:r>
              <a:rPr lang="en-GB" sz="1600" dirty="0" smtClean="0">
                <a:latin typeface="Letter-join Plus 8" pitchFamily="50" charset="0"/>
                <a:ea typeface="Gloria Hallelujah"/>
                <a:cs typeface="Gloria Hallelujah"/>
                <a:sym typeface="Gloria Hallelujah"/>
              </a:rPr>
              <a:t> </a:t>
            </a:r>
            <a:endParaRPr sz="1600" dirty="0">
              <a:latin typeface="Letter-join Plus 8" pitchFamily="50" charset="0"/>
              <a:ea typeface="Gloria Hallelujah"/>
              <a:cs typeface="Gloria Hallelujah"/>
              <a:sym typeface="Gloria Hallelujah"/>
            </a:endParaRPr>
          </a:p>
        </p:txBody>
      </p:sp>
      <p:sp>
        <p:nvSpPr>
          <p:cNvPr id="154" name="Google Shape;154;p17"/>
          <p:cNvSpPr txBox="1"/>
          <p:nvPr/>
        </p:nvSpPr>
        <p:spPr>
          <a:xfrm>
            <a:off x="486675" y="3601227"/>
            <a:ext cx="5992146" cy="369302"/>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a:t>
            </a:r>
            <a:r>
              <a:rPr lang="en-GB" sz="1200" b="1" dirty="0" smtClean="0">
                <a:solidFill>
                  <a:srgbClr val="0070C0"/>
                </a:solidFill>
                <a:latin typeface="Letter-join Plus 8" pitchFamily="50" charset="0"/>
                <a:ea typeface="Freckle Face"/>
                <a:cs typeface="Freckle Face"/>
                <a:sym typeface="Freckle Face"/>
              </a:rPr>
              <a:t>: Experiment making different marks using a range </a:t>
            </a:r>
            <a:r>
              <a:rPr lang="en-GB" sz="1200" b="1" smtClean="0">
                <a:solidFill>
                  <a:srgbClr val="0070C0"/>
                </a:solidFill>
                <a:latin typeface="Letter-join Plus 8" pitchFamily="50" charset="0"/>
                <a:ea typeface="Freckle Face"/>
                <a:cs typeface="Freckle Face"/>
                <a:sym typeface="Freckle Face"/>
              </a:rPr>
              <a:t>of tools. </a:t>
            </a:r>
            <a:endParaRPr sz="1200" b="1" dirty="0">
              <a:solidFill>
                <a:srgbClr val="0070C0"/>
              </a:solidFill>
              <a:latin typeface="Letter-join Plus 8" pitchFamily="50" charset="0"/>
              <a:ea typeface="Freckle Face"/>
              <a:cs typeface="Freckle Face"/>
              <a:sym typeface="Freckle Face"/>
            </a:endParaRPr>
          </a:p>
        </p:txBody>
      </p:sp>
      <p:sp>
        <p:nvSpPr>
          <p:cNvPr id="155" name="Google Shape;155;p17"/>
          <p:cNvSpPr/>
          <p:nvPr/>
        </p:nvSpPr>
        <p:spPr>
          <a:xfrm>
            <a:off x="181617" y="7352905"/>
            <a:ext cx="6537310" cy="1703215"/>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56" name="Google Shape;156;p17"/>
          <p:cNvSpPr txBox="1"/>
          <p:nvPr/>
        </p:nvSpPr>
        <p:spPr>
          <a:xfrm>
            <a:off x="1374467" y="7289643"/>
            <a:ext cx="4201018" cy="480625"/>
          </a:xfrm>
          <a:prstGeom prst="rect">
            <a:avLst/>
          </a:prstGeom>
          <a:noFill/>
          <a:ln>
            <a:noFill/>
          </a:ln>
        </p:spPr>
        <p:txBody>
          <a:bodyPr spcFirstLastPara="1" wrap="square" lIns="91425" tIns="91425" rIns="91425" bIns="91425" anchor="t" anchorCtr="0">
            <a:noAutofit/>
          </a:bodyPr>
          <a:lstStyle/>
          <a:p>
            <a:pPr algn="ctr"/>
            <a:r>
              <a:rPr lang="en-GB" sz="3000" b="1" dirty="0">
                <a:solidFill>
                  <a:srgbClr val="0CB0F1"/>
                </a:solidFill>
                <a:latin typeface="Letter-join Plus 8" pitchFamily="50" charset="0"/>
                <a:ea typeface="Freckle Face"/>
                <a:cs typeface="Freckle Face"/>
                <a:sym typeface="Freckle Face"/>
              </a:rPr>
              <a:t>Books to Share at Home      </a:t>
            </a:r>
            <a:r>
              <a:rPr lang="en-GB" sz="3000" b="1" dirty="0">
                <a:solidFill>
                  <a:srgbClr val="0CB0F1"/>
                </a:solidFill>
                <a:latin typeface="Letter-join Plus 8" pitchFamily="50" charset="0"/>
                <a:ea typeface="Calibri"/>
                <a:cs typeface="Calibri"/>
                <a:sym typeface="Calibri"/>
              </a:rPr>
              <a:t> </a:t>
            </a:r>
          </a:p>
          <a:p>
            <a:pPr marL="0" lvl="0" indent="0" algn="ctr" rtl="0">
              <a:spcBef>
                <a:spcPts val="0"/>
              </a:spcBef>
              <a:spcAft>
                <a:spcPts val="0"/>
              </a:spcAft>
              <a:buNone/>
            </a:pPr>
            <a:r>
              <a:rPr lang="en-GB" sz="3000" b="1" dirty="0" smtClean="0">
                <a:solidFill>
                  <a:srgbClr val="0CB0F1"/>
                </a:solidFill>
                <a:latin typeface="Letter-join Plus 8" pitchFamily="50" charset="0"/>
                <a:ea typeface="Freckle Face"/>
                <a:cs typeface="Freckle Face"/>
                <a:sym typeface="Freckle Face"/>
              </a:rPr>
              <a:t>     </a:t>
            </a:r>
            <a:r>
              <a:rPr lang="en-GB" sz="3000" b="1" dirty="0" smtClean="0">
                <a:solidFill>
                  <a:srgbClr val="0CB0F1"/>
                </a:solidFill>
                <a:latin typeface="Letter-join Plus 8" pitchFamily="50" charset="0"/>
                <a:ea typeface="Calibri"/>
                <a:cs typeface="Calibri"/>
                <a:sym typeface="Calibri"/>
              </a:rPr>
              <a:t> </a:t>
            </a:r>
            <a:endParaRPr sz="3000" b="1" dirty="0">
              <a:solidFill>
                <a:srgbClr val="0CB0F1"/>
              </a:solidFill>
              <a:latin typeface="Letter-join Plus 8" pitchFamily="50" charset="0"/>
              <a:ea typeface="Calibri"/>
              <a:cs typeface="Calibri"/>
              <a:sym typeface="Calibri"/>
            </a:endParaRPr>
          </a:p>
        </p:txBody>
      </p:sp>
      <p:sp>
        <p:nvSpPr>
          <p:cNvPr id="159" name="Google Shape;159;p17"/>
          <p:cNvSpPr/>
          <p:nvPr/>
        </p:nvSpPr>
        <p:spPr>
          <a:xfrm>
            <a:off x="3557525" y="4320785"/>
            <a:ext cx="3181500" cy="2905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64" name="Google Shape;164;p17"/>
          <p:cNvSpPr/>
          <p:nvPr/>
        </p:nvSpPr>
        <p:spPr>
          <a:xfrm>
            <a:off x="176225" y="4313858"/>
            <a:ext cx="3181500" cy="2905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Gloria Hallelujah"/>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Gloria Hallelujah"/>
              <a:ea typeface="Gloria Hallelujah"/>
              <a:cs typeface="Gloria Hallelujah"/>
              <a:sym typeface="Gloria Hallelujah"/>
            </a:endParaRPr>
          </a:p>
        </p:txBody>
      </p:sp>
      <p:sp>
        <p:nvSpPr>
          <p:cNvPr id="166" name="Google Shape;166;p17"/>
          <p:cNvSpPr txBox="1"/>
          <p:nvPr/>
        </p:nvSpPr>
        <p:spPr>
          <a:xfrm>
            <a:off x="330900" y="6352871"/>
            <a:ext cx="2895900" cy="738633"/>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lgn="ctr"/>
            <a:r>
              <a:rPr lang="en-GB" sz="1200" b="1">
                <a:solidFill>
                  <a:srgbClr val="0070C0"/>
                </a:solidFill>
                <a:latin typeface="Letter-join Plus 8" pitchFamily="50" charset="0"/>
                <a:ea typeface="Freckle Face"/>
                <a:cs typeface="Freckle Face"/>
                <a:sym typeface="Freckle Face"/>
              </a:rPr>
              <a:t>How to help at home: Talk to your child about different words they might use to describe feelings.</a:t>
            </a:r>
            <a:endParaRPr lang="en-GB" sz="1200" b="1" dirty="0">
              <a:solidFill>
                <a:srgbClr val="0070C0"/>
              </a:solidFill>
              <a:latin typeface="Letter-join Plus 8" pitchFamily="50" charset="0"/>
              <a:ea typeface="Freckle Face"/>
              <a:cs typeface="Freckle Face"/>
              <a:sym typeface="Freckle Face"/>
            </a:endParaRPr>
          </a:p>
        </p:txBody>
      </p:sp>
      <p:sp>
        <p:nvSpPr>
          <p:cNvPr id="25" name="Google Shape;157;p17">
            <a:extLst>
              <a:ext uri="{FF2B5EF4-FFF2-40B4-BE49-F238E27FC236}">
                <a16:creationId xmlns:a16="http://schemas.microsoft.com/office/drawing/2014/main" id="{42A511B1-DB09-4683-B7CA-115A980AA326}"/>
              </a:ext>
            </a:extLst>
          </p:cNvPr>
          <p:cNvSpPr txBox="1"/>
          <p:nvPr/>
        </p:nvSpPr>
        <p:spPr>
          <a:xfrm>
            <a:off x="3557513" y="4313858"/>
            <a:ext cx="3149539" cy="1723518"/>
          </a:xfrm>
          <a:prstGeom prst="rect">
            <a:avLst/>
          </a:prstGeom>
          <a:noFill/>
          <a:ln>
            <a:noFill/>
          </a:ln>
        </p:spPr>
        <p:txBody>
          <a:bodyPr spcFirstLastPara="1" wrap="square" lIns="91425" tIns="91425" rIns="91425" bIns="91425" anchor="t" anchorCtr="0">
            <a:spAutoFit/>
          </a:bodyPr>
          <a:lstStyle/>
          <a:p>
            <a:pPr lvl="0" algn="ctr"/>
            <a:r>
              <a:rPr lang="en-GB" sz="3000" b="1" dirty="0">
                <a:solidFill>
                  <a:srgbClr val="0CB0F1"/>
                </a:solidFill>
                <a:latin typeface="Letter-join Plus 8" pitchFamily="50" charset="0"/>
                <a:ea typeface="Freckle Face"/>
                <a:cs typeface="Freckle Face"/>
                <a:sym typeface="Freckle Face"/>
              </a:rPr>
              <a:t>Computing</a:t>
            </a:r>
            <a:endParaRPr lang="en-GB" sz="3000" dirty="0" smtClean="0">
              <a:latin typeface="Letter-join Plus 8" pitchFamily="50" charset="0"/>
              <a:ea typeface="Gloria Hallelujah"/>
              <a:cs typeface="Gloria Hallelujah"/>
              <a:sym typeface="Gloria Hallelujah"/>
            </a:endParaRPr>
          </a:p>
          <a:p>
            <a:pPr lvl="0"/>
            <a:r>
              <a:rPr lang="en-GB" dirty="0">
                <a:latin typeface="Letter-join Plus 8" pitchFamily="50" charset="0"/>
                <a:ea typeface="Gloria Hallelujah"/>
                <a:cs typeface="Gloria Hallelujah"/>
                <a:sym typeface="Gloria Hallelujah"/>
              </a:rPr>
              <a:t>In computing this half term the children will be looking at presenting data. In this unit the children will create a presentation of their class topic using the app Shadow Puppet EDU. </a:t>
            </a:r>
          </a:p>
        </p:txBody>
      </p:sp>
      <p:sp>
        <p:nvSpPr>
          <p:cNvPr id="26" name="Google Shape;157;p17">
            <a:extLst>
              <a:ext uri="{FF2B5EF4-FFF2-40B4-BE49-F238E27FC236}">
                <a16:creationId xmlns:a16="http://schemas.microsoft.com/office/drawing/2014/main" id="{DAACF899-51CB-44E2-9156-D31C70A7B402}"/>
              </a:ext>
            </a:extLst>
          </p:cNvPr>
          <p:cNvSpPr txBox="1"/>
          <p:nvPr/>
        </p:nvSpPr>
        <p:spPr>
          <a:xfrm>
            <a:off x="215662" y="4278684"/>
            <a:ext cx="3142063" cy="2123628"/>
          </a:xfrm>
          <a:prstGeom prst="rect">
            <a:avLst/>
          </a:prstGeom>
          <a:noFill/>
          <a:ln>
            <a:noFill/>
          </a:ln>
        </p:spPr>
        <p:txBody>
          <a:bodyPr spcFirstLastPara="1" wrap="square" lIns="91425" tIns="91425" rIns="91425" bIns="91425" anchor="t" anchorCtr="0">
            <a:spAutoFit/>
          </a:bodyPr>
          <a:lstStyle/>
          <a:p>
            <a:pPr lvl="0" algn="ctr"/>
            <a:r>
              <a:rPr lang="en-US" sz="3000" b="1" dirty="0" smtClean="0">
                <a:solidFill>
                  <a:srgbClr val="0CB0F1"/>
                </a:solidFill>
                <a:latin typeface="Letter-join Plus 8" pitchFamily="50" charset="0"/>
                <a:ea typeface="Gloria Hallelujah"/>
                <a:cs typeface="Gloria Hallelujah"/>
                <a:sym typeface="Freckle Face"/>
              </a:rPr>
              <a:t>PHSE</a:t>
            </a:r>
            <a:endParaRPr lang="en-GB" sz="3000" b="1" dirty="0" smtClean="0">
              <a:latin typeface="Letter-join Plus 8" pitchFamily="50" charset="0"/>
              <a:ea typeface="Gloria Hallelujah"/>
              <a:cs typeface="Gloria Hallelujah"/>
              <a:sym typeface="Gloria Hallelujah"/>
            </a:endParaRPr>
          </a:p>
          <a:p>
            <a:pPr lvl="0"/>
            <a:r>
              <a:rPr lang="en-GB" sz="1200" dirty="0">
                <a:latin typeface="Letter-join Plus 8" pitchFamily="50" charset="0"/>
                <a:ea typeface="Gloria Hallelujah"/>
                <a:cs typeface="Gloria Hallelujah"/>
                <a:sym typeface="Gloria Hallelujah"/>
              </a:rPr>
              <a:t>This half term</a:t>
            </a:r>
            <a:r>
              <a:rPr lang="en-GB" sz="1200" dirty="0">
                <a:latin typeface="Letter-join Plus 8" pitchFamily="50" charset="0"/>
              </a:rPr>
              <a:t>, children will meet presenters Jayden and Josie and fictional character Super Susie. They will help children to understand and articulate their own changing feelings and how other people’s feelings might differ from theirs. Children will learn how they can manage their feelings and about the consequences of their actions.</a:t>
            </a:r>
            <a:endParaRPr lang="en-GB" sz="1200" dirty="0">
              <a:latin typeface="Letter-join Plus 8" pitchFamily="50" charset="0"/>
              <a:ea typeface="Gloria Hallelujah"/>
              <a:cs typeface="Gloria Hallelujah"/>
              <a:sym typeface="Gloria Hallelujah"/>
            </a:endParaRPr>
          </a:p>
        </p:txBody>
      </p:sp>
      <p:sp>
        <p:nvSpPr>
          <p:cNvPr id="27" name="Google Shape;166;p17"/>
          <p:cNvSpPr txBox="1"/>
          <p:nvPr/>
        </p:nvSpPr>
        <p:spPr>
          <a:xfrm>
            <a:off x="3710977" y="6173191"/>
            <a:ext cx="2895900" cy="738633"/>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lgn="ctr"/>
            <a:r>
              <a:rPr lang="en-GB" sz="1200" b="1">
                <a:solidFill>
                  <a:srgbClr val="0070C0"/>
                </a:solidFill>
                <a:latin typeface="Letter-join Plus 8" pitchFamily="50" charset="0"/>
                <a:ea typeface="Freckle Face"/>
                <a:cs typeface="Freckle Face"/>
                <a:sym typeface="Freckle Face"/>
              </a:rPr>
              <a:t>How to help at home: Can the children create a presentation at home to show what they have been learning in school</a:t>
            </a:r>
            <a:endParaRPr sz="1200" b="1" dirty="0">
              <a:solidFill>
                <a:srgbClr val="0070C0"/>
              </a:solidFill>
              <a:latin typeface="Letter-join Plus 8" pitchFamily="50" charset="0"/>
              <a:ea typeface="Freckle Face"/>
              <a:cs typeface="Freckle Face"/>
              <a:sym typeface="Freckle Face"/>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50" y="7520497"/>
            <a:ext cx="917810" cy="13680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631" y="7529956"/>
            <a:ext cx="895190" cy="13749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6179" y="7900202"/>
            <a:ext cx="648185" cy="100468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TotalTime>
  <Words>1057</Words>
  <Application>Microsoft Office PowerPoint</Application>
  <PresentationFormat>A4 Paper (210x297 mm)</PresentationFormat>
  <Paragraphs>121</Paragraphs>
  <Slides>4</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vt:i4>
      </vt:variant>
    </vt:vector>
  </HeadingPairs>
  <TitlesOfParts>
    <vt:vector size="19" baseType="lpstr">
      <vt:lpstr>Lobster</vt:lpstr>
      <vt:lpstr>Freckle Face</vt:lpstr>
      <vt:lpstr>DM Sans</vt:lpstr>
      <vt:lpstr>Calibri</vt:lpstr>
      <vt:lpstr>Comfortaa</vt:lpstr>
      <vt:lpstr>Letter-join No-Lead 8</vt:lpstr>
      <vt:lpstr>Gloria Hallelujah</vt:lpstr>
      <vt:lpstr>Caveat</vt:lpstr>
      <vt:lpstr>Arial Rounded MT Bold</vt:lpstr>
      <vt:lpstr>PT Sans</vt:lpstr>
      <vt:lpstr>Permanent Marker</vt:lpstr>
      <vt:lpstr>Times New Roman</vt:lpstr>
      <vt:lpstr>Letter-join Plus 8</vt:lpstr>
      <vt:lpstr>Arial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Williams</dc:creator>
  <cp:lastModifiedBy>Aneeka Ahmed</cp:lastModifiedBy>
  <cp:revision>154</cp:revision>
  <cp:lastPrinted>2022-03-09T13:17:17Z</cp:lastPrinted>
  <dcterms:modified xsi:type="dcterms:W3CDTF">2023-11-27T13:31:41Z</dcterms:modified>
</cp:coreProperties>
</file>