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6"/>
  </p:notesMasterIdLst>
  <p:sldIdLst>
    <p:sldId id="256" r:id="rId2"/>
    <p:sldId id="257" r:id="rId3"/>
    <p:sldId id="258" r:id="rId4"/>
    <p:sldId id="259" r:id="rId5"/>
  </p:sldIdLst>
  <p:sldSz cx="6858000" cy="9906000" type="A4"/>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9A764F6-2A78-421B-AB7E-9B3E88998BF1}">
  <a:tblStyle styleId="{89A764F6-2A78-421B-AB7E-9B3E88998BF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76"/>
    <p:restoredTop sz="92620" autoAdjust="0"/>
  </p:normalViewPr>
  <p:slideViewPr>
    <p:cSldViewPr snapToGrid="0">
      <p:cViewPr varScale="1">
        <p:scale>
          <a:sx n="74" d="100"/>
          <a:sy n="74" d="100"/>
        </p:scale>
        <p:origin x="3402" y="84"/>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11375" y="744538"/>
            <a:ext cx="25765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3168448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1:notes"/>
          <p:cNvSpPr>
            <a:spLocks noGrp="1" noRot="1" noChangeAspect="1"/>
          </p:cNvSpPr>
          <p:nvPr>
            <p:ph type="sldImg" idx="2"/>
          </p:nvPr>
        </p:nvSpPr>
        <p:spPr>
          <a:xfrm>
            <a:off x="2111375" y="744538"/>
            <a:ext cx="25749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10e8e66cabe_0_5:notes"/>
          <p:cNvSpPr>
            <a:spLocks noGrp="1" noRot="1" noChangeAspect="1"/>
          </p:cNvSpPr>
          <p:nvPr>
            <p:ph type="sldImg" idx="2"/>
          </p:nvPr>
        </p:nvSpPr>
        <p:spPr>
          <a:xfrm>
            <a:off x="2111375" y="744538"/>
            <a:ext cx="2574925"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10e8e66cabe_0_5: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0b286c2f62_0_4:notes"/>
          <p:cNvSpPr>
            <a:spLocks noGrp="1" noRot="1" noChangeAspect="1"/>
          </p:cNvSpPr>
          <p:nvPr>
            <p:ph type="sldImg" idx="2"/>
          </p:nvPr>
        </p:nvSpPr>
        <p:spPr>
          <a:xfrm>
            <a:off x="2111375" y="744538"/>
            <a:ext cx="2574925"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0b286c2f62_0_4: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0b286c2f62_0_25:notes"/>
          <p:cNvSpPr>
            <a:spLocks noGrp="1" noRot="1" noChangeAspect="1"/>
          </p:cNvSpPr>
          <p:nvPr>
            <p:ph type="sldImg" idx="2"/>
          </p:nvPr>
        </p:nvSpPr>
        <p:spPr>
          <a:xfrm>
            <a:off x="2111375" y="744538"/>
            <a:ext cx="2574925"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10b286c2f62_0_25: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grpSp>
        <p:nvGrpSpPr>
          <p:cNvPr id="25" name="Google Shape;12;p2"/>
          <p:cNvGrpSpPr/>
          <p:nvPr userDrawn="1"/>
        </p:nvGrpSpPr>
        <p:grpSpPr>
          <a:xfrm>
            <a:off x="233413" y="9170825"/>
            <a:ext cx="6391200" cy="567600"/>
            <a:chOff x="233413" y="4051575"/>
            <a:chExt cx="6391200" cy="567600"/>
          </a:xfrm>
        </p:grpSpPr>
        <p:sp>
          <p:nvSpPr>
            <p:cNvPr id="27" name="Google Shape;13;p2"/>
            <p:cNvSpPr/>
            <p:nvPr/>
          </p:nvSpPr>
          <p:spPr>
            <a:xfrm>
              <a:off x="233413" y="4051575"/>
              <a:ext cx="6391200" cy="567600"/>
            </a:xfrm>
            <a:prstGeom prst="rect">
              <a:avLst/>
            </a:prstGeom>
            <a:solidFill>
              <a:srgbClr val="9AC7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4;p2"/>
            <p:cNvSpPr txBox="1"/>
            <p:nvPr/>
          </p:nvSpPr>
          <p:spPr>
            <a:xfrm>
              <a:off x="1960250" y="4181950"/>
              <a:ext cx="4567500" cy="297600"/>
            </a:xfrm>
            <a:prstGeom prst="rect">
              <a:avLst/>
            </a:prstGeom>
            <a:solidFill>
              <a:srgbClr val="9AC7EA"/>
            </a:solid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GB" b="1" dirty="0" smtClean="0">
                  <a:solidFill>
                    <a:srgbClr val="003C71"/>
                  </a:solidFill>
                  <a:latin typeface="Permanent Marker"/>
                  <a:ea typeface="Permanent Marker"/>
                  <a:cs typeface="Permanent Marker"/>
                  <a:sym typeface="Permanent Marker"/>
                </a:rPr>
                <a:t> </a:t>
              </a:r>
              <a:endParaRPr sz="1300" dirty="0">
                <a:solidFill>
                  <a:srgbClr val="003C71"/>
                </a:solidFill>
                <a:latin typeface="Permanent Marker"/>
                <a:ea typeface="Permanent Marker"/>
                <a:cs typeface="Permanent Marker"/>
                <a:sym typeface="Permanent Marker"/>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WEBSITE: </a:t>
              </a:r>
              <a:r>
                <a:rPr lang="en-GB" sz="800" dirty="0" smtClean="0">
                  <a:solidFill>
                    <a:srgbClr val="003C71"/>
                  </a:solidFill>
                  <a:latin typeface="Comfortaa"/>
                  <a:ea typeface="Comfortaa"/>
                  <a:cs typeface="Comfortaa"/>
                  <a:sym typeface="Comfortaa"/>
                </a:rPr>
                <a:t> https://st-josephs.manchester.sch.uk/</a:t>
              </a:r>
              <a:endParaRPr sz="800" dirty="0">
                <a:solidFill>
                  <a:srgbClr val="003C71"/>
                </a:solidFill>
                <a:latin typeface="Comfortaa"/>
                <a:ea typeface="Comfortaa"/>
                <a:cs typeface="Comfortaa"/>
                <a:sym typeface="Comfortaa"/>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TWITTER: </a:t>
              </a:r>
              <a:r>
                <a:rPr lang="en-GB" sz="800" dirty="0" smtClean="0">
                  <a:solidFill>
                    <a:srgbClr val="003C71"/>
                  </a:solidFill>
                  <a:latin typeface="Comfortaa"/>
                  <a:ea typeface="Comfortaa"/>
                  <a:cs typeface="Comfortaa"/>
                  <a:sym typeface="Comfortaa"/>
                </a:rPr>
                <a:t>@</a:t>
              </a:r>
              <a:r>
                <a:rPr lang="en-GB" sz="800" dirty="0" err="1" smtClean="0">
                  <a:solidFill>
                    <a:srgbClr val="003C71"/>
                  </a:solidFill>
                  <a:latin typeface="Comfortaa"/>
                  <a:ea typeface="Comfortaa"/>
                  <a:cs typeface="Comfortaa"/>
                  <a:sym typeface="Comfortaa"/>
                </a:rPr>
                <a:t>St_Josephs_RC</a:t>
              </a:r>
              <a:endParaRPr sz="800" dirty="0">
                <a:solidFill>
                  <a:srgbClr val="003C71"/>
                </a:solidFill>
                <a:latin typeface="Comfortaa"/>
                <a:ea typeface="Comfortaa"/>
                <a:cs typeface="Comfortaa"/>
                <a:sym typeface="Comfortaa"/>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TEL: 0161 </a:t>
              </a:r>
              <a:r>
                <a:rPr lang="en-GB" sz="800" dirty="0" smtClean="0">
                  <a:solidFill>
                    <a:srgbClr val="003C71"/>
                  </a:solidFill>
                  <a:latin typeface="Comfortaa"/>
                  <a:ea typeface="Comfortaa"/>
                  <a:cs typeface="Comfortaa"/>
                  <a:sym typeface="Comfortaa"/>
                </a:rPr>
                <a:t>224</a:t>
              </a:r>
              <a:r>
                <a:rPr lang="en-GB" sz="800" baseline="0" dirty="0" smtClean="0">
                  <a:solidFill>
                    <a:srgbClr val="003C71"/>
                  </a:solidFill>
                  <a:latin typeface="Comfortaa"/>
                  <a:ea typeface="Comfortaa"/>
                  <a:cs typeface="Comfortaa"/>
                  <a:sym typeface="Comfortaa"/>
                </a:rPr>
                <a:t> 5347</a:t>
              </a:r>
              <a:endParaRPr sz="800" dirty="0">
                <a:solidFill>
                  <a:srgbClr val="003C71"/>
                </a:solidFill>
              </a:endParaRPr>
            </a:p>
          </p:txBody>
        </p:sp>
      </p:grpSp>
      <p:sp>
        <p:nvSpPr>
          <p:cNvPr id="29" name="Google Shape;15;p2"/>
          <p:cNvSpPr/>
          <p:nvPr userDrawn="1"/>
        </p:nvSpPr>
        <p:spPr>
          <a:xfrm>
            <a:off x="233375" y="9172575"/>
            <a:ext cx="1686000" cy="567600"/>
          </a:xfrm>
          <a:prstGeom prst="rect">
            <a:avLst/>
          </a:prstGeom>
          <a:solidFill>
            <a:srgbClr val="003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latin typeface="Permanent Marker"/>
              <a:ea typeface="Permanent Marker"/>
              <a:cs typeface="Permanent Marker"/>
              <a:sym typeface="Permanent Marker"/>
            </a:endParaRPr>
          </a:p>
        </p:txBody>
      </p:sp>
      <p:grpSp>
        <p:nvGrpSpPr>
          <p:cNvPr id="30" name="Google Shape;16;p2"/>
          <p:cNvGrpSpPr/>
          <p:nvPr userDrawn="1"/>
        </p:nvGrpSpPr>
        <p:grpSpPr>
          <a:xfrm>
            <a:off x="257824" y="181064"/>
            <a:ext cx="6365275" cy="1344145"/>
            <a:chOff x="1314900" y="316725"/>
            <a:chExt cx="6247203" cy="1933187"/>
          </a:xfrm>
        </p:grpSpPr>
        <p:sp>
          <p:nvSpPr>
            <p:cNvPr id="31" name="Google Shape;17;p2"/>
            <p:cNvSpPr/>
            <p:nvPr/>
          </p:nvSpPr>
          <p:spPr>
            <a:xfrm rot="10800000">
              <a:off x="1314900" y="316725"/>
              <a:ext cx="6245100" cy="1715700"/>
            </a:xfrm>
            <a:prstGeom prst="rect">
              <a:avLst/>
            </a:prstGeom>
            <a:solidFill>
              <a:srgbClr val="003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8;p2"/>
            <p:cNvSpPr txBox="1"/>
            <p:nvPr/>
          </p:nvSpPr>
          <p:spPr>
            <a:xfrm>
              <a:off x="1884965" y="1103787"/>
              <a:ext cx="3448200" cy="33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rgbClr val="1C4587"/>
                </a:solidFill>
                <a:latin typeface="PT Sans"/>
                <a:ea typeface="PT Sans"/>
                <a:cs typeface="PT Sans"/>
                <a:sym typeface="PT Sans"/>
              </a:endParaRPr>
            </a:p>
          </p:txBody>
        </p:sp>
        <p:sp>
          <p:nvSpPr>
            <p:cNvPr id="33" name="Google Shape;19;p2"/>
            <p:cNvSpPr txBox="1"/>
            <p:nvPr/>
          </p:nvSpPr>
          <p:spPr>
            <a:xfrm>
              <a:off x="4726398" y="1001913"/>
              <a:ext cx="2255203" cy="1247999"/>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700" b="1" dirty="0" smtClean="0">
                  <a:solidFill>
                    <a:srgbClr val="FFFFFF"/>
                  </a:solidFill>
                  <a:latin typeface="Arial Rounded MT Bold" pitchFamily="34" charset="0"/>
                  <a:ea typeface="Freckle Face"/>
                  <a:cs typeface="Freckle Face"/>
                  <a:sym typeface="Freckle Face"/>
                </a:rPr>
                <a:t>Curriculum</a:t>
              </a:r>
              <a:r>
                <a:rPr lang="en-GB" sz="1700" b="1" baseline="0" dirty="0" smtClean="0">
                  <a:solidFill>
                    <a:srgbClr val="FFFFFF"/>
                  </a:solidFill>
                  <a:latin typeface="Arial Rounded MT Bold" pitchFamily="34" charset="0"/>
                  <a:ea typeface="Freckle Face"/>
                  <a:cs typeface="Freckle Face"/>
                  <a:sym typeface="Freckle Face"/>
                </a:rPr>
                <a:t> Plan</a:t>
              </a:r>
            </a:p>
            <a:p>
              <a:pPr marL="0" lvl="0" indent="0" algn="ctr" rtl="0">
                <a:spcBef>
                  <a:spcPts val="0"/>
                </a:spcBef>
                <a:spcAft>
                  <a:spcPts val="0"/>
                </a:spcAft>
                <a:buNone/>
              </a:pPr>
              <a:r>
                <a:rPr lang="en-GB" sz="1700" b="1" dirty="0" smtClean="0">
                  <a:solidFill>
                    <a:srgbClr val="FFFFFF"/>
                  </a:solidFill>
                  <a:latin typeface="Arial Rounded MT Bold" pitchFamily="34" charset="0"/>
                  <a:ea typeface="Freckle Face"/>
                  <a:cs typeface="Freckle Face"/>
                  <a:sym typeface="Freckle Face"/>
                </a:rPr>
                <a:t>Autumn Term One </a:t>
              </a:r>
              <a:endParaRPr sz="1700" b="1" dirty="0">
                <a:solidFill>
                  <a:srgbClr val="FFFFFF"/>
                </a:solidFill>
                <a:latin typeface="Arial Rounded MT Bold" pitchFamily="34" charset="0"/>
                <a:ea typeface="Freckle Face"/>
                <a:cs typeface="Freckle Face"/>
                <a:sym typeface="Freckle Face"/>
              </a:endParaRPr>
            </a:p>
            <a:p>
              <a:pPr marL="0" lvl="0" indent="0" algn="l" rtl="0">
                <a:spcBef>
                  <a:spcPts val="0"/>
                </a:spcBef>
                <a:spcAft>
                  <a:spcPts val="0"/>
                </a:spcAft>
                <a:buNone/>
              </a:pPr>
              <a:endParaRPr sz="3000" b="1" dirty="0">
                <a:solidFill>
                  <a:srgbClr val="003C71"/>
                </a:solidFill>
                <a:latin typeface="PT Sans"/>
                <a:ea typeface="PT Sans"/>
                <a:cs typeface="PT Sans"/>
                <a:sym typeface="PT Sans"/>
              </a:endParaRPr>
            </a:p>
          </p:txBody>
        </p:sp>
        <p:sp>
          <p:nvSpPr>
            <p:cNvPr id="34" name="Google Shape;20;p2"/>
            <p:cNvSpPr/>
            <p:nvPr/>
          </p:nvSpPr>
          <p:spPr>
            <a:xfrm rot="5400000">
              <a:off x="7240353" y="336406"/>
              <a:ext cx="341400" cy="302100"/>
            </a:xfrm>
            <a:prstGeom prst="rect">
              <a:avLst/>
            </a:prstGeom>
            <a:solidFill>
              <a:srgbClr val="9FC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1;p2"/>
            <p:cNvSpPr/>
            <p:nvPr/>
          </p:nvSpPr>
          <p:spPr>
            <a:xfrm rot="5400000">
              <a:off x="6940374" y="1273081"/>
              <a:ext cx="341400" cy="297900"/>
            </a:xfrm>
            <a:prstGeom prst="rect">
              <a:avLst/>
            </a:prstGeom>
            <a:solidFill>
              <a:srgbClr val="5ABA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2;p2"/>
            <p:cNvSpPr/>
            <p:nvPr/>
          </p:nvSpPr>
          <p:spPr>
            <a:xfrm rot="5400000">
              <a:off x="7240360" y="1603247"/>
              <a:ext cx="341400" cy="297900"/>
            </a:xfrm>
            <a:prstGeom prst="rect">
              <a:avLst/>
            </a:prstGeom>
            <a:solidFill>
              <a:srgbClr val="D8F9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 name="Google Shape;24;p2"/>
          <p:cNvSpPr/>
          <p:nvPr userDrawn="1"/>
        </p:nvSpPr>
        <p:spPr>
          <a:xfrm>
            <a:off x="457201" y="327673"/>
            <a:ext cx="3226374" cy="853500"/>
          </a:xfrm>
          <a:prstGeom prst="flowChartAlternateProcess">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400" b="1" dirty="0" smtClean="0">
                <a:solidFill>
                  <a:schemeClr val="accent5"/>
                </a:solidFill>
                <a:latin typeface="Arial Rounded MT Bold" pitchFamily="34" charset="0"/>
                <a:ea typeface="Gloria Hallelujah"/>
                <a:cs typeface="Gloria Hallelujah"/>
                <a:sym typeface="Gloria Hallelujah"/>
              </a:rPr>
              <a:t>St</a:t>
            </a:r>
            <a:r>
              <a:rPr lang="en-US" sz="1400" b="1" baseline="0" dirty="0" smtClean="0">
                <a:solidFill>
                  <a:schemeClr val="accent5"/>
                </a:solidFill>
                <a:latin typeface="Arial Rounded MT Bold" pitchFamily="34" charset="0"/>
                <a:ea typeface="Gloria Hallelujah"/>
                <a:cs typeface="Gloria Hallelujah"/>
                <a:sym typeface="Gloria Hallelujah"/>
              </a:rPr>
              <a:t> Joseph’s R.C Primary</a:t>
            </a:r>
          </a:p>
          <a:p>
            <a:pPr marL="0" lvl="0" indent="0" algn="ctr" rtl="0">
              <a:spcBef>
                <a:spcPts val="0"/>
              </a:spcBef>
              <a:spcAft>
                <a:spcPts val="0"/>
              </a:spcAft>
              <a:buNone/>
            </a:pPr>
            <a:r>
              <a:rPr lang="en-US" sz="1600" b="0" baseline="0" dirty="0" smtClean="0">
                <a:solidFill>
                  <a:schemeClr val="accent5"/>
                </a:solidFill>
                <a:latin typeface="Arial Rounded MT Bold" pitchFamily="34" charset="0"/>
                <a:ea typeface="Gloria Hallelujah"/>
                <a:cs typeface="Gloria Hallelujah"/>
                <a:sym typeface="Gloria Hallelujah"/>
              </a:rPr>
              <a:t>‘To be the best that we can be.’</a:t>
            </a:r>
          </a:p>
          <a:p>
            <a:pPr marL="0" lvl="0" indent="0" algn="l" rtl="0">
              <a:spcBef>
                <a:spcPts val="0"/>
              </a:spcBef>
              <a:spcAft>
                <a:spcPts val="0"/>
              </a:spcAft>
              <a:buNone/>
            </a:pPr>
            <a:endParaRPr sz="400" dirty="0">
              <a:latin typeface="Gloria Hallelujah"/>
              <a:ea typeface="Gloria Hallelujah"/>
              <a:cs typeface="Gloria Hallelujah"/>
              <a:sym typeface="Gloria Hallelujah"/>
            </a:endParaRPr>
          </a:p>
        </p:txBody>
      </p:sp>
      <p:sp>
        <p:nvSpPr>
          <p:cNvPr id="38" name="Google Shape;26;p2"/>
          <p:cNvSpPr/>
          <p:nvPr userDrawn="1"/>
        </p:nvSpPr>
        <p:spPr>
          <a:xfrm>
            <a:off x="3733799" y="257275"/>
            <a:ext cx="2429745" cy="400200"/>
          </a:xfrm>
          <a:prstGeom prst="rect">
            <a:avLst/>
          </a:prstGeom>
        </p:spPr>
        <p:txBody>
          <a:bodyPr>
            <a:prstTxWarp prst="textPlain">
              <a:avLst/>
            </a:prstTxWarp>
          </a:bodyPr>
          <a:lstStyle/>
          <a:p>
            <a:pPr lvl="0" algn="ctr"/>
            <a:r>
              <a:rPr b="0" i="0" dirty="0" smtClean="0">
                <a:ln w="9525" cap="flat" cmpd="sng">
                  <a:solidFill>
                    <a:schemeClr val="dk2"/>
                  </a:solidFill>
                  <a:prstDash val="solid"/>
                  <a:round/>
                  <a:headEnd type="none" w="sm" len="sm"/>
                  <a:tailEnd type="none" w="sm" len="sm"/>
                </a:ln>
                <a:solidFill>
                  <a:schemeClr val="lt2"/>
                </a:solidFill>
                <a:latin typeface="DM Sans"/>
              </a:rPr>
              <a:t>Year </a:t>
            </a:r>
            <a:r>
              <a:rPr lang="en-GB" b="0" i="0" baseline="0" dirty="0" smtClean="0">
                <a:ln w="9525" cap="flat" cmpd="sng">
                  <a:solidFill>
                    <a:schemeClr val="dk2"/>
                  </a:solidFill>
                  <a:prstDash val="solid"/>
                  <a:round/>
                  <a:headEnd type="none" w="sm" len="sm"/>
                  <a:tailEnd type="none" w="sm" len="sm"/>
                </a:ln>
                <a:solidFill>
                  <a:schemeClr val="lt2"/>
                </a:solidFill>
                <a:latin typeface="DM Sans"/>
              </a:rPr>
              <a:t> 2</a:t>
            </a:r>
            <a:endParaRPr b="0" i="0" dirty="0">
              <a:ln w="9525" cap="flat" cmpd="sng">
                <a:solidFill>
                  <a:schemeClr val="dk2"/>
                </a:solidFill>
                <a:prstDash val="solid"/>
                <a:round/>
                <a:headEnd type="none" w="sm" len="sm"/>
                <a:tailEnd type="none" w="sm" len="sm"/>
              </a:ln>
              <a:solidFill>
                <a:schemeClr val="lt2"/>
              </a:solidFill>
              <a:latin typeface="DM Sans"/>
            </a:endParaRPr>
          </a:p>
        </p:txBody>
      </p:sp>
      <p:grpSp>
        <p:nvGrpSpPr>
          <p:cNvPr id="39" name="Google Shape;12;p2"/>
          <p:cNvGrpSpPr/>
          <p:nvPr userDrawn="1"/>
        </p:nvGrpSpPr>
        <p:grpSpPr>
          <a:xfrm>
            <a:off x="233413" y="9170825"/>
            <a:ext cx="6391200" cy="567600"/>
            <a:chOff x="233413" y="4051575"/>
            <a:chExt cx="6391200" cy="567600"/>
          </a:xfrm>
        </p:grpSpPr>
        <p:sp>
          <p:nvSpPr>
            <p:cNvPr id="40" name="Google Shape;13;p2"/>
            <p:cNvSpPr/>
            <p:nvPr/>
          </p:nvSpPr>
          <p:spPr>
            <a:xfrm>
              <a:off x="233413" y="4051575"/>
              <a:ext cx="6391200" cy="567600"/>
            </a:xfrm>
            <a:prstGeom prst="rect">
              <a:avLst/>
            </a:prstGeom>
            <a:solidFill>
              <a:srgbClr val="9AC7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4;p2"/>
            <p:cNvSpPr txBox="1"/>
            <p:nvPr/>
          </p:nvSpPr>
          <p:spPr>
            <a:xfrm>
              <a:off x="1960250" y="4181950"/>
              <a:ext cx="4567500" cy="297600"/>
            </a:xfrm>
            <a:prstGeom prst="rect">
              <a:avLst/>
            </a:prstGeom>
            <a:solidFill>
              <a:srgbClr val="9AC7EA"/>
            </a:solid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GB" b="1" dirty="0" smtClean="0">
                  <a:solidFill>
                    <a:srgbClr val="003C71"/>
                  </a:solidFill>
                  <a:latin typeface="Permanent Marker"/>
                  <a:ea typeface="Permanent Marker"/>
                  <a:cs typeface="Permanent Marker"/>
                  <a:sym typeface="Permanent Marker"/>
                </a:rPr>
                <a:t> </a:t>
              </a:r>
              <a:endParaRPr sz="1300" dirty="0">
                <a:solidFill>
                  <a:srgbClr val="003C71"/>
                </a:solidFill>
                <a:latin typeface="Permanent Marker"/>
                <a:ea typeface="Permanent Marker"/>
                <a:cs typeface="Permanent Marker"/>
                <a:sym typeface="Permanent Marker"/>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WEBSITE: </a:t>
              </a:r>
              <a:r>
                <a:rPr lang="en-GB" sz="800" dirty="0" smtClean="0">
                  <a:solidFill>
                    <a:srgbClr val="003C71"/>
                  </a:solidFill>
                  <a:latin typeface="Comfortaa"/>
                  <a:ea typeface="Comfortaa"/>
                  <a:cs typeface="Comfortaa"/>
                  <a:sym typeface="Comfortaa"/>
                </a:rPr>
                <a:t> https://st-josephs.manchester.sch.uk/</a:t>
              </a:r>
              <a:endParaRPr sz="800" dirty="0">
                <a:solidFill>
                  <a:srgbClr val="003C71"/>
                </a:solidFill>
                <a:latin typeface="Comfortaa"/>
                <a:ea typeface="Comfortaa"/>
                <a:cs typeface="Comfortaa"/>
                <a:sym typeface="Comfortaa"/>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TWITTER: </a:t>
              </a:r>
              <a:r>
                <a:rPr lang="en-GB" sz="800" dirty="0" smtClean="0">
                  <a:solidFill>
                    <a:srgbClr val="003C71"/>
                  </a:solidFill>
                  <a:latin typeface="Comfortaa"/>
                  <a:ea typeface="Comfortaa"/>
                  <a:cs typeface="Comfortaa"/>
                  <a:sym typeface="Comfortaa"/>
                </a:rPr>
                <a:t>@</a:t>
              </a:r>
              <a:r>
                <a:rPr lang="en-GB" sz="800" dirty="0" err="1" smtClean="0">
                  <a:solidFill>
                    <a:srgbClr val="003C71"/>
                  </a:solidFill>
                  <a:latin typeface="Comfortaa"/>
                  <a:ea typeface="Comfortaa"/>
                  <a:cs typeface="Comfortaa"/>
                  <a:sym typeface="Comfortaa"/>
                </a:rPr>
                <a:t>St_Josephs_RC</a:t>
              </a:r>
              <a:endParaRPr sz="800" dirty="0">
                <a:solidFill>
                  <a:srgbClr val="003C71"/>
                </a:solidFill>
                <a:latin typeface="Comfortaa"/>
                <a:ea typeface="Comfortaa"/>
                <a:cs typeface="Comfortaa"/>
                <a:sym typeface="Comfortaa"/>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TEL: 0161 </a:t>
              </a:r>
              <a:r>
                <a:rPr lang="en-GB" sz="800" dirty="0" smtClean="0">
                  <a:solidFill>
                    <a:srgbClr val="003C71"/>
                  </a:solidFill>
                  <a:latin typeface="Comfortaa"/>
                  <a:ea typeface="Comfortaa"/>
                  <a:cs typeface="Comfortaa"/>
                  <a:sym typeface="Comfortaa"/>
                </a:rPr>
                <a:t>224</a:t>
              </a:r>
              <a:r>
                <a:rPr lang="en-GB" sz="800" baseline="0" dirty="0" smtClean="0">
                  <a:solidFill>
                    <a:srgbClr val="003C71"/>
                  </a:solidFill>
                  <a:latin typeface="Comfortaa"/>
                  <a:ea typeface="Comfortaa"/>
                  <a:cs typeface="Comfortaa"/>
                  <a:sym typeface="Comfortaa"/>
                </a:rPr>
                <a:t> 5347</a:t>
              </a:r>
              <a:endParaRPr sz="800" dirty="0">
                <a:solidFill>
                  <a:srgbClr val="003C71"/>
                </a:solidFill>
              </a:endParaRPr>
            </a:p>
          </p:txBody>
        </p:sp>
      </p:grpSp>
      <p:sp>
        <p:nvSpPr>
          <p:cNvPr id="42" name="Google Shape;15;p2"/>
          <p:cNvSpPr/>
          <p:nvPr userDrawn="1"/>
        </p:nvSpPr>
        <p:spPr>
          <a:xfrm>
            <a:off x="233375" y="9172575"/>
            <a:ext cx="1686000" cy="567600"/>
          </a:xfrm>
          <a:prstGeom prst="rect">
            <a:avLst/>
          </a:prstGeom>
          <a:solidFill>
            <a:srgbClr val="003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latin typeface="Permanent Marker"/>
              <a:ea typeface="Permanent Marker"/>
              <a:cs typeface="Permanent Marker"/>
              <a:sym typeface="Permanent Marker"/>
            </a:endParaRPr>
          </a:p>
        </p:txBody>
      </p:sp>
      <p:grpSp>
        <p:nvGrpSpPr>
          <p:cNvPr id="43" name="Google Shape;16;p2"/>
          <p:cNvGrpSpPr/>
          <p:nvPr userDrawn="1"/>
        </p:nvGrpSpPr>
        <p:grpSpPr>
          <a:xfrm>
            <a:off x="257824" y="181064"/>
            <a:ext cx="6365275" cy="1344145"/>
            <a:chOff x="1314900" y="316725"/>
            <a:chExt cx="6247203" cy="1933187"/>
          </a:xfrm>
        </p:grpSpPr>
        <p:sp>
          <p:nvSpPr>
            <p:cNvPr id="44" name="Google Shape;17;p2"/>
            <p:cNvSpPr/>
            <p:nvPr/>
          </p:nvSpPr>
          <p:spPr>
            <a:xfrm rot="10800000">
              <a:off x="1314900" y="316725"/>
              <a:ext cx="6245100" cy="1715700"/>
            </a:xfrm>
            <a:prstGeom prst="rect">
              <a:avLst/>
            </a:prstGeom>
            <a:solidFill>
              <a:srgbClr val="003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8;p2"/>
            <p:cNvSpPr txBox="1"/>
            <p:nvPr/>
          </p:nvSpPr>
          <p:spPr>
            <a:xfrm>
              <a:off x="1884965" y="1103787"/>
              <a:ext cx="3448200" cy="33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rgbClr val="1C4587"/>
                </a:solidFill>
                <a:latin typeface="PT Sans"/>
                <a:ea typeface="PT Sans"/>
                <a:cs typeface="PT Sans"/>
                <a:sym typeface="PT Sans"/>
              </a:endParaRPr>
            </a:p>
          </p:txBody>
        </p:sp>
        <p:sp>
          <p:nvSpPr>
            <p:cNvPr id="46" name="Google Shape;19;p2"/>
            <p:cNvSpPr txBox="1"/>
            <p:nvPr/>
          </p:nvSpPr>
          <p:spPr>
            <a:xfrm>
              <a:off x="4726398" y="1001913"/>
              <a:ext cx="2255203" cy="1247999"/>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700" b="1" dirty="0" smtClean="0">
                  <a:solidFill>
                    <a:srgbClr val="FFFFFF"/>
                  </a:solidFill>
                  <a:latin typeface="Arial Rounded MT Bold" pitchFamily="34" charset="0"/>
                  <a:ea typeface="Freckle Face"/>
                  <a:cs typeface="Freckle Face"/>
                  <a:sym typeface="Freckle Face"/>
                </a:rPr>
                <a:t>Curriculum</a:t>
              </a:r>
              <a:r>
                <a:rPr lang="en-GB" sz="1700" b="1" baseline="0" dirty="0" smtClean="0">
                  <a:solidFill>
                    <a:srgbClr val="FFFFFF"/>
                  </a:solidFill>
                  <a:latin typeface="Arial Rounded MT Bold" pitchFamily="34" charset="0"/>
                  <a:ea typeface="Freckle Face"/>
                  <a:cs typeface="Freckle Face"/>
                  <a:sym typeface="Freckle Face"/>
                </a:rPr>
                <a:t> Plan</a:t>
              </a:r>
            </a:p>
            <a:p>
              <a:pPr marL="0" lvl="0" indent="0" algn="ctr" rtl="0">
                <a:spcBef>
                  <a:spcPts val="0"/>
                </a:spcBef>
                <a:spcAft>
                  <a:spcPts val="0"/>
                </a:spcAft>
                <a:buNone/>
              </a:pPr>
              <a:r>
                <a:rPr lang="en-GB" sz="1700" b="1" dirty="0" smtClean="0">
                  <a:solidFill>
                    <a:srgbClr val="FFFFFF"/>
                  </a:solidFill>
                  <a:latin typeface="Arial Rounded MT Bold" pitchFamily="34" charset="0"/>
                  <a:ea typeface="Freckle Face"/>
                  <a:cs typeface="Freckle Face"/>
                  <a:sym typeface="Freckle Face"/>
                </a:rPr>
                <a:t>Autumn Term Two</a:t>
              </a:r>
              <a:r>
                <a:rPr lang="en-GB" sz="1700" b="1" baseline="0" dirty="0" smtClean="0">
                  <a:solidFill>
                    <a:srgbClr val="FFFFFF"/>
                  </a:solidFill>
                  <a:latin typeface="Arial Rounded MT Bold" pitchFamily="34" charset="0"/>
                  <a:ea typeface="Freckle Face"/>
                  <a:cs typeface="Freckle Face"/>
                  <a:sym typeface="Freckle Face"/>
                </a:rPr>
                <a:t> </a:t>
              </a:r>
              <a:endParaRPr sz="1700" b="1" dirty="0">
                <a:solidFill>
                  <a:srgbClr val="FFFFFF"/>
                </a:solidFill>
                <a:latin typeface="Arial Rounded MT Bold" pitchFamily="34" charset="0"/>
                <a:ea typeface="Freckle Face"/>
                <a:cs typeface="Freckle Face"/>
                <a:sym typeface="Freckle Face"/>
              </a:endParaRPr>
            </a:p>
            <a:p>
              <a:pPr marL="0" lvl="0" indent="0" algn="l" rtl="0">
                <a:spcBef>
                  <a:spcPts val="0"/>
                </a:spcBef>
                <a:spcAft>
                  <a:spcPts val="0"/>
                </a:spcAft>
                <a:buNone/>
              </a:pPr>
              <a:endParaRPr sz="3000" b="1" dirty="0">
                <a:solidFill>
                  <a:srgbClr val="003C71"/>
                </a:solidFill>
                <a:latin typeface="PT Sans"/>
                <a:ea typeface="PT Sans"/>
                <a:cs typeface="PT Sans"/>
                <a:sym typeface="PT Sans"/>
              </a:endParaRPr>
            </a:p>
          </p:txBody>
        </p:sp>
        <p:sp>
          <p:nvSpPr>
            <p:cNvPr id="47" name="Google Shape;20;p2"/>
            <p:cNvSpPr/>
            <p:nvPr/>
          </p:nvSpPr>
          <p:spPr>
            <a:xfrm rot="5400000">
              <a:off x="7240353" y="336406"/>
              <a:ext cx="341400" cy="302100"/>
            </a:xfrm>
            <a:prstGeom prst="rect">
              <a:avLst/>
            </a:prstGeom>
            <a:solidFill>
              <a:srgbClr val="9FC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1;p2"/>
            <p:cNvSpPr/>
            <p:nvPr/>
          </p:nvSpPr>
          <p:spPr>
            <a:xfrm rot="5400000">
              <a:off x="6940374" y="1273081"/>
              <a:ext cx="341400" cy="297900"/>
            </a:xfrm>
            <a:prstGeom prst="rect">
              <a:avLst/>
            </a:prstGeom>
            <a:solidFill>
              <a:srgbClr val="5ABA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2;p2"/>
            <p:cNvSpPr/>
            <p:nvPr/>
          </p:nvSpPr>
          <p:spPr>
            <a:xfrm rot="5400000">
              <a:off x="7240360" y="1603247"/>
              <a:ext cx="341400" cy="297900"/>
            </a:xfrm>
            <a:prstGeom prst="rect">
              <a:avLst/>
            </a:prstGeom>
            <a:solidFill>
              <a:srgbClr val="D8F9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24;p2"/>
          <p:cNvSpPr/>
          <p:nvPr userDrawn="1"/>
        </p:nvSpPr>
        <p:spPr>
          <a:xfrm>
            <a:off x="457201" y="327673"/>
            <a:ext cx="3226374" cy="853500"/>
          </a:xfrm>
          <a:prstGeom prst="flowChartAlternateProcess">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400" b="1" dirty="0" smtClean="0">
                <a:solidFill>
                  <a:schemeClr val="accent5"/>
                </a:solidFill>
                <a:latin typeface="Arial Rounded MT Bold" pitchFamily="34" charset="0"/>
                <a:ea typeface="Gloria Hallelujah"/>
                <a:cs typeface="Gloria Hallelujah"/>
                <a:sym typeface="Gloria Hallelujah"/>
              </a:rPr>
              <a:t>St</a:t>
            </a:r>
            <a:r>
              <a:rPr lang="en-US" sz="1400" b="1" baseline="0" dirty="0" smtClean="0">
                <a:solidFill>
                  <a:schemeClr val="accent5"/>
                </a:solidFill>
                <a:latin typeface="Arial Rounded MT Bold" pitchFamily="34" charset="0"/>
                <a:ea typeface="Gloria Hallelujah"/>
                <a:cs typeface="Gloria Hallelujah"/>
                <a:sym typeface="Gloria Hallelujah"/>
              </a:rPr>
              <a:t> Joseph’s R.C Primary</a:t>
            </a:r>
          </a:p>
          <a:p>
            <a:pPr marL="0" lvl="0" indent="0" algn="ctr" rtl="0">
              <a:spcBef>
                <a:spcPts val="0"/>
              </a:spcBef>
              <a:spcAft>
                <a:spcPts val="0"/>
              </a:spcAft>
              <a:buNone/>
            </a:pPr>
            <a:r>
              <a:rPr lang="en-US" sz="1600" b="0" baseline="0" dirty="0" smtClean="0">
                <a:solidFill>
                  <a:schemeClr val="accent5"/>
                </a:solidFill>
                <a:latin typeface="Arial Rounded MT Bold" pitchFamily="34" charset="0"/>
                <a:ea typeface="Gloria Hallelujah"/>
                <a:cs typeface="Gloria Hallelujah"/>
                <a:sym typeface="Gloria Hallelujah"/>
              </a:rPr>
              <a:t>‘To be the best that we can be.’</a:t>
            </a:r>
          </a:p>
          <a:p>
            <a:pPr marL="0" lvl="0" indent="0" algn="l" rtl="0">
              <a:spcBef>
                <a:spcPts val="0"/>
              </a:spcBef>
              <a:spcAft>
                <a:spcPts val="0"/>
              </a:spcAft>
              <a:buNone/>
            </a:pPr>
            <a:endParaRPr sz="400" dirty="0">
              <a:latin typeface="Gloria Hallelujah"/>
              <a:ea typeface="Gloria Hallelujah"/>
              <a:cs typeface="Gloria Hallelujah"/>
              <a:sym typeface="Gloria Hallelujah"/>
            </a:endParaRPr>
          </a:p>
        </p:txBody>
      </p:sp>
      <p:sp>
        <p:nvSpPr>
          <p:cNvPr id="51" name="Google Shape;26;p2"/>
          <p:cNvSpPr/>
          <p:nvPr userDrawn="1"/>
        </p:nvSpPr>
        <p:spPr>
          <a:xfrm>
            <a:off x="3733799" y="257275"/>
            <a:ext cx="2429745" cy="400200"/>
          </a:xfrm>
          <a:prstGeom prst="rect">
            <a:avLst/>
          </a:prstGeom>
        </p:spPr>
        <p:txBody>
          <a:bodyPr>
            <a:prstTxWarp prst="textPlain">
              <a:avLst/>
            </a:prstTxWarp>
          </a:bodyPr>
          <a:lstStyle/>
          <a:p>
            <a:pPr lvl="0" algn="ctr"/>
            <a:r>
              <a:rPr b="0" i="0" dirty="0" smtClean="0">
                <a:ln w="9525" cap="flat" cmpd="sng">
                  <a:solidFill>
                    <a:schemeClr val="dk2"/>
                  </a:solidFill>
                  <a:prstDash val="solid"/>
                  <a:round/>
                  <a:headEnd type="none" w="sm" len="sm"/>
                  <a:tailEnd type="none" w="sm" len="sm"/>
                </a:ln>
                <a:solidFill>
                  <a:schemeClr val="lt2"/>
                </a:solidFill>
                <a:latin typeface="DM Sans"/>
              </a:rPr>
              <a:t>Year </a:t>
            </a:r>
            <a:r>
              <a:rPr lang="en-GB" b="0" i="0" baseline="0" dirty="0" smtClean="0">
                <a:ln w="9525" cap="flat" cmpd="sng">
                  <a:solidFill>
                    <a:schemeClr val="dk2"/>
                  </a:solidFill>
                  <a:prstDash val="solid"/>
                  <a:round/>
                  <a:headEnd type="none" w="sm" len="sm"/>
                  <a:tailEnd type="none" w="sm" len="sm"/>
                </a:ln>
                <a:solidFill>
                  <a:schemeClr val="lt2"/>
                </a:solidFill>
                <a:latin typeface="DM Sans"/>
              </a:rPr>
              <a:t> 2</a:t>
            </a:r>
            <a:endParaRPr b="0" i="0" dirty="0">
              <a:ln w="9525" cap="flat" cmpd="sng">
                <a:solidFill>
                  <a:schemeClr val="dk2"/>
                </a:solidFill>
                <a:prstDash val="solid"/>
                <a:round/>
                <a:headEnd type="none" w="sm" len="sm"/>
                <a:tailEnd type="none" w="sm" len="sm"/>
              </a:ln>
              <a:solidFill>
                <a:schemeClr val="lt2"/>
              </a:solidFill>
              <a:latin typeface="DM Sans"/>
            </a:endParaRPr>
          </a:p>
        </p:txBody>
      </p:sp>
      <p:grpSp>
        <p:nvGrpSpPr>
          <p:cNvPr id="52" name="Google Shape;12;p2"/>
          <p:cNvGrpSpPr/>
          <p:nvPr userDrawn="1"/>
        </p:nvGrpSpPr>
        <p:grpSpPr>
          <a:xfrm>
            <a:off x="233413" y="9170825"/>
            <a:ext cx="6391200" cy="567600"/>
            <a:chOff x="233413" y="4051575"/>
            <a:chExt cx="6391200" cy="567600"/>
          </a:xfrm>
        </p:grpSpPr>
        <p:sp>
          <p:nvSpPr>
            <p:cNvPr id="53" name="Google Shape;13;p2"/>
            <p:cNvSpPr/>
            <p:nvPr/>
          </p:nvSpPr>
          <p:spPr>
            <a:xfrm>
              <a:off x="233413" y="4051575"/>
              <a:ext cx="6391200" cy="567600"/>
            </a:xfrm>
            <a:prstGeom prst="rect">
              <a:avLst/>
            </a:prstGeom>
            <a:solidFill>
              <a:srgbClr val="9AC7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4;p2"/>
            <p:cNvSpPr txBox="1"/>
            <p:nvPr/>
          </p:nvSpPr>
          <p:spPr>
            <a:xfrm>
              <a:off x="1960250" y="4181950"/>
              <a:ext cx="4567500" cy="297600"/>
            </a:xfrm>
            <a:prstGeom prst="rect">
              <a:avLst/>
            </a:prstGeom>
            <a:solidFill>
              <a:srgbClr val="9AC7EA"/>
            </a:solid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GB" b="1" dirty="0" smtClean="0">
                  <a:solidFill>
                    <a:srgbClr val="003C71"/>
                  </a:solidFill>
                  <a:latin typeface="Permanent Marker"/>
                  <a:ea typeface="Permanent Marker"/>
                  <a:cs typeface="Permanent Marker"/>
                  <a:sym typeface="Permanent Marker"/>
                </a:rPr>
                <a:t> </a:t>
              </a:r>
              <a:endParaRPr sz="1300" dirty="0">
                <a:solidFill>
                  <a:srgbClr val="003C71"/>
                </a:solidFill>
                <a:latin typeface="Permanent Marker"/>
                <a:ea typeface="Permanent Marker"/>
                <a:cs typeface="Permanent Marker"/>
                <a:sym typeface="Permanent Marker"/>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WEBSITE: </a:t>
              </a:r>
              <a:r>
                <a:rPr lang="en-GB" sz="800" dirty="0" smtClean="0">
                  <a:solidFill>
                    <a:srgbClr val="003C71"/>
                  </a:solidFill>
                  <a:latin typeface="Comfortaa"/>
                  <a:ea typeface="Comfortaa"/>
                  <a:cs typeface="Comfortaa"/>
                  <a:sym typeface="Comfortaa"/>
                </a:rPr>
                <a:t> https://st-josephs.manchester.sch.uk/</a:t>
              </a:r>
              <a:endParaRPr sz="800" dirty="0">
                <a:solidFill>
                  <a:srgbClr val="003C71"/>
                </a:solidFill>
                <a:latin typeface="Comfortaa"/>
                <a:ea typeface="Comfortaa"/>
                <a:cs typeface="Comfortaa"/>
                <a:sym typeface="Comfortaa"/>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TWITTER: </a:t>
              </a:r>
              <a:r>
                <a:rPr lang="en-GB" sz="800" dirty="0" smtClean="0">
                  <a:solidFill>
                    <a:srgbClr val="003C71"/>
                  </a:solidFill>
                  <a:latin typeface="Comfortaa"/>
                  <a:ea typeface="Comfortaa"/>
                  <a:cs typeface="Comfortaa"/>
                  <a:sym typeface="Comfortaa"/>
                </a:rPr>
                <a:t>@</a:t>
              </a:r>
              <a:r>
                <a:rPr lang="en-GB" sz="800" dirty="0" err="1" smtClean="0">
                  <a:solidFill>
                    <a:srgbClr val="003C71"/>
                  </a:solidFill>
                  <a:latin typeface="Comfortaa"/>
                  <a:ea typeface="Comfortaa"/>
                  <a:cs typeface="Comfortaa"/>
                  <a:sym typeface="Comfortaa"/>
                </a:rPr>
                <a:t>St_Josephs_RC</a:t>
              </a:r>
              <a:endParaRPr sz="800" dirty="0">
                <a:solidFill>
                  <a:srgbClr val="003C71"/>
                </a:solidFill>
                <a:latin typeface="Comfortaa"/>
                <a:ea typeface="Comfortaa"/>
                <a:cs typeface="Comfortaa"/>
                <a:sym typeface="Comfortaa"/>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TEL: 0161 </a:t>
              </a:r>
              <a:r>
                <a:rPr lang="en-GB" sz="800" dirty="0" smtClean="0">
                  <a:solidFill>
                    <a:srgbClr val="003C71"/>
                  </a:solidFill>
                  <a:latin typeface="Comfortaa"/>
                  <a:ea typeface="Comfortaa"/>
                  <a:cs typeface="Comfortaa"/>
                  <a:sym typeface="Comfortaa"/>
                </a:rPr>
                <a:t>224</a:t>
              </a:r>
              <a:r>
                <a:rPr lang="en-GB" sz="800" baseline="0" dirty="0" smtClean="0">
                  <a:solidFill>
                    <a:srgbClr val="003C71"/>
                  </a:solidFill>
                  <a:latin typeface="Comfortaa"/>
                  <a:ea typeface="Comfortaa"/>
                  <a:cs typeface="Comfortaa"/>
                  <a:sym typeface="Comfortaa"/>
                </a:rPr>
                <a:t> 5347</a:t>
              </a:r>
              <a:endParaRPr sz="800" dirty="0">
                <a:solidFill>
                  <a:srgbClr val="003C71"/>
                </a:solidFill>
              </a:endParaRPr>
            </a:p>
          </p:txBody>
        </p:sp>
      </p:grpSp>
      <p:sp>
        <p:nvSpPr>
          <p:cNvPr id="55" name="Google Shape;15;p2"/>
          <p:cNvSpPr/>
          <p:nvPr userDrawn="1"/>
        </p:nvSpPr>
        <p:spPr>
          <a:xfrm>
            <a:off x="233375" y="9172575"/>
            <a:ext cx="1686000" cy="567600"/>
          </a:xfrm>
          <a:prstGeom prst="rect">
            <a:avLst/>
          </a:prstGeom>
          <a:solidFill>
            <a:srgbClr val="003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lt1"/>
              </a:solidFill>
              <a:latin typeface="Permanent Marker"/>
              <a:ea typeface="Permanent Marker"/>
              <a:cs typeface="Permanent Marker"/>
              <a:sym typeface="Permanent Marker"/>
            </a:endParaRPr>
          </a:p>
        </p:txBody>
      </p:sp>
      <p:grpSp>
        <p:nvGrpSpPr>
          <p:cNvPr id="56" name="Google Shape;16;p2"/>
          <p:cNvGrpSpPr/>
          <p:nvPr userDrawn="1"/>
        </p:nvGrpSpPr>
        <p:grpSpPr>
          <a:xfrm>
            <a:off x="257824" y="181064"/>
            <a:ext cx="6365275" cy="1344145"/>
            <a:chOff x="1314900" y="316725"/>
            <a:chExt cx="6247203" cy="1933187"/>
          </a:xfrm>
        </p:grpSpPr>
        <p:sp>
          <p:nvSpPr>
            <p:cNvPr id="57" name="Google Shape;17;p2"/>
            <p:cNvSpPr/>
            <p:nvPr/>
          </p:nvSpPr>
          <p:spPr>
            <a:xfrm rot="10800000">
              <a:off x="1314900" y="316725"/>
              <a:ext cx="6245100" cy="1715700"/>
            </a:xfrm>
            <a:prstGeom prst="rect">
              <a:avLst/>
            </a:prstGeom>
            <a:solidFill>
              <a:srgbClr val="003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8;p2"/>
            <p:cNvSpPr txBox="1"/>
            <p:nvPr/>
          </p:nvSpPr>
          <p:spPr>
            <a:xfrm>
              <a:off x="1884965" y="1103787"/>
              <a:ext cx="3448200" cy="33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rgbClr val="1C4587"/>
                </a:solidFill>
                <a:latin typeface="PT Sans"/>
                <a:ea typeface="PT Sans"/>
                <a:cs typeface="PT Sans"/>
                <a:sym typeface="PT Sans"/>
              </a:endParaRPr>
            </a:p>
          </p:txBody>
        </p:sp>
        <p:sp>
          <p:nvSpPr>
            <p:cNvPr id="59" name="Google Shape;19;p2"/>
            <p:cNvSpPr txBox="1"/>
            <p:nvPr/>
          </p:nvSpPr>
          <p:spPr>
            <a:xfrm>
              <a:off x="4726398" y="1001913"/>
              <a:ext cx="2255203" cy="1247999"/>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1700" b="1" dirty="0" smtClean="0">
                  <a:solidFill>
                    <a:srgbClr val="FFFFFF"/>
                  </a:solidFill>
                  <a:latin typeface="Arial Rounded MT Bold" pitchFamily="34" charset="0"/>
                  <a:ea typeface="Freckle Face"/>
                  <a:cs typeface="Freckle Face"/>
                  <a:sym typeface="Freckle Face"/>
                </a:rPr>
                <a:t>Curriculum</a:t>
              </a:r>
              <a:r>
                <a:rPr lang="en-GB" sz="1700" b="1" baseline="0" dirty="0" smtClean="0">
                  <a:solidFill>
                    <a:srgbClr val="FFFFFF"/>
                  </a:solidFill>
                  <a:latin typeface="Arial Rounded MT Bold" pitchFamily="34" charset="0"/>
                  <a:ea typeface="Freckle Face"/>
                  <a:cs typeface="Freckle Face"/>
                  <a:sym typeface="Freckle Face"/>
                </a:rPr>
                <a:t> Plan</a:t>
              </a:r>
            </a:p>
            <a:p>
              <a:pPr marL="0" lvl="0" indent="0" algn="ctr" rtl="0">
                <a:spcBef>
                  <a:spcPts val="0"/>
                </a:spcBef>
                <a:spcAft>
                  <a:spcPts val="0"/>
                </a:spcAft>
                <a:buNone/>
              </a:pPr>
              <a:r>
                <a:rPr lang="en-GB" sz="1700" b="1" dirty="0" smtClean="0">
                  <a:solidFill>
                    <a:srgbClr val="FFFFFF"/>
                  </a:solidFill>
                  <a:latin typeface="Arial Rounded MT Bold" pitchFamily="34" charset="0"/>
                  <a:ea typeface="Freckle Face"/>
                  <a:cs typeface="Freckle Face"/>
                  <a:sym typeface="Freckle Face"/>
                </a:rPr>
                <a:t>Spring Term Two</a:t>
              </a:r>
              <a:endParaRPr sz="1700" b="1" dirty="0">
                <a:solidFill>
                  <a:srgbClr val="FFFFFF"/>
                </a:solidFill>
                <a:latin typeface="Arial Rounded MT Bold" pitchFamily="34" charset="0"/>
                <a:ea typeface="Freckle Face"/>
                <a:cs typeface="Freckle Face"/>
                <a:sym typeface="Freckle Face"/>
              </a:endParaRPr>
            </a:p>
            <a:p>
              <a:pPr marL="0" lvl="0" indent="0" algn="l" rtl="0">
                <a:spcBef>
                  <a:spcPts val="0"/>
                </a:spcBef>
                <a:spcAft>
                  <a:spcPts val="0"/>
                </a:spcAft>
                <a:buNone/>
              </a:pPr>
              <a:endParaRPr sz="3000" b="1" dirty="0">
                <a:solidFill>
                  <a:srgbClr val="003C71"/>
                </a:solidFill>
                <a:latin typeface="PT Sans"/>
                <a:ea typeface="PT Sans"/>
                <a:cs typeface="PT Sans"/>
                <a:sym typeface="PT Sans"/>
              </a:endParaRPr>
            </a:p>
          </p:txBody>
        </p:sp>
        <p:sp>
          <p:nvSpPr>
            <p:cNvPr id="60" name="Google Shape;20;p2"/>
            <p:cNvSpPr/>
            <p:nvPr/>
          </p:nvSpPr>
          <p:spPr>
            <a:xfrm rot="5400000">
              <a:off x="7240353" y="336406"/>
              <a:ext cx="341400" cy="302100"/>
            </a:xfrm>
            <a:prstGeom prst="rect">
              <a:avLst/>
            </a:prstGeom>
            <a:solidFill>
              <a:srgbClr val="9FC5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1;p2"/>
            <p:cNvSpPr/>
            <p:nvPr/>
          </p:nvSpPr>
          <p:spPr>
            <a:xfrm rot="5400000">
              <a:off x="6940374" y="1273081"/>
              <a:ext cx="341400" cy="297900"/>
            </a:xfrm>
            <a:prstGeom prst="rect">
              <a:avLst/>
            </a:prstGeom>
            <a:solidFill>
              <a:srgbClr val="5ABA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2;p2"/>
            <p:cNvSpPr/>
            <p:nvPr/>
          </p:nvSpPr>
          <p:spPr>
            <a:xfrm rot="5400000">
              <a:off x="7240360" y="1603247"/>
              <a:ext cx="341400" cy="297900"/>
            </a:xfrm>
            <a:prstGeom prst="rect">
              <a:avLst/>
            </a:prstGeom>
            <a:solidFill>
              <a:srgbClr val="D8F9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 name="Google Shape;24;p2"/>
          <p:cNvSpPr/>
          <p:nvPr userDrawn="1"/>
        </p:nvSpPr>
        <p:spPr>
          <a:xfrm>
            <a:off x="457201" y="327673"/>
            <a:ext cx="3226374" cy="853500"/>
          </a:xfrm>
          <a:prstGeom prst="flowChartAlternateProcess">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400" b="1" dirty="0" smtClean="0">
                <a:solidFill>
                  <a:schemeClr val="accent5"/>
                </a:solidFill>
                <a:latin typeface="Arial Rounded MT Bold" pitchFamily="34" charset="0"/>
                <a:ea typeface="Gloria Hallelujah"/>
                <a:cs typeface="Gloria Hallelujah"/>
                <a:sym typeface="Gloria Hallelujah"/>
              </a:rPr>
              <a:t>St</a:t>
            </a:r>
            <a:r>
              <a:rPr lang="en-US" sz="1400" b="1" baseline="0" dirty="0" smtClean="0">
                <a:solidFill>
                  <a:schemeClr val="accent5"/>
                </a:solidFill>
                <a:latin typeface="Arial Rounded MT Bold" pitchFamily="34" charset="0"/>
                <a:ea typeface="Gloria Hallelujah"/>
                <a:cs typeface="Gloria Hallelujah"/>
                <a:sym typeface="Gloria Hallelujah"/>
              </a:rPr>
              <a:t> Joseph’s R.C Primary</a:t>
            </a:r>
          </a:p>
          <a:p>
            <a:pPr marL="0" lvl="0" indent="0" algn="ctr" rtl="0">
              <a:spcBef>
                <a:spcPts val="0"/>
              </a:spcBef>
              <a:spcAft>
                <a:spcPts val="0"/>
              </a:spcAft>
              <a:buNone/>
            </a:pPr>
            <a:r>
              <a:rPr lang="en-US" sz="1600" b="0" baseline="0" dirty="0" smtClean="0">
                <a:solidFill>
                  <a:schemeClr val="accent5"/>
                </a:solidFill>
                <a:latin typeface="Arial Rounded MT Bold" pitchFamily="34" charset="0"/>
                <a:ea typeface="Gloria Hallelujah"/>
                <a:cs typeface="Gloria Hallelujah"/>
                <a:sym typeface="Gloria Hallelujah"/>
              </a:rPr>
              <a:t>‘To be the best that we can be.’</a:t>
            </a:r>
          </a:p>
          <a:p>
            <a:pPr marL="0" lvl="0" indent="0" algn="l" rtl="0">
              <a:spcBef>
                <a:spcPts val="0"/>
              </a:spcBef>
              <a:spcAft>
                <a:spcPts val="0"/>
              </a:spcAft>
              <a:buNone/>
            </a:pPr>
            <a:endParaRPr sz="400" dirty="0">
              <a:latin typeface="Gloria Hallelujah"/>
              <a:ea typeface="Gloria Hallelujah"/>
              <a:cs typeface="Gloria Hallelujah"/>
              <a:sym typeface="Gloria Hallelujah"/>
            </a:endParaRPr>
          </a:p>
        </p:txBody>
      </p:sp>
      <p:sp>
        <p:nvSpPr>
          <p:cNvPr id="64" name="Google Shape;26;p2"/>
          <p:cNvSpPr/>
          <p:nvPr userDrawn="1"/>
        </p:nvSpPr>
        <p:spPr>
          <a:xfrm>
            <a:off x="3733799" y="257275"/>
            <a:ext cx="2429745" cy="400200"/>
          </a:xfrm>
          <a:prstGeom prst="rect">
            <a:avLst/>
          </a:prstGeom>
        </p:spPr>
        <p:txBody>
          <a:bodyPr>
            <a:prstTxWarp prst="textPlain">
              <a:avLst/>
            </a:prstTxWarp>
          </a:bodyPr>
          <a:lstStyle/>
          <a:p>
            <a:pPr lvl="0" algn="ctr"/>
            <a:r>
              <a:rPr b="0" i="0" dirty="0" smtClean="0">
                <a:ln w="9525" cap="flat" cmpd="sng">
                  <a:solidFill>
                    <a:schemeClr val="dk2"/>
                  </a:solidFill>
                  <a:prstDash val="solid"/>
                  <a:round/>
                  <a:headEnd type="none" w="sm" len="sm"/>
                  <a:tailEnd type="none" w="sm" len="sm"/>
                </a:ln>
                <a:solidFill>
                  <a:schemeClr val="lt2"/>
                </a:solidFill>
                <a:latin typeface="DM Sans"/>
              </a:rPr>
              <a:t>Year </a:t>
            </a:r>
            <a:r>
              <a:rPr lang="en-GB" b="0" i="0" baseline="0" dirty="0" smtClean="0">
                <a:ln w="9525" cap="flat" cmpd="sng">
                  <a:solidFill>
                    <a:schemeClr val="dk2"/>
                  </a:solidFill>
                  <a:prstDash val="solid"/>
                  <a:round/>
                  <a:headEnd type="none" w="sm" len="sm"/>
                  <a:tailEnd type="none" w="sm" len="sm"/>
                </a:ln>
                <a:solidFill>
                  <a:schemeClr val="lt2"/>
                </a:solidFill>
                <a:latin typeface="DM Sans"/>
              </a:rPr>
              <a:t> 2</a:t>
            </a:r>
            <a:endParaRPr b="0" i="0" dirty="0">
              <a:ln w="9525" cap="flat" cmpd="sng">
                <a:solidFill>
                  <a:schemeClr val="dk2"/>
                </a:solidFill>
                <a:prstDash val="solid"/>
                <a:round/>
                <a:headEnd type="none" w="sm" len="sm"/>
                <a:tailEnd type="none" w="sm" len="sm"/>
              </a:ln>
              <a:solidFill>
                <a:schemeClr val="lt2"/>
              </a:solidFill>
              <a:latin typeface="DM Sans"/>
            </a:endParaRPr>
          </a:p>
        </p:txBody>
      </p:sp>
      <p:sp>
        <p:nvSpPr>
          <p:cNvPr id="65" name="Rectangle 64" descr="Dark vertical"/>
          <p:cNvSpPr>
            <a:spLocks noChangeArrowheads="1"/>
          </p:cNvSpPr>
          <p:nvPr userDrawn="1"/>
        </p:nvSpPr>
        <p:spPr bwMode="auto">
          <a:xfrm>
            <a:off x="0" y="-1"/>
            <a:ext cx="6857999" cy="1564001"/>
          </a:xfrm>
          <a:prstGeom prst="rect">
            <a:avLst/>
          </a:prstGeom>
          <a:pattFill prst="narVert">
            <a:fgClr>
              <a:schemeClr val="accent1">
                <a:lumMod val="75000"/>
              </a:schemeClr>
            </a:fgClr>
            <a:bgClr>
              <a:schemeClr val="tx1"/>
            </a:bgClr>
          </a:pattFill>
          <a:ln w="28575">
            <a:solidFill>
              <a:srgbClr val="FFFFFF"/>
            </a:solidFill>
            <a:miter lim="800000"/>
            <a:headEnd/>
            <a:tailEnd/>
          </a:ln>
          <a:effectLst>
            <a:outerShdw dist="12700" dir="5400000" algn="ctr" rotWithShape="0">
              <a:srgbClr val="000000"/>
            </a:outerShdw>
          </a:effectLst>
        </p:spPr>
        <p:txBody>
          <a:bodyPr rot="0" vert="horz" wrap="square" lIns="91440" tIns="182880" rIns="91440" bIns="45720" anchor="ctr" anchorCtr="0" upright="1">
            <a:noAutofit/>
          </a:bodyPr>
          <a:lstStyle/>
          <a:p>
            <a:pPr>
              <a:lnSpc>
                <a:spcPct val="118000"/>
              </a:lnSpc>
              <a:spcAft>
                <a:spcPts val="600"/>
              </a:spcAft>
            </a:pPr>
            <a:r>
              <a:rPr lang="en-US" sz="2400" b="1" kern="1400" dirty="0" smtClean="0">
                <a:solidFill>
                  <a:srgbClr val="FFFFFF"/>
                </a:solidFill>
                <a:effectLst/>
                <a:latin typeface="Letter-join Plus 8"/>
                <a:ea typeface="Times New Roman"/>
              </a:rPr>
              <a:t>Year Three</a:t>
            </a:r>
            <a:endParaRPr lang="en-GB" sz="2400" kern="1400" dirty="0">
              <a:solidFill>
                <a:srgbClr val="000000"/>
              </a:solidFill>
              <a:effectLst/>
              <a:latin typeface="Calibri"/>
              <a:ea typeface="Times New Roman"/>
            </a:endParaRPr>
          </a:p>
          <a:p>
            <a:pPr>
              <a:lnSpc>
                <a:spcPct val="118000"/>
              </a:lnSpc>
              <a:spcAft>
                <a:spcPts val="600"/>
              </a:spcAft>
            </a:pPr>
            <a:r>
              <a:rPr lang="en-US" sz="2400" kern="1400" dirty="0">
                <a:solidFill>
                  <a:srgbClr val="FFFFFF"/>
                </a:solidFill>
                <a:effectLst/>
                <a:latin typeface="Letter-join Plus 8"/>
                <a:ea typeface="Times New Roman"/>
              </a:rPr>
              <a:t>Curriculum Plan</a:t>
            </a:r>
            <a:endParaRPr lang="en-GB" sz="2400" kern="1400" dirty="0">
              <a:solidFill>
                <a:srgbClr val="000000"/>
              </a:solidFill>
              <a:effectLst/>
              <a:latin typeface="Calibri"/>
              <a:ea typeface="Times New Roman"/>
            </a:endParaRPr>
          </a:p>
          <a:p>
            <a:pPr>
              <a:lnSpc>
                <a:spcPct val="118000"/>
              </a:lnSpc>
              <a:spcAft>
                <a:spcPts val="0"/>
              </a:spcAft>
            </a:pPr>
            <a:r>
              <a:rPr lang="en-US" sz="2400" kern="1400" dirty="0" smtClean="0">
                <a:solidFill>
                  <a:srgbClr val="FFFFFF"/>
                </a:solidFill>
                <a:effectLst/>
                <a:latin typeface="Letter-join Plus 8"/>
                <a:ea typeface="Times New Roman"/>
              </a:rPr>
              <a:t>Spring</a:t>
            </a:r>
            <a:r>
              <a:rPr lang="en-US" sz="2400" kern="1400" baseline="0" dirty="0" smtClean="0">
                <a:solidFill>
                  <a:srgbClr val="FFFFFF"/>
                </a:solidFill>
                <a:effectLst/>
                <a:latin typeface="Letter-join Plus 8"/>
                <a:ea typeface="Times New Roman"/>
              </a:rPr>
              <a:t> </a:t>
            </a:r>
            <a:r>
              <a:rPr lang="en-US" sz="2400" kern="1400" dirty="0" smtClean="0">
                <a:solidFill>
                  <a:srgbClr val="FFFFFF"/>
                </a:solidFill>
                <a:effectLst/>
                <a:latin typeface="Letter-join Plus 8"/>
                <a:ea typeface="Times New Roman"/>
              </a:rPr>
              <a:t>Term One</a:t>
            </a:r>
            <a:endParaRPr lang="en-GB" sz="2400" kern="1400" dirty="0">
              <a:solidFill>
                <a:srgbClr val="000000"/>
              </a:solidFill>
              <a:effectLst/>
              <a:latin typeface="Calibri"/>
              <a:ea typeface="Times New Roman"/>
            </a:endParaRPr>
          </a:p>
        </p:txBody>
      </p:sp>
      <p:pic>
        <p:nvPicPr>
          <p:cNvPr id="66" name="Picture 65"/>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90127" y="117476"/>
            <a:ext cx="884045" cy="835024"/>
          </a:xfrm>
          <a:prstGeom prst="rect">
            <a:avLst/>
          </a:prstGeom>
          <a:noFill/>
          <a:ln w="38100" algn="in">
            <a:solidFill>
              <a:srgbClr val="0B5395"/>
            </a:solidFill>
            <a:miter lim="800000"/>
            <a:headEnd/>
            <a:tailEnd/>
          </a:ln>
        </p:spPr>
      </p:pic>
      <p:sp>
        <p:nvSpPr>
          <p:cNvPr id="67" name="Rectangle 66"/>
          <p:cNvSpPr>
            <a:spLocks noChangeArrowheads="1"/>
          </p:cNvSpPr>
          <p:nvPr userDrawn="1"/>
        </p:nvSpPr>
        <p:spPr bwMode="auto">
          <a:xfrm>
            <a:off x="5290872" y="990600"/>
            <a:ext cx="1478685" cy="513792"/>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91440" tIns="91440" rIns="91440" bIns="137160" anchor="ctr" anchorCtr="0" upright="1">
            <a:noAutofit/>
          </a:bodyPr>
          <a:lstStyle/>
          <a:p>
            <a:pPr algn="ctr">
              <a:lnSpc>
                <a:spcPct val="111000"/>
              </a:lnSpc>
              <a:spcAft>
                <a:spcPts val="0"/>
              </a:spcAft>
            </a:pPr>
            <a:r>
              <a:rPr lang="en-US" sz="1200" b="1" kern="1400" dirty="0">
                <a:solidFill>
                  <a:srgbClr val="6076B4"/>
                </a:solidFill>
                <a:effectLst/>
                <a:latin typeface="Letter-join Plus 8"/>
                <a:ea typeface="Times New Roman"/>
              </a:rPr>
              <a:t>To Be The Best That We Can Be</a:t>
            </a:r>
            <a:endParaRPr lang="en-GB" sz="1000" kern="1400" dirty="0">
              <a:solidFill>
                <a:srgbClr val="000000"/>
              </a:solidFill>
              <a:effectLst/>
              <a:latin typeface="Calibri"/>
              <a:ea typeface="Times New Roman"/>
            </a:endParaRPr>
          </a:p>
        </p:txBody>
      </p:sp>
      <p:sp>
        <p:nvSpPr>
          <p:cNvPr id="68" name="Rectangle 67" descr="Dark vertical"/>
          <p:cNvSpPr>
            <a:spLocks noChangeArrowheads="1"/>
          </p:cNvSpPr>
          <p:nvPr userDrawn="1"/>
        </p:nvSpPr>
        <p:spPr bwMode="auto">
          <a:xfrm>
            <a:off x="1" y="9158601"/>
            <a:ext cx="6858000" cy="775335"/>
          </a:xfrm>
          <a:prstGeom prst="rect">
            <a:avLst/>
          </a:prstGeom>
          <a:pattFill prst="narVert">
            <a:fgClr>
              <a:schemeClr val="accent1">
                <a:lumMod val="75000"/>
              </a:schemeClr>
            </a:fgClr>
            <a:bgClr>
              <a:schemeClr val="tx1"/>
            </a:bgClr>
          </a:pattFill>
          <a:ln w="28575">
            <a:solidFill>
              <a:srgbClr val="FFFFFF"/>
            </a:solidFill>
            <a:miter lim="800000"/>
            <a:headEnd/>
            <a:tailEnd/>
          </a:ln>
          <a:effectLst>
            <a:outerShdw dist="12700" dir="5400000" algn="ctr" rotWithShape="0">
              <a:srgbClr val="000000"/>
            </a:outerShdw>
          </a:effectLst>
        </p:spPr>
        <p:txBody>
          <a:bodyPr rot="0" vert="horz" wrap="square" lIns="91440" tIns="182880" rIns="91440" bIns="45720" anchor="t" anchorCtr="0" upright="1">
            <a:noAutofit/>
          </a:bodyPr>
          <a:lstStyle/>
          <a:p>
            <a:pPr algn="ctr">
              <a:lnSpc>
                <a:spcPct val="118000"/>
              </a:lnSpc>
              <a:spcAft>
                <a:spcPts val="0"/>
              </a:spcAft>
            </a:pPr>
            <a:r>
              <a:rPr lang="en-US" sz="1000" kern="1400" dirty="0">
                <a:solidFill>
                  <a:srgbClr val="FFFFFF"/>
                </a:solidFill>
                <a:effectLst/>
                <a:latin typeface="Letter-join Plus 8"/>
                <a:ea typeface="Times New Roman"/>
              </a:rPr>
              <a:t>WEBSITE: www.st-josephs.manchester.sch.uk</a:t>
            </a:r>
            <a:endParaRPr lang="en-GB" sz="1000" kern="1400" dirty="0">
              <a:solidFill>
                <a:srgbClr val="000000"/>
              </a:solidFill>
              <a:effectLst/>
              <a:latin typeface="Calibri"/>
              <a:ea typeface="Times New Roman"/>
            </a:endParaRPr>
          </a:p>
          <a:p>
            <a:pPr algn="ctr">
              <a:lnSpc>
                <a:spcPct val="118000"/>
              </a:lnSpc>
              <a:spcAft>
                <a:spcPts val="0"/>
              </a:spcAft>
            </a:pPr>
            <a:r>
              <a:rPr lang="en-US" sz="1000" kern="1400" dirty="0">
                <a:solidFill>
                  <a:srgbClr val="FFFFFF"/>
                </a:solidFill>
                <a:effectLst/>
                <a:latin typeface="Letter-join Plus 8"/>
                <a:ea typeface="Times New Roman"/>
              </a:rPr>
              <a:t>TWITTER: @</a:t>
            </a:r>
            <a:r>
              <a:rPr lang="en-US" sz="1000" kern="1400" dirty="0" err="1">
                <a:solidFill>
                  <a:srgbClr val="FFFFFF"/>
                </a:solidFill>
                <a:effectLst/>
                <a:latin typeface="Letter-join Plus 8"/>
                <a:ea typeface="Times New Roman"/>
              </a:rPr>
              <a:t>St_Josephs_RC</a:t>
            </a:r>
            <a:endParaRPr lang="en-GB" sz="1000" kern="1400" dirty="0">
              <a:solidFill>
                <a:srgbClr val="000000"/>
              </a:solidFill>
              <a:effectLst/>
              <a:latin typeface="Calibri"/>
              <a:ea typeface="Times New Roman"/>
            </a:endParaRPr>
          </a:p>
          <a:p>
            <a:pPr algn="ctr">
              <a:lnSpc>
                <a:spcPct val="118000"/>
              </a:lnSpc>
              <a:spcAft>
                <a:spcPts val="0"/>
              </a:spcAft>
            </a:pPr>
            <a:r>
              <a:rPr lang="en-US" sz="1000" kern="1400" dirty="0">
                <a:solidFill>
                  <a:srgbClr val="FFFFFF"/>
                </a:solidFill>
                <a:effectLst/>
                <a:latin typeface="Letter-join Plus 8"/>
                <a:ea typeface="Times New Roman"/>
              </a:rPr>
              <a:t>Tel No: 0161 224 5347</a:t>
            </a:r>
            <a:endParaRPr lang="en-GB" sz="1000" kern="1400" dirty="0">
              <a:solidFill>
                <a:srgbClr val="000000"/>
              </a:solidFill>
              <a:effectLst/>
              <a:latin typeface="Calibri"/>
              <a:ea typeface="Times New Roman"/>
            </a:endParaRPr>
          </a:p>
        </p:txBody>
      </p:sp>
    </p:spTree>
  </p:cSld>
  <p:clrMapOvr>
    <a:masterClrMapping/>
  </p:clrMapOvr>
  <p:extLst mod="1">
    <p:ext uri="{DCECCB84-F9BA-43D5-87BE-67443E8EF086}">
      <p15:sldGuideLst xmlns:p15="http://schemas.microsoft.com/office/powerpoint/2012/main">
        <p15:guide id="1" orient="horz" pos="866">
          <p15:clr>
            <a:srgbClr val="FA7B17"/>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11"/>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11"/>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9" name="Google Shape;89;p1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2"/>
        <p:cNvGrpSpPr/>
        <p:nvPr/>
      </p:nvGrpSpPr>
      <p:grpSpPr>
        <a:xfrm>
          <a:off x="0" y="0"/>
          <a:ext cx="0" cy="0"/>
          <a:chOff x="0" y="0"/>
          <a:chExt cx="0" cy="0"/>
        </a:xfrm>
      </p:grpSpPr>
      <p:sp>
        <p:nvSpPr>
          <p:cNvPr id="93" name="Google Shape;93;p12"/>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12"/>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95" name="Google Shape;95;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p:cSld name="TITLE_1">
    <p:spTree>
      <p:nvGrpSpPr>
        <p:cNvPr id="1" name="Shape 98"/>
        <p:cNvGrpSpPr/>
        <p:nvPr/>
      </p:nvGrpSpPr>
      <p:grpSpPr>
        <a:xfrm>
          <a:off x="0" y="0"/>
          <a:ext cx="0" cy="0"/>
          <a:chOff x="0" y="0"/>
          <a:chExt cx="0" cy="0"/>
        </a:xfrm>
      </p:grpSpPr>
      <p:sp>
        <p:nvSpPr>
          <p:cNvPr id="99" name="Google Shape;99;p13"/>
          <p:cNvSpPr txBox="1">
            <a:spLocks noGrp="1"/>
          </p:cNvSpPr>
          <p:nvPr>
            <p:ph type="ctrTitle"/>
          </p:nvPr>
        </p:nvSpPr>
        <p:spPr>
          <a:xfrm>
            <a:off x="233792" y="1434023"/>
            <a:ext cx="6390600" cy="3953400"/>
          </a:xfrm>
          <a:prstGeom prst="rect">
            <a:avLst/>
          </a:prstGeom>
          <a:noFill/>
          <a:ln>
            <a:noFill/>
          </a:ln>
        </p:spPr>
        <p:txBody>
          <a:bodyPr spcFirstLastPara="1" wrap="square" lIns="93950" tIns="93950" rIns="93950" bIns="93950" anchor="b" anchorCtr="0">
            <a:noAutofit/>
          </a:bodyPr>
          <a:lstStyle>
            <a:lvl1pPr lvl="0" algn="ctr" rtl="0">
              <a:lnSpc>
                <a:spcPct val="100000"/>
              </a:lnSpc>
              <a:spcBef>
                <a:spcPts val="0"/>
              </a:spcBef>
              <a:spcAft>
                <a:spcPts val="0"/>
              </a:spcAft>
              <a:buSzPts val="5300"/>
              <a:buNone/>
              <a:defRPr sz="5300"/>
            </a:lvl1pPr>
            <a:lvl2pPr lvl="1" algn="ctr" rtl="0">
              <a:lnSpc>
                <a:spcPct val="100000"/>
              </a:lnSpc>
              <a:spcBef>
                <a:spcPts val="0"/>
              </a:spcBef>
              <a:spcAft>
                <a:spcPts val="0"/>
              </a:spcAft>
              <a:buSzPts val="5300"/>
              <a:buNone/>
              <a:defRPr sz="5300"/>
            </a:lvl2pPr>
            <a:lvl3pPr lvl="2" algn="ctr" rtl="0">
              <a:lnSpc>
                <a:spcPct val="100000"/>
              </a:lnSpc>
              <a:spcBef>
                <a:spcPts val="0"/>
              </a:spcBef>
              <a:spcAft>
                <a:spcPts val="0"/>
              </a:spcAft>
              <a:buSzPts val="5300"/>
              <a:buNone/>
              <a:defRPr sz="5300"/>
            </a:lvl3pPr>
            <a:lvl4pPr lvl="3" algn="ctr" rtl="0">
              <a:lnSpc>
                <a:spcPct val="100000"/>
              </a:lnSpc>
              <a:spcBef>
                <a:spcPts val="0"/>
              </a:spcBef>
              <a:spcAft>
                <a:spcPts val="0"/>
              </a:spcAft>
              <a:buSzPts val="5300"/>
              <a:buNone/>
              <a:defRPr sz="5300"/>
            </a:lvl4pPr>
            <a:lvl5pPr lvl="4" algn="ctr" rtl="0">
              <a:lnSpc>
                <a:spcPct val="100000"/>
              </a:lnSpc>
              <a:spcBef>
                <a:spcPts val="0"/>
              </a:spcBef>
              <a:spcAft>
                <a:spcPts val="0"/>
              </a:spcAft>
              <a:buSzPts val="5300"/>
              <a:buNone/>
              <a:defRPr sz="5300"/>
            </a:lvl5pPr>
            <a:lvl6pPr lvl="5" algn="ctr" rtl="0">
              <a:lnSpc>
                <a:spcPct val="100000"/>
              </a:lnSpc>
              <a:spcBef>
                <a:spcPts val="0"/>
              </a:spcBef>
              <a:spcAft>
                <a:spcPts val="0"/>
              </a:spcAft>
              <a:buSzPts val="5300"/>
              <a:buNone/>
              <a:defRPr sz="5300"/>
            </a:lvl6pPr>
            <a:lvl7pPr lvl="6" algn="ctr" rtl="0">
              <a:lnSpc>
                <a:spcPct val="100000"/>
              </a:lnSpc>
              <a:spcBef>
                <a:spcPts val="0"/>
              </a:spcBef>
              <a:spcAft>
                <a:spcPts val="0"/>
              </a:spcAft>
              <a:buSzPts val="5300"/>
              <a:buNone/>
              <a:defRPr sz="5300"/>
            </a:lvl7pPr>
            <a:lvl8pPr lvl="7" algn="ctr" rtl="0">
              <a:lnSpc>
                <a:spcPct val="100000"/>
              </a:lnSpc>
              <a:spcBef>
                <a:spcPts val="0"/>
              </a:spcBef>
              <a:spcAft>
                <a:spcPts val="0"/>
              </a:spcAft>
              <a:buSzPts val="5300"/>
              <a:buNone/>
              <a:defRPr sz="5300"/>
            </a:lvl8pPr>
            <a:lvl9pPr lvl="8" algn="ctr" rtl="0">
              <a:lnSpc>
                <a:spcPct val="100000"/>
              </a:lnSpc>
              <a:spcBef>
                <a:spcPts val="0"/>
              </a:spcBef>
              <a:spcAft>
                <a:spcPts val="0"/>
              </a:spcAft>
              <a:buSzPts val="5300"/>
              <a:buNone/>
              <a:defRPr sz="5300"/>
            </a:lvl9pPr>
          </a:lstStyle>
          <a:p>
            <a:endParaRPr/>
          </a:p>
        </p:txBody>
      </p:sp>
      <p:sp>
        <p:nvSpPr>
          <p:cNvPr id="100" name="Google Shape;100;p13"/>
          <p:cNvSpPr txBox="1">
            <a:spLocks noGrp="1"/>
          </p:cNvSpPr>
          <p:nvPr>
            <p:ph type="subTitle" idx="1"/>
          </p:nvPr>
        </p:nvSpPr>
        <p:spPr>
          <a:xfrm>
            <a:off x="233785" y="5458416"/>
            <a:ext cx="6390600" cy="1526400"/>
          </a:xfrm>
          <a:prstGeom prst="rect">
            <a:avLst/>
          </a:prstGeom>
          <a:noFill/>
          <a:ln>
            <a:noFill/>
          </a:ln>
        </p:spPr>
        <p:txBody>
          <a:bodyPr spcFirstLastPara="1" wrap="square" lIns="93950" tIns="93950" rIns="93950" bIns="93950"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01" name="Google Shape;101;p13"/>
          <p:cNvSpPr txBox="1">
            <a:spLocks noGrp="1"/>
          </p:cNvSpPr>
          <p:nvPr>
            <p:ph type="sldNum" idx="12"/>
          </p:nvPr>
        </p:nvSpPr>
        <p:spPr>
          <a:xfrm>
            <a:off x="6354617" y="8981178"/>
            <a:ext cx="411600" cy="758100"/>
          </a:xfrm>
          <a:prstGeom prst="rect">
            <a:avLst/>
          </a:prstGeom>
          <a:noFill/>
          <a:ln>
            <a:noFill/>
          </a:ln>
        </p:spPr>
        <p:txBody>
          <a:bodyPr spcFirstLastPara="1" wrap="square" lIns="93950" tIns="93950" rIns="93950" bIns="93950"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7"/>
        <p:cNvGrpSpPr/>
        <p:nvPr/>
      </p:nvGrpSpPr>
      <p:grpSpPr>
        <a:xfrm>
          <a:off x="0" y="0"/>
          <a:ext cx="0" cy="0"/>
          <a:chOff x="0" y="0"/>
          <a:chExt cx="0" cy="0"/>
        </a:xfrm>
      </p:grpSpPr>
      <p:sp>
        <p:nvSpPr>
          <p:cNvPr id="28" name="Google Shape;28;p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grpSp>
        <p:nvGrpSpPr>
          <p:cNvPr id="29" name="Google Shape;29;p3"/>
          <p:cNvGrpSpPr/>
          <p:nvPr/>
        </p:nvGrpSpPr>
        <p:grpSpPr>
          <a:xfrm>
            <a:off x="228596" y="233620"/>
            <a:ext cx="6374142" cy="756954"/>
            <a:chOff x="2340050" y="535634"/>
            <a:chExt cx="5220000" cy="574800"/>
          </a:xfrm>
        </p:grpSpPr>
        <p:sp>
          <p:nvSpPr>
            <p:cNvPr id="30" name="Google Shape;30;p3"/>
            <p:cNvSpPr/>
            <p:nvPr/>
          </p:nvSpPr>
          <p:spPr>
            <a:xfrm rot="10800000">
              <a:off x="2340050" y="535634"/>
              <a:ext cx="5220000" cy="574800"/>
            </a:xfrm>
            <a:prstGeom prst="rect">
              <a:avLst/>
            </a:prstGeom>
            <a:solidFill>
              <a:srgbClr val="003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rot="5400000">
              <a:off x="7357045" y="584313"/>
              <a:ext cx="143700" cy="162000"/>
            </a:xfrm>
            <a:prstGeom prst="rect">
              <a:avLst/>
            </a:prstGeom>
            <a:solidFill>
              <a:srgbClr val="0CB0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 name="Google Shape;32;p3"/>
          <p:cNvGrpSpPr/>
          <p:nvPr/>
        </p:nvGrpSpPr>
        <p:grpSpPr>
          <a:xfrm>
            <a:off x="233413" y="9170825"/>
            <a:ext cx="6391200" cy="567600"/>
            <a:chOff x="233413" y="4051575"/>
            <a:chExt cx="6391200" cy="567600"/>
          </a:xfrm>
        </p:grpSpPr>
        <p:sp>
          <p:nvSpPr>
            <p:cNvPr id="33" name="Google Shape;33;p3"/>
            <p:cNvSpPr/>
            <p:nvPr/>
          </p:nvSpPr>
          <p:spPr>
            <a:xfrm>
              <a:off x="233413" y="4051575"/>
              <a:ext cx="6391200" cy="567600"/>
            </a:xfrm>
            <a:prstGeom prst="rect">
              <a:avLst/>
            </a:prstGeom>
            <a:solidFill>
              <a:srgbClr val="9AC7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txBox="1"/>
            <p:nvPr/>
          </p:nvSpPr>
          <p:spPr>
            <a:xfrm>
              <a:off x="1919375" y="4177050"/>
              <a:ext cx="4581600" cy="297600"/>
            </a:xfrm>
            <a:prstGeom prst="rect">
              <a:avLst/>
            </a:prstGeom>
            <a:solidFill>
              <a:srgbClr val="9AC7EA"/>
            </a:solid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n-GB" b="1" dirty="0">
                  <a:solidFill>
                    <a:srgbClr val="003C71"/>
                  </a:solidFill>
                  <a:latin typeface="Permanent Marker"/>
                  <a:ea typeface="Permanent Marker"/>
                  <a:cs typeface="Permanent Marker"/>
                  <a:sym typeface="Permanent Marker"/>
                </a:rPr>
                <a:t> </a:t>
              </a:r>
              <a:endParaRPr b="1" dirty="0">
                <a:solidFill>
                  <a:srgbClr val="003C71"/>
                </a:solidFill>
                <a:latin typeface="Permanent Marker"/>
                <a:ea typeface="Permanent Marker"/>
                <a:cs typeface="Permanent Marker"/>
                <a:sym typeface="Permanent Marker"/>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WEBSITE: https://st-josephs.manchester.sch.uk/</a:t>
              </a:r>
              <a:endParaRPr sz="800" dirty="0">
                <a:solidFill>
                  <a:srgbClr val="003C71"/>
                </a:solidFill>
                <a:latin typeface="Comfortaa"/>
                <a:ea typeface="Comfortaa"/>
                <a:cs typeface="Comfortaa"/>
                <a:sym typeface="Comfortaa"/>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TWITTER: @</a:t>
              </a:r>
              <a:r>
                <a:rPr lang="en-GB" sz="800" dirty="0" err="1">
                  <a:solidFill>
                    <a:srgbClr val="003C71"/>
                  </a:solidFill>
                  <a:latin typeface="Comfortaa"/>
                  <a:ea typeface="Comfortaa"/>
                  <a:cs typeface="Comfortaa"/>
                  <a:sym typeface="Comfortaa"/>
                </a:rPr>
                <a:t>St_Josephs_RC</a:t>
              </a:r>
              <a:endParaRPr sz="800" dirty="0">
                <a:solidFill>
                  <a:srgbClr val="003C71"/>
                </a:solidFill>
                <a:latin typeface="Comfortaa"/>
                <a:ea typeface="Comfortaa"/>
                <a:cs typeface="Comfortaa"/>
                <a:sym typeface="Comfortaa"/>
              </a:endParaRPr>
            </a:p>
            <a:p>
              <a:pPr marL="0" lvl="0" indent="0" algn="l" rtl="0">
                <a:spcBef>
                  <a:spcPts val="0"/>
                </a:spcBef>
                <a:spcAft>
                  <a:spcPts val="0"/>
                </a:spcAft>
                <a:buClr>
                  <a:schemeClr val="dk1"/>
                </a:buClr>
                <a:buSzPts val="1100"/>
                <a:buFont typeface="Arial"/>
                <a:buNone/>
              </a:pPr>
              <a:r>
                <a:rPr lang="en-GB" sz="800" dirty="0">
                  <a:solidFill>
                    <a:srgbClr val="003C71"/>
                  </a:solidFill>
                  <a:latin typeface="Comfortaa"/>
                  <a:ea typeface="Comfortaa"/>
                  <a:cs typeface="Comfortaa"/>
                  <a:sym typeface="Comfortaa"/>
                </a:rPr>
                <a:t>TEL: 0161 224</a:t>
              </a:r>
              <a:r>
                <a:rPr lang="en-GB" sz="800" baseline="0" dirty="0">
                  <a:solidFill>
                    <a:srgbClr val="003C71"/>
                  </a:solidFill>
                  <a:latin typeface="Comfortaa"/>
                  <a:ea typeface="Comfortaa"/>
                  <a:cs typeface="Comfortaa"/>
                  <a:sym typeface="Comfortaa"/>
                </a:rPr>
                <a:t> 5347</a:t>
              </a:r>
              <a:endParaRPr sz="1000" dirty="0">
                <a:solidFill>
                  <a:srgbClr val="003C71"/>
                </a:solidFill>
                <a:latin typeface="Comfortaa"/>
                <a:ea typeface="Comfortaa"/>
                <a:cs typeface="Comfortaa"/>
                <a:sym typeface="Comfortaa"/>
              </a:endParaRPr>
            </a:p>
          </p:txBody>
        </p:sp>
      </p:grpSp>
      <p:sp>
        <p:nvSpPr>
          <p:cNvPr id="35" name="Google Shape;35;p3"/>
          <p:cNvSpPr/>
          <p:nvPr/>
        </p:nvSpPr>
        <p:spPr>
          <a:xfrm>
            <a:off x="228596" y="9172575"/>
            <a:ext cx="1686000" cy="567600"/>
          </a:xfrm>
          <a:prstGeom prst="rect">
            <a:avLst/>
          </a:prstGeom>
          <a:solidFill>
            <a:srgbClr val="003C71"/>
          </a:solid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dirty="0">
              <a:solidFill>
                <a:schemeClr val="lt1"/>
              </a:solidFill>
              <a:latin typeface="Permanent Marker"/>
              <a:ea typeface="Permanent Marker"/>
              <a:cs typeface="Permanent Marker"/>
              <a:sym typeface="Permanent Marker"/>
            </a:endParaRPr>
          </a:p>
          <a:p>
            <a:pPr marL="0" lvl="0" indent="0" algn="l" rtl="0">
              <a:spcBef>
                <a:spcPts val="0"/>
              </a:spcBef>
              <a:spcAft>
                <a:spcPts val="0"/>
              </a:spcAft>
              <a:buNone/>
            </a:pPr>
            <a:endParaRPr dirty="0"/>
          </a:p>
        </p:txBody>
      </p:sp>
      <p:sp>
        <p:nvSpPr>
          <p:cNvPr id="37" name="Google Shape;37;p3"/>
          <p:cNvSpPr/>
          <p:nvPr/>
        </p:nvSpPr>
        <p:spPr>
          <a:xfrm rot="5400000">
            <a:off x="6136119" y="524450"/>
            <a:ext cx="189300" cy="197700"/>
          </a:xfrm>
          <a:prstGeom prst="rect">
            <a:avLst/>
          </a:prstGeom>
          <a:solidFill>
            <a:srgbClr val="9AC7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5400000">
            <a:off x="6319419" y="742050"/>
            <a:ext cx="189300" cy="197700"/>
          </a:xfrm>
          <a:prstGeom prst="rect">
            <a:avLst/>
          </a:prstGeom>
          <a:solidFill>
            <a:srgbClr val="D8F9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a:off x="331275" y="339500"/>
            <a:ext cx="2637900" cy="567600"/>
          </a:xfrm>
          <a:prstGeom prst="flowChartAlternateProcess">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dirty="0"/>
              <a:t>         </a:t>
            </a:r>
            <a:r>
              <a:rPr lang="en-GB" sz="1200" b="1" dirty="0">
                <a:solidFill>
                  <a:srgbClr val="3C78D8"/>
                </a:solidFill>
                <a:latin typeface="Arial Rounded MT Bold" pitchFamily="34" charset="0"/>
                <a:ea typeface="Lobster"/>
                <a:cs typeface="Lobster"/>
                <a:sym typeface="Lobster"/>
              </a:rPr>
              <a:t>St Joseph’s RC Primary </a:t>
            </a:r>
            <a:endParaRPr sz="1200" b="1" dirty="0">
              <a:solidFill>
                <a:srgbClr val="3C78D8"/>
              </a:solidFill>
              <a:latin typeface="Arial Rounded MT Bold" pitchFamily="34" charset="0"/>
              <a:ea typeface="Lobster"/>
              <a:cs typeface="Lobster"/>
              <a:sym typeface="Lobster"/>
            </a:endParaRPr>
          </a:p>
          <a:p>
            <a:pPr marL="0" lvl="0" indent="0" algn="ctr" rtl="0">
              <a:spcBef>
                <a:spcPts val="0"/>
              </a:spcBef>
              <a:spcAft>
                <a:spcPts val="0"/>
              </a:spcAft>
              <a:buNone/>
            </a:pPr>
            <a:r>
              <a:rPr lang="en-GB" sz="1100" dirty="0">
                <a:latin typeface="Lobster"/>
                <a:ea typeface="Lobster"/>
                <a:cs typeface="Lobster"/>
                <a:sym typeface="Lobster"/>
              </a:rPr>
              <a:t>            </a:t>
            </a:r>
            <a:endParaRPr sz="1100" dirty="0">
              <a:latin typeface="Lobster"/>
              <a:ea typeface="Lobster"/>
              <a:cs typeface="Lobster"/>
              <a:sym typeface="Lobster"/>
            </a:endParaRP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7675" y="404394"/>
            <a:ext cx="471006" cy="502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userDrawn="1"/>
        </p:nvSpPr>
        <p:spPr>
          <a:xfrm>
            <a:off x="3729242" y="370585"/>
            <a:ext cx="1895070" cy="353943"/>
          </a:xfrm>
          <a:prstGeom prst="rect">
            <a:avLst/>
          </a:prstGeom>
          <a:noFill/>
        </p:spPr>
        <p:txBody>
          <a:bodyPr wrap="none" lIns="91440" tIns="45720" rIns="91440" bIns="45720">
            <a:spAutoFit/>
          </a:bodyPr>
          <a:lstStyle/>
          <a:p>
            <a:pPr algn="ctr"/>
            <a:r>
              <a:rPr lang="en-US" sz="17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Rounded MT Bold" pitchFamily="34" charset="0"/>
              </a:rPr>
              <a:t>Curriculum</a:t>
            </a:r>
            <a:r>
              <a:rPr lang="en-US" sz="1700" b="0" cap="none" spc="0" baseline="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Rounded MT Bold" pitchFamily="34" charset="0"/>
              </a:rPr>
              <a:t> Plan</a:t>
            </a:r>
            <a:endParaRPr lang="en-US" sz="17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Rounded MT Bold" pitchFamily="34" charset="0"/>
            </a:endParaRPr>
          </a:p>
        </p:txBody>
      </p:sp>
    </p:spTree>
  </p:cSld>
  <p:clrMapOvr>
    <a:masterClrMapping/>
  </p:clrMapOvr>
  <p:extLst mod="1">
    <p:ext uri="{DCECCB84-F9BA-43D5-87BE-67443E8EF086}">
      <p15:sldGuideLst xmlns:p15="http://schemas.microsoft.com/office/powerpoint/2012/main">
        <p15:guide id="1" pos="147">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1"/>
        <p:cNvGrpSpPr/>
        <p:nvPr/>
      </p:nvGrpSpPr>
      <p:grpSpPr>
        <a:xfrm>
          <a:off x="0" y="0"/>
          <a:ext cx="0" cy="0"/>
          <a:chOff x="0" y="0"/>
          <a:chExt cx="0" cy="0"/>
        </a:xfrm>
      </p:grpSpPr>
      <p:sp>
        <p:nvSpPr>
          <p:cNvPr id="42" name="Google Shape;42;p4"/>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4"/>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44" name="Google Shape;44;p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7"/>
        <p:cNvGrpSpPr/>
        <p:nvPr/>
      </p:nvGrpSpPr>
      <p:grpSpPr>
        <a:xfrm>
          <a:off x="0" y="0"/>
          <a:ext cx="0" cy="0"/>
          <a:chOff x="0" y="0"/>
          <a:chExt cx="0" cy="0"/>
        </a:xfrm>
      </p:grpSpPr>
      <p:sp>
        <p:nvSpPr>
          <p:cNvPr id="48" name="Google Shape;48;p5"/>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5"/>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0" name="Google Shape;50;p5"/>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1" name="Google Shape;51;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4"/>
        <p:cNvGrpSpPr/>
        <p:nvPr/>
      </p:nvGrpSpPr>
      <p:grpSpPr>
        <a:xfrm>
          <a:off x="0" y="0"/>
          <a:ext cx="0" cy="0"/>
          <a:chOff x="0" y="0"/>
          <a:chExt cx="0" cy="0"/>
        </a:xfrm>
      </p:grpSpPr>
      <p:sp>
        <p:nvSpPr>
          <p:cNvPr id="55" name="Google Shape;55;p6"/>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6"/>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57" name="Google Shape;57;p6"/>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8" name="Google Shape;58;p6"/>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59" name="Google Shape;59;p6"/>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60" name="Google Shape;60;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3"/>
        <p:cNvGrpSpPr/>
        <p:nvPr/>
      </p:nvGrpSpPr>
      <p:grpSpPr>
        <a:xfrm>
          <a:off x="0" y="0"/>
          <a:ext cx="0" cy="0"/>
          <a:chOff x="0" y="0"/>
          <a:chExt cx="0" cy="0"/>
        </a:xfrm>
      </p:grpSpPr>
      <p:sp>
        <p:nvSpPr>
          <p:cNvPr id="64" name="Google Shape;64;p7"/>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8"/>
        <p:cNvGrpSpPr/>
        <p:nvPr/>
      </p:nvGrpSpPr>
      <p:grpSpPr>
        <a:xfrm>
          <a:off x="0" y="0"/>
          <a:ext cx="0" cy="0"/>
          <a:chOff x="0" y="0"/>
          <a:chExt cx="0" cy="0"/>
        </a:xfrm>
      </p:grpSpPr>
      <p:sp>
        <p:nvSpPr>
          <p:cNvPr id="69" name="Google Shape;69;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9"/>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9"/>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75" name="Google Shape;75;p9"/>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76" name="Google Shape;76;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10"/>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0"/>
          <p:cNvSpPr>
            <a:spLocks noGrp="1"/>
          </p:cNvSpPr>
          <p:nvPr>
            <p:ph type="pic" idx="2"/>
          </p:nvPr>
        </p:nvSpPr>
        <p:spPr>
          <a:xfrm>
            <a:off x="2915543" y="1426283"/>
            <a:ext cx="3471863" cy="703968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82" name="Google Shape;82;p10"/>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83" name="Google Shape;83;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12" name="Google Shape;112;p14"/>
          <p:cNvSpPr/>
          <p:nvPr/>
        </p:nvSpPr>
        <p:spPr>
          <a:xfrm>
            <a:off x="239549" y="3953815"/>
            <a:ext cx="6473475" cy="5150536"/>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14" name="Google Shape;114;p14"/>
          <p:cNvSpPr txBox="1"/>
          <p:nvPr/>
        </p:nvSpPr>
        <p:spPr>
          <a:xfrm>
            <a:off x="239549" y="3908797"/>
            <a:ext cx="6473475" cy="4093398"/>
          </a:xfrm>
          <a:prstGeom prst="rect">
            <a:avLst/>
          </a:prstGeom>
          <a:noFill/>
          <a:ln>
            <a:noFill/>
          </a:ln>
        </p:spPr>
        <p:txBody>
          <a:bodyPr spcFirstLastPara="1" wrap="square" lIns="91425" tIns="91425" rIns="91425" bIns="91425" anchor="t" anchorCtr="0">
            <a:spAutoFit/>
          </a:bodyPr>
          <a:lstStyle/>
          <a:p>
            <a:pPr lvl="0" algn="ctr"/>
            <a:r>
              <a:rPr lang="en-GB" sz="3000" b="1" dirty="0" smtClean="0">
                <a:solidFill>
                  <a:srgbClr val="00B0F0"/>
                </a:solidFill>
                <a:latin typeface="Letter-join Plus 8" panose="02000505000000020003" pitchFamily="50" charset="0"/>
              </a:rPr>
              <a:t>Religious Education</a:t>
            </a:r>
          </a:p>
          <a:p>
            <a:pPr lvl="0" algn="ctr"/>
            <a:r>
              <a:rPr lang="en-GB" sz="1600" u="sng" dirty="0" smtClean="0">
                <a:latin typeface="Letter-join Plus 8" panose="02000505000000020003" pitchFamily="50" charset="0"/>
              </a:rPr>
              <a:t>Sacrament </a:t>
            </a:r>
            <a:r>
              <a:rPr lang="en-GB" sz="1600" u="sng" dirty="0">
                <a:latin typeface="Letter-join Plus 8" panose="02000505000000020003" pitchFamily="50" charset="0"/>
              </a:rPr>
              <a:t>of Reconciliation</a:t>
            </a:r>
          </a:p>
          <a:p>
            <a:pPr lvl="0" algn="ctr"/>
            <a:r>
              <a:rPr lang="en-GB" sz="1600" dirty="0" smtClean="0">
                <a:latin typeface="Letter-join Plus 8" panose="02000505000000020003" pitchFamily="50" charset="0"/>
              </a:rPr>
              <a:t> </a:t>
            </a:r>
            <a:r>
              <a:rPr lang="en-GB" sz="1600" dirty="0">
                <a:latin typeface="Letter-join Plus 8" panose="02000505000000020003" pitchFamily="50" charset="0"/>
              </a:rPr>
              <a:t>The children will understand what it means to make wrong choices. </a:t>
            </a:r>
          </a:p>
          <a:p>
            <a:pPr lvl="0" algn="ctr"/>
            <a:r>
              <a:rPr lang="en-GB" sz="1600" dirty="0">
                <a:latin typeface="Letter-join Plus 8" panose="02000505000000020003" pitchFamily="50" charset="0"/>
              </a:rPr>
              <a:t>They will reflect on how wrong choices affects us and other people.</a:t>
            </a:r>
          </a:p>
          <a:p>
            <a:pPr lvl="0" algn="ctr"/>
            <a:r>
              <a:rPr lang="en-GB" sz="1600" dirty="0">
                <a:latin typeface="Letter-join Plus 8" panose="02000505000000020003" pitchFamily="50" charset="0"/>
              </a:rPr>
              <a:t> They will know how Jesus called people to turn away from sin. </a:t>
            </a:r>
            <a:endParaRPr lang="en-GB" sz="1600" dirty="0" smtClean="0">
              <a:latin typeface="Letter-join Plus 8" panose="02000505000000020003" pitchFamily="50" charset="0"/>
            </a:endParaRPr>
          </a:p>
          <a:p>
            <a:pPr lvl="0" algn="ctr"/>
            <a:endParaRPr lang="en-GB" sz="1600" dirty="0">
              <a:latin typeface="Letter-join Plus 8" panose="02000505000000020003" pitchFamily="50" charset="0"/>
            </a:endParaRPr>
          </a:p>
          <a:p>
            <a:pPr lvl="0" algn="ctr"/>
            <a:r>
              <a:rPr lang="en-GB" sz="1600" dirty="0" smtClean="0">
                <a:latin typeface="Letter-join Plus 8" panose="02000505000000020003" pitchFamily="50" charset="0"/>
              </a:rPr>
              <a:t>Think </a:t>
            </a:r>
            <a:r>
              <a:rPr lang="en-GB" sz="1600" dirty="0">
                <a:latin typeface="Letter-join Plus 8" panose="02000505000000020003" pitchFamily="50" charset="0"/>
              </a:rPr>
              <a:t>about why this is important. </a:t>
            </a:r>
          </a:p>
          <a:p>
            <a:pPr lvl="0" algn="ctr"/>
            <a:endParaRPr lang="en-GB" sz="1600" b="1" dirty="0">
              <a:latin typeface="Letter-join Plus 8" panose="02000505000000020003" pitchFamily="50" charset="0"/>
              <a:ea typeface="Gloria Hallelujah"/>
              <a:cs typeface="Gloria Hallelujah"/>
              <a:sym typeface="Gloria Hallelujah"/>
            </a:endParaRPr>
          </a:p>
          <a:p>
            <a:pPr lvl="0" algn="ctr"/>
            <a:r>
              <a:rPr lang="en-GB" sz="1600" dirty="0">
                <a:latin typeface="Letter-join Plus 8" panose="02000505000000020003" pitchFamily="50" charset="0"/>
              </a:rPr>
              <a:t>The children will understand that God always loves us. They will think of how important this love is for us. The children will know what the Sacrament of Reconciliation means. </a:t>
            </a:r>
          </a:p>
          <a:p>
            <a:pPr lvl="0" algn="ctr"/>
            <a:endParaRPr lang="en-GB" sz="1600" dirty="0">
              <a:latin typeface="Letter-join Plus 8" panose="02000505000000020003" pitchFamily="50" charset="0"/>
            </a:endParaRPr>
          </a:p>
          <a:p>
            <a:pPr lvl="0" algn="ctr"/>
            <a:r>
              <a:rPr lang="en-GB" sz="1600" dirty="0">
                <a:latin typeface="Letter-join Plus 8" panose="02000505000000020003" pitchFamily="50" charset="0"/>
              </a:rPr>
              <a:t>They will reflect on God’s love and forgiveness. The children will know what happens during the Sacrament of </a:t>
            </a:r>
            <a:r>
              <a:rPr lang="en-GB" sz="1600" dirty="0" smtClean="0">
                <a:latin typeface="Letter-join Plus 8" panose="02000505000000020003" pitchFamily="50" charset="0"/>
              </a:rPr>
              <a:t>Reconciliation.. </a:t>
            </a:r>
          </a:p>
          <a:p>
            <a:pPr lvl="0" algn="ctr"/>
            <a:r>
              <a:rPr lang="en-GB" sz="1600" dirty="0" smtClean="0">
                <a:latin typeface="Letter-join Plus 8" panose="02000505000000020003" pitchFamily="50" charset="0"/>
              </a:rPr>
              <a:t> They will think about what this Sacrament does for us. </a:t>
            </a:r>
            <a:endParaRPr lang="en-GB" sz="1600" b="1" dirty="0">
              <a:latin typeface="Letter-join Plus 8" panose="02000505000000020003" pitchFamily="50" charset="0"/>
              <a:ea typeface="Gloria Hallelujah"/>
              <a:cs typeface="Gloria Hallelujah"/>
              <a:sym typeface="Gloria Hallelujah"/>
            </a:endParaRPr>
          </a:p>
        </p:txBody>
      </p:sp>
      <p:sp>
        <p:nvSpPr>
          <p:cNvPr id="115" name="Google Shape;115;p14"/>
          <p:cNvSpPr txBox="1"/>
          <p:nvPr/>
        </p:nvSpPr>
        <p:spPr>
          <a:xfrm>
            <a:off x="1036598" y="8146047"/>
            <a:ext cx="4924369" cy="738633"/>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lvl="0" algn="ctr"/>
            <a:r>
              <a:rPr lang="en-GB" sz="1200" dirty="0">
                <a:solidFill>
                  <a:srgbClr val="0070C0"/>
                </a:solidFill>
                <a:latin typeface="Letter-join Plus 8" panose="02000505000000020003" pitchFamily="50" charset="0"/>
                <a:ea typeface="Freckle Face"/>
                <a:cs typeface="Freckle Face"/>
                <a:sym typeface="Freckle Face"/>
              </a:rPr>
              <a:t>How to help at home: Encourage your child to make the right choices.</a:t>
            </a:r>
          </a:p>
          <a:p>
            <a:pPr lvl="0" algn="ctr"/>
            <a:r>
              <a:rPr lang="en-GB" sz="1200" dirty="0">
                <a:solidFill>
                  <a:srgbClr val="0070C0"/>
                </a:solidFill>
                <a:latin typeface="Letter-join Plus 8" panose="02000505000000020003" pitchFamily="50" charset="0"/>
                <a:ea typeface="Freckle Face"/>
                <a:cs typeface="Freckle Face"/>
                <a:sym typeface="Freckle Face"/>
              </a:rPr>
              <a:t>Discuss the importance of saying sorry when you make the wrong choices.</a:t>
            </a:r>
          </a:p>
          <a:p>
            <a:pPr lvl="0" algn="ctr"/>
            <a:r>
              <a:rPr lang="en-GB" sz="1200" dirty="0">
                <a:solidFill>
                  <a:srgbClr val="0070C0"/>
                </a:solidFill>
                <a:latin typeface="Letter-join Plus 8" panose="02000505000000020003" pitchFamily="50" charset="0"/>
                <a:ea typeface="Freckle Face"/>
                <a:cs typeface="Freckle Face"/>
                <a:sym typeface="Freckle Face"/>
              </a:rPr>
              <a:t>Talk about how our behaviour can affect others</a:t>
            </a:r>
            <a:r>
              <a:rPr lang="en-GB" sz="1200" dirty="0" smtClean="0">
                <a:solidFill>
                  <a:srgbClr val="0070C0"/>
                </a:solidFill>
                <a:latin typeface="Letter-join Plus 8" panose="02000505000000020003" pitchFamily="50" charset="0"/>
                <a:ea typeface="Freckle Face"/>
                <a:cs typeface="Freckle Face"/>
                <a:sym typeface="Freckle Face"/>
              </a:rPr>
              <a:t>.</a:t>
            </a:r>
            <a:endParaRPr lang="en-GB" sz="1200" dirty="0">
              <a:solidFill>
                <a:srgbClr val="0070C0"/>
              </a:solidFill>
              <a:latin typeface="Letter-join Plus 8" panose="02000505000000020003" pitchFamily="50" charset="0"/>
              <a:ea typeface="Freckle Face"/>
              <a:cs typeface="Freckle Face"/>
              <a:sym typeface="Freckle Face"/>
            </a:endParaRPr>
          </a:p>
        </p:txBody>
      </p:sp>
      <p:pic>
        <p:nvPicPr>
          <p:cNvPr id="12" name="Google Shape;119;p14">
            <a:extLst>
              <a:ext uri="{FF2B5EF4-FFF2-40B4-BE49-F238E27FC236}">
                <a16:creationId xmlns:a16="http://schemas.microsoft.com/office/drawing/2014/main" id="{198EFD01-9985-4163-BFC6-40110A8191BC}"/>
              </a:ext>
            </a:extLst>
          </p:cNvPr>
          <p:cNvPicPr preferRelativeResize="0"/>
          <p:nvPr/>
        </p:nvPicPr>
        <p:blipFill>
          <a:blip r:embed="rId3">
            <a:alphaModFix/>
          </a:blip>
          <a:stretch>
            <a:fillRect/>
          </a:stretch>
        </p:blipFill>
        <p:spPr>
          <a:xfrm>
            <a:off x="6106891" y="7982259"/>
            <a:ext cx="460209" cy="795958"/>
          </a:xfrm>
          <a:prstGeom prst="rect">
            <a:avLst/>
          </a:prstGeom>
          <a:noFill/>
          <a:ln>
            <a:noFill/>
          </a:ln>
        </p:spPr>
      </p:pic>
      <p:pic>
        <p:nvPicPr>
          <p:cNvPr id="13" name="Google Shape;119;p14">
            <a:extLst>
              <a:ext uri="{FF2B5EF4-FFF2-40B4-BE49-F238E27FC236}">
                <a16:creationId xmlns:a16="http://schemas.microsoft.com/office/drawing/2014/main" id="{B8EA198E-AE7B-4860-809C-D62A731BA557}"/>
              </a:ext>
            </a:extLst>
          </p:cNvPr>
          <p:cNvPicPr preferRelativeResize="0"/>
          <p:nvPr/>
        </p:nvPicPr>
        <p:blipFill>
          <a:blip r:embed="rId3">
            <a:alphaModFix/>
          </a:blip>
          <a:stretch>
            <a:fillRect/>
          </a:stretch>
        </p:blipFill>
        <p:spPr>
          <a:xfrm>
            <a:off x="407969" y="7982259"/>
            <a:ext cx="460209" cy="795958"/>
          </a:xfrm>
          <a:prstGeom prst="rect">
            <a:avLst/>
          </a:prstGeom>
          <a:noFill/>
          <a:ln>
            <a:noFill/>
          </a:ln>
        </p:spPr>
      </p:pic>
      <p:sp>
        <p:nvSpPr>
          <p:cNvPr id="14" name="Rectangle 13"/>
          <p:cNvSpPr>
            <a:spLocks noChangeArrowheads="1"/>
          </p:cNvSpPr>
          <p:nvPr/>
        </p:nvSpPr>
        <p:spPr bwMode="auto">
          <a:xfrm>
            <a:off x="6343" y="1921330"/>
            <a:ext cx="6857998" cy="1874156"/>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91440" tIns="91440" rIns="91440" bIns="137160" anchor="ctr" anchorCtr="0" upright="1">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118000"/>
              </a:lnSpc>
            </a:pPr>
            <a:r>
              <a:rPr lang="en-US" sz="2200" b="1" kern="1400" dirty="0">
                <a:solidFill>
                  <a:srgbClr val="003C71"/>
                </a:solidFill>
                <a:latin typeface="Letter-join Plus 8"/>
                <a:ea typeface="Times New Roman"/>
              </a:rPr>
              <a:t>Year 3 Class Teacher</a:t>
            </a:r>
          </a:p>
          <a:p>
            <a:pPr lvl="0" algn="ctr">
              <a:buClr>
                <a:schemeClr val="dk1"/>
              </a:buClr>
              <a:buSzPts val="1100"/>
            </a:pPr>
            <a:endParaRPr lang="en-GB" u="sng" dirty="0">
              <a:solidFill>
                <a:schemeClr val="tx1"/>
              </a:solidFill>
              <a:latin typeface="Letter-join Plus 8" pitchFamily="50" charset="0"/>
            </a:endParaRPr>
          </a:p>
          <a:p>
            <a:pPr lvl="0" algn="ctr">
              <a:buClr>
                <a:schemeClr val="dk1"/>
              </a:buClr>
              <a:buSzPts val="1100"/>
            </a:pPr>
            <a:r>
              <a:rPr lang="en-GB" sz="2000" b="1" dirty="0">
                <a:solidFill>
                  <a:schemeClr val="tx1"/>
                </a:solidFill>
                <a:latin typeface="Letter-join Plus 8" pitchFamily="50" charset="0"/>
              </a:rPr>
              <a:t>Miss A Nuttall</a:t>
            </a:r>
          </a:p>
          <a:p>
            <a:pPr lvl="0" algn="ctr">
              <a:buClr>
                <a:schemeClr val="dk1"/>
              </a:buClr>
              <a:buSzPts val="1100"/>
            </a:pPr>
            <a:endParaRPr lang="en-GB" u="sng" dirty="0">
              <a:solidFill>
                <a:schemeClr val="tx1"/>
              </a:solidFill>
              <a:latin typeface="Letter-join Plus 8" pitchFamily="50" charset="0"/>
            </a:endParaRPr>
          </a:p>
          <a:p>
            <a:pPr lvl="0" algn="ctr">
              <a:buClr>
                <a:schemeClr val="dk1"/>
              </a:buClr>
              <a:buSzPts val="1100"/>
            </a:pPr>
            <a:r>
              <a:rPr lang="en-GB" dirty="0">
                <a:solidFill>
                  <a:schemeClr val="tx1"/>
                </a:solidFill>
                <a:latin typeface="Letter-join Plus 8" pitchFamily="50" charset="0"/>
              </a:rPr>
              <a:t>Thank you for your continued </a:t>
            </a:r>
            <a:r>
              <a:rPr lang="en-GB" dirty="0" smtClean="0">
                <a:solidFill>
                  <a:schemeClr val="tx1"/>
                </a:solidFill>
                <a:latin typeface="Letter-join Plus 8" pitchFamily="50" charset="0"/>
              </a:rPr>
              <a:t>support</a:t>
            </a:r>
            <a:endParaRPr lang="en-GB" dirty="0">
              <a:solidFill>
                <a:schemeClr val="tx1"/>
              </a:solidFill>
              <a:latin typeface="Letter-join Plus 8" pitchFamily="50"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5"/>
          <p:cNvSpPr/>
          <p:nvPr/>
        </p:nvSpPr>
        <p:spPr>
          <a:xfrm>
            <a:off x="254850" y="1687132"/>
            <a:ext cx="6348300" cy="4137646"/>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22" name="Google Shape;122;p15"/>
          <p:cNvSpPr txBox="1"/>
          <p:nvPr/>
        </p:nvSpPr>
        <p:spPr>
          <a:xfrm>
            <a:off x="566670" y="5180158"/>
            <a:ext cx="5812765" cy="523190"/>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lvl="0" algn="ctr"/>
            <a:r>
              <a:rPr lang="en-GB" sz="1100" dirty="0">
                <a:solidFill>
                  <a:srgbClr val="0070C0"/>
                </a:solidFill>
                <a:latin typeface="Letter-join Plus 8" panose="02000505000000020003" pitchFamily="50" charset="0"/>
                <a:ea typeface="Freckle Face"/>
                <a:cs typeface="Freckle Face"/>
                <a:sym typeface="Freckle Face"/>
              </a:rPr>
              <a:t>How to help at </a:t>
            </a:r>
            <a:r>
              <a:rPr lang="en-GB" sz="1100" dirty="0" err="1" smtClean="0">
                <a:solidFill>
                  <a:srgbClr val="0070C0"/>
                </a:solidFill>
                <a:latin typeface="Letter-join Plus 8" panose="02000505000000020003" pitchFamily="50" charset="0"/>
                <a:ea typeface="Freckle Face"/>
                <a:cs typeface="Freckle Face"/>
                <a:sym typeface="Freckle Face"/>
              </a:rPr>
              <a:t>home:Look</a:t>
            </a:r>
            <a:r>
              <a:rPr lang="en-GB" sz="1100" dirty="0" smtClean="0">
                <a:solidFill>
                  <a:srgbClr val="0070C0"/>
                </a:solidFill>
                <a:latin typeface="Letter-join Plus 8" panose="02000505000000020003" pitchFamily="50" charset="0"/>
                <a:ea typeface="Freckle Face"/>
                <a:cs typeface="Freckle Face"/>
                <a:sym typeface="Freckle Face"/>
              </a:rPr>
              <a:t> </a:t>
            </a:r>
            <a:r>
              <a:rPr lang="en-GB" sz="1100" dirty="0">
                <a:solidFill>
                  <a:srgbClr val="0070C0"/>
                </a:solidFill>
                <a:latin typeface="Letter-join Plus 8" panose="02000505000000020003" pitchFamily="50" charset="0"/>
                <a:ea typeface="Freckle Face"/>
                <a:cs typeface="Freckle Face"/>
                <a:sym typeface="Freckle Face"/>
              </a:rPr>
              <a:t>for conjunctions and adverbs in your child’s reading book.</a:t>
            </a:r>
          </a:p>
          <a:p>
            <a:pPr lvl="0" algn="ctr"/>
            <a:r>
              <a:rPr lang="en-GB" sz="1100" dirty="0">
                <a:solidFill>
                  <a:srgbClr val="0070C0"/>
                </a:solidFill>
                <a:latin typeface="Letter-join Plus 8" panose="02000505000000020003" pitchFamily="50" charset="0"/>
                <a:ea typeface="Freckle Face"/>
                <a:cs typeface="Freckle Face"/>
                <a:sym typeface="Freckle Face"/>
              </a:rPr>
              <a:t>Can your child use these words in a piece of writing of their own?</a:t>
            </a:r>
          </a:p>
        </p:txBody>
      </p:sp>
      <p:sp>
        <p:nvSpPr>
          <p:cNvPr id="124" name="Google Shape;124;p15"/>
          <p:cNvSpPr/>
          <p:nvPr/>
        </p:nvSpPr>
        <p:spPr>
          <a:xfrm>
            <a:off x="254850" y="5967950"/>
            <a:ext cx="6348300" cy="30600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25" name="Google Shape;125;p15"/>
          <p:cNvSpPr txBox="1"/>
          <p:nvPr/>
        </p:nvSpPr>
        <p:spPr>
          <a:xfrm>
            <a:off x="254850" y="5967950"/>
            <a:ext cx="6348300" cy="2154406"/>
          </a:xfrm>
          <a:prstGeom prst="rect">
            <a:avLst/>
          </a:prstGeom>
          <a:noFill/>
          <a:ln>
            <a:noFill/>
          </a:ln>
        </p:spPr>
        <p:txBody>
          <a:bodyPr spcFirstLastPara="1" wrap="square" lIns="91425" tIns="91425" rIns="91425" bIns="91425" anchor="t" anchorCtr="0">
            <a:spAutoFit/>
          </a:bodyPr>
          <a:lstStyle/>
          <a:p>
            <a:pPr algn="ctr"/>
            <a:r>
              <a:rPr lang="en-GB" sz="3000" b="1" dirty="0" smtClean="0">
                <a:solidFill>
                  <a:srgbClr val="00B0F0"/>
                </a:solidFill>
                <a:latin typeface="Letter-join Plus 8" panose="02000505000000020003" pitchFamily="50" charset="0"/>
              </a:rPr>
              <a:t>Maths</a:t>
            </a:r>
          </a:p>
          <a:p>
            <a:pPr algn="ctr"/>
            <a:r>
              <a:rPr lang="en-GB" dirty="0" smtClean="0">
                <a:latin typeface="Letter-join Plus 8" panose="02000505000000020003" pitchFamily="50" charset="0"/>
              </a:rPr>
              <a:t>In </a:t>
            </a:r>
            <a:r>
              <a:rPr lang="en-GB" dirty="0">
                <a:latin typeface="Letter-join Plus 8" panose="02000505000000020003" pitchFamily="50" charset="0"/>
              </a:rPr>
              <a:t>Maths this half term, we will be completing our work on multiplication and division, especially dividing 100 into 2,4,5 and 10 equal parts, dividing with remainders and dividing 2-digits by 1-digit. </a:t>
            </a:r>
          </a:p>
          <a:p>
            <a:pPr algn="ctr"/>
            <a:r>
              <a:rPr lang="en-GB" dirty="0">
                <a:latin typeface="Letter-join Plus 8" panose="02000505000000020003" pitchFamily="50" charset="0"/>
              </a:rPr>
              <a:t>We will then move on to learning about money, focusing on counting in pounds and pence, adding and subtracting money, giving change and converting money from pounds to pence and from pence to pounds. </a:t>
            </a:r>
          </a:p>
          <a:p>
            <a:pPr algn="ctr"/>
            <a:r>
              <a:rPr lang="en-GB" dirty="0">
                <a:latin typeface="Letter-join Plus 8" panose="02000505000000020003" pitchFamily="50" charset="0"/>
              </a:rPr>
              <a:t>We will use play money to recreate real life situations that involve money</a:t>
            </a:r>
            <a:r>
              <a:rPr lang="en-GB" dirty="0" smtClean="0">
                <a:latin typeface="Letter-join Plus 8" panose="02000505000000020003" pitchFamily="50" charset="0"/>
              </a:rPr>
              <a:t>.</a:t>
            </a:r>
            <a:endParaRPr lang="en-GB" dirty="0">
              <a:latin typeface="Letter-join Plus 8" panose="02000505000000020003" pitchFamily="50" charset="0"/>
            </a:endParaRPr>
          </a:p>
        </p:txBody>
      </p:sp>
      <p:sp>
        <p:nvSpPr>
          <p:cNvPr id="127" name="Google Shape;127;p15"/>
          <p:cNvSpPr txBox="1"/>
          <p:nvPr/>
        </p:nvSpPr>
        <p:spPr>
          <a:xfrm>
            <a:off x="396274" y="8185291"/>
            <a:ext cx="4721190" cy="738633"/>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lvl="0" algn="ctr"/>
            <a:r>
              <a:rPr lang="en-GB" sz="1200" dirty="0">
                <a:solidFill>
                  <a:srgbClr val="0070C0"/>
                </a:solidFill>
                <a:latin typeface="Letter-join Plus 8" panose="02000505000000020003" pitchFamily="50" charset="0"/>
                <a:ea typeface="Freckle Face"/>
                <a:cs typeface="Freckle Face"/>
                <a:sym typeface="Freckle Face"/>
              </a:rPr>
              <a:t>How to help at home: Please encourage your child to practice their </a:t>
            </a:r>
            <a:r>
              <a:rPr lang="en-GB" sz="1200" dirty="0" err="1">
                <a:solidFill>
                  <a:srgbClr val="0070C0"/>
                </a:solidFill>
                <a:latin typeface="Letter-join Plus 8" panose="02000505000000020003" pitchFamily="50" charset="0"/>
                <a:ea typeface="Freckle Face"/>
                <a:cs typeface="Freckle Face"/>
                <a:sym typeface="Freckle Face"/>
              </a:rPr>
              <a:t>timestables</a:t>
            </a:r>
            <a:r>
              <a:rPr lang="en-GB" sz="1200" dirty="0">
                <a:solidFill>
                  <a:srgbClr val="0070C0"/>
                </a:solidFill>
                <a:latin typeface="Letter-join Plus 8" panose="02000505000000020003" pitchFamily="50" charset="0"/>
                <a:ea typeface="Freckle Face"/>
                <a:cs typeface="Freckle Face"/>
                <a:sym typeface="Freckle Face"/>
              </a:rPr>
              <a:t> to secure their table facts. Allowing your child to use money when you are shopping will also help to contextualise their learning.</a:t>
            </a:r>
          </a:p>
        </p:txBody>
      </p:sp>
      <p:sp>
        <p:nvSpPr>
          <p:cNvPr id="123" name="Google Shape;123;p15"/>
          <p:cNvSpPr txBox="1"/>
          <p:nvPr/>
        </p:nvSpPr>
        <p:spPr>
          <a:xfrm>
            <a:off x="254850" y="1676811"/>
            <a:ext cx="6348300" cy="3584797"/>
          </a:xfrm>
          <a:prstGeom prst="rect">
            <a:avLst/>
          </a:prstGeom>
          <a:noFill/>
          <a:ln>
            <a:noFill/>
          </a:ln>
        </p:spPr>
        <p:txBody>
          <a:bodyPr spcFirstLastPara="1" wrap="square" lIns="91425" tIns="91425" rIns="91425" bIns="91425" anchor="t" anchorCtr="0">
            <a:spAutoFit/>
          </a:bodyPr>
          <a:lstStyle/>
          <a:p>
            <a:pPr algn="ctr">
              <a:lnSpc>
                <a:spcPct val="115000"/>
              </a:lnSpc>
            </a:pPr>
            <a:r>
              <a:rPr lang="en-GB" sz="3000" b="1" dirty="0" smtClean="0">
                <a:solidFill>
                  <a:srgbClr val="00B0F0"/>
                </a:solidFill>
                <a:highlight>
                  <a:schemeClr val="lt1"/>
                </a:highlight>
                <a:latin typeface="Letter-join Plus 8" panose="02000505000000020003" pitchFamily="50" charset="0"/>
              </a:rPr>
              <a:t>English</a:t>
            </a:r>
          </a:p>
          <a:p>
            <a:pPr>
              <a:lnSpc>
                <a:spcPct val="115000"/>
              </a:lnSpc>
            </a:pPr>
            <a:r>
              <a:rPr lang="en-GB" sz="1100" dirty="0" smtClean="0">
                <a:solidFill>
                  <a:srgbClr val="FF0000"/>
                </a:solidFill>
                <a:highlight>
                  <a:schemeClr val="lt1"/>
                </a:highlight>
                <a:latin typeface="Letter-join Plus 8" panose="02000505000000020003" pitchFamily="50" charset="0"/>
              </a:rPr>
              <a:t>Writing</a:t>
            </a:r>
            <a:r>
              <a:rPr lang="en-GB" sz="1100" dirty="0">
                <a:solidFill>
                  <a:srgbClr val="FF0000"/>
                </a:solidFill>
                <a:highlight>
                  <a:schemeClr val="lt1"/>
                </a:highlight>
                <a:latin typeface="Letter-join Plus 8" panose="02000505000000020003" pitchFamily="50" charset="0"/>
              </a:rPr>
              <a:t>: Focus Text (Non-Fiction): </a:t>
            </a:r>
            <a:r>
              <a:rPr lang="en-GB" sz="1100" dirty="0">
                <a:solidFill>
                  <a:schemeClr val="tx1"/>
                </a:solidFill>
                <a:highlight>
                  <a:schemeClr val="lt1"/>
                </a:highlight>
                <a:latin typeface="Letter-join Plus 8" panose="02000505000000020003" pitchFamily="50" charset="0"/>
              </a:rPr>
              <a:t>How Do Your Senses Work? What we will explore: an explanatory text, paragraph structure, second and third person, technical and subject specific vocabulary: </a:t>
            </a:r>
            <a:r>
              <a:rPr lang="en-GB" sz="1100" dirty="0">
                <a:highlight>
                  <a:schemeClr val="lt1"/>
                </a:highlight>
                <a:latin typeface="Letter-join Plus 8" panose="02000505000000020003" pitchFamily="50" charset="0"/>
              </a:rPr>
              <a:t>plan, draft, edit and improve an explanatory text</a:t>
            </a:r>
            <a:r>
              <a:rPr lang="en-GB" sz="1100" dirty="0">
                <a:solidFill>
                  <a:schemeClr val="tx1"/>
                </a:solidFill>
                <a:highlight>
                  <a:schemeClr val="lt1"/>
                </a:highlight>
                <a:latin typeface="Letter-join Plus 8" panose="02000505000000020003" pitchFamily="50" charset="0"/>
              </a:rPr>
              <a:t> </a:t>
            </a:r>
            <a:r>
              <a:rPr lang="en-GB" sz="1100" dirty="0">
                <a:highlight>
                  <a:schemeClr val="lt1"/>
                </a:highlight>
                <a:latin typeface="Letter-join Plus 8" panose="02000505000000020003" pitchFamily="50" charset="0"/>
              </a:rPr>
              <a:t>. </a:t>
            </a:r>
          </a:p>
          <a:p>
            <a:pPr>
              <a:lnSpc>
                <a:spcPct val="115000"/>
              </a:lnSpc>
            </a:pPr>
            <a:r>
              <a:rPr lang="en-GB" sz="1100" dirty="0">
                <a:solidFill>
                  <a:srgbClr val="FF0000"/>
                </a:solidFill>
                <a:highlight>
                  <a:schemeClr val="lt1"/>
                </a:highlight>
                <a:latin typeface="Letter-join Plus 8" panose="02000505000000020003" pitchFamily="50" charset="0"/>
              </a:rPr>
              <a:t>Writing: Focus text (Fiction): </a:t>
            </a:r>
            <a:r>
              <a:rPr lang="en-GB" sz="1100" dirty="0">
                <a:highlight>
                  <a:schemeClr val="lt1"/>
                </a:highlight>
                <a:latin typeface="Letter-join Plus 8" panose="02000505000000020003" pitchFamily="50" charset="0"/>
              </a:rPr>
              <a:t>Frankie vs. the Pirate </a:t>
            </a:r>
            <a:r>
              <a:rPr lang="en-GB" sz="1100" dirty="0" err="1">
                <a:highlight>
                  <a:schemeClr val="lt1"/>
                </a:highlight>
                <a:latin typeface="Letter-join Plus 8" panose="02000505000000020003" pitchFamily="50" charset="0"/>
              </a:rPr>
              <a:t>Pillagers</a:t>
            </a:r>
            <a:r>
              <a:rPr lang="en-GB" sz="1100" dirty="0">
                <a:highlight>
                  <a:schemeClr val="lt1"/>
                </a:highlight>
                <a:latin typeface="Letter-join Plus 8" panose="02000505000000020003" pitchFamily="50" charset="0"/>
              </a:rPr>
              <a:t> text by Frank Lampard. We will explore: a fantasy story, conjunctions and adverbs support the use of paragraphs, noun phrases, adjectives, dialogue, ​adverbs, preposition, punctuation; plan, draft, edit and improve a continuation of the story, using information and description from the model text.</a:t>
            </a:r>
          </a:p>
          <a:p>
            <a:pPr lvl="0">
              <a:lnSpc>
                <a:spcPct val="115000"/>
              </a:lnSpc>
            </a:pPr>
            <a:r>
              <a:rPr lang="en-GB" sz="1100" dirty="0">
                <a:solidFill>
                  <a:srgbClr val="FF0000"/>
                </a:solidFill>
                <a:highlight>
                  <a:schemeClr val="lt1"/>
                </a:highlight>
                <a:latin typeface="Letter-join Plus 8" panose="02000505000000020003" pitchFamily="50" charset="0"/>
                <a:ea typeface="Gloria Hallelujah"/>
                <a:cs typeface="Gloria Hallelujah"/>
                <a:sym typeface="Gloria Hallelujah"/>
              </a:rPr>
              <a:t>Spellings: </a:t>
            </a:r>
            <a:r>
              <a:rPr lang="en-GB" sz="1100" dirty="0">
                <a:latin typeface="Letter-join Plus 8" panose="02000505000000020003" pitchFamily="50" charset="0"/>
              </a:rPr>
              <a:t>review Autumn term spellings, Year 3/4 word list, prefix </a:t>
            </a:r>
            <a:r>
              <a:rPr lang="en-GB" sz="1100" i="1" dirty="0">
                <a:latin typeface="Letter-join Plus 8" panose="02000505000000020003" pitchFamily="50" charset="0"/>
              </a:rPr>
              <a:t>re -, super-</a:t>
            </a:r>
          </a:p>
          <a:p>
            <a:pPr lvl="0">
              <a:lnSpc>
                <a:spcPct val="115000"/>
              </a:lnSpc>
            </a:pPr>
            <a:r>
              <a:rPr lang="en-GB" sz="1100" dirty="0">
                <a:solidFill>
                  <a:srgbClr val="FF0000"/>
                </a:solidFill>
                <a:latin typeface="Letter-join Plus 8" panose="02000505000000020003" pitchFamily="50" charset="0"/>
              </a:rPr>
              <a:t>Reading Comprehension Text:</a:t>
            </a:r>
          </a:p>
          <a:p>
            <a:r>
              <a:rPr lang="en-GB" sz="1100" dirty="0">
                <a:solidFill>
                  <a:schemeClr val="tx1"/>
                </a:solidFill>
                <a:highlight>
                  <a:schemeClr val="lt1"/>
                </a:highlight>
                <a:latin typeface="Letter-join Plus 8" panose="02000505000000020003" pitchFamily="50" charset="0"/>
                <a:ea typeface="Gloria Hallelujah"/>
                <a:cs typeface="Calibri" panose="020F0502020204030204" pitchFamily="34" charset="0"/>
                <a:sym typeface="Gloria Hallelujah"/>
              </a:rPr>
              <a:t>The Selfish Giant (Fiction) - Progress Check</a:t>
            </a:r>
          </a:p>
          <a:p>
            <a:r>
              <a:rPr lang="en-GB" sz="1100" dirty="0">
                <a:solidFill>
                  <a:schemeClr val="tx1"/>
                </a:solidFill>
                <a:highlight>
                  <a:schemeClr val="lt1"/>
                </a:highlight>
                <a:latin typeface="Letter-join Plus 8" panose="02000505000000020003" pitchFamily="50" charset="0"/>
                <a:ea typeface="Gloria Hallelujah"/>
                <a:cs typeface="Calibri" panose="020F0502020204030204" pitchFamily="34" charset="0"/>
                <a:sym typeface="Gloria Hallelujah"/>
              </a:rPr>
              <a:t>The Ice Palace (Fiction) – Inference  </a:t>
            </a:r>
          </a:p>
          <a:p>
            <a:pPr lvl="0">
              <a:lnSpc>
                <a:spcPct val="115000"/>
              </a:lnSpc>
            </a:pPr>
            <a:r>
              <a:rPr lang="en-GB" sz="1100" dirty="0">
                <a:solidFill>
                  <a:schemeClr val="tx1"/>
                </a:solidFill>
                <a:highlight>
                  <a:schemeClr val="lt1"/>
                </a:highlight>
                <a:latin typeface="Letter-join Plus 8" panose="02000505000000020003" pitchFamily="50" charset="0"/>
                <a:sym typeface="Gloria Hallelujah"/>
              </a:rPr>
              <a:t>A House Of Snow and Ice (Non-Fiction)- Retrieval</a:t>
            </a:r>
          </a:p>
          <a:p>
            <a:pPr lvl="0">
              <a:lnSpc>
                <a:spcPct val="115000"/>
              </a:lnSpc>
            </a:pPr>
            <a:r>
              <a:rPr lang="en-GB" sz="1100" dirty="0">
                <a:solidFill>
                  <a:schemeClr val="tx1"/>
                </a:solidFill>
                <a:highlight>
                  <a:schemeClr val="lt1"/>
                </a:highlight>
                <a:latin typeface="Letter-join Plus 8" panose="02000505000000020003" pitchFamily="50" charset="0"/>
                <a:sym typeface="Gloria Hallelujah"/>
              </a:rPr>
              <a:t>The Heavenly River (Chinese Myths and Legends) - Inference </a:t>
            </a:r>
          </a:p>
          <a:p>
            <a:pPr lvl="0">
              <a:lnSpc>
                <a:spcPct val="115000"/>
              </a:lnSpc>
            </a:pPr>
            <a:r>
              <a:rPr lang="en-GB" sz="1100" dirty="0">
                <a:solidFill>
                  <a:schemeClr val="tx1"/>
                </a:solidFill>
                <a:highlight>
                  <a:schemeClr val="lt1"/>
                </a:highlight>
                <a:latin typeface="Letter-join Plus 8" panose="02000505000000020003" pitchFamily="50" charset="0"/>
                <a:sym typeface="Gloria Hallelujah"/>
              </a:rPr>
              <a:t>New Year Celebrations (Non-Fiction) – Comparison </a:t>
            </a:r>
          </a:p>
          <a:p>
            <a:pPr lvl="0">
              <a:lnSpc>
                <a:spcPct val="115000"/>
              </a:lnSpc>
            </a:pPr>
            <a:r>
              <a:rPr lang="en-GB" sz="1100" dirty="0">
                <a:solidFill>
                  <a:schemeClr val="tx1"/>
                </a:solidFill>
                <a:highlight>
                  <a:schemeClr val="lt1"/>
                </a:highlight>
                <a:latin typeface="Letter-join Plus 8" panose="02000505000000020003" pitchFamily="50" charset="0"/>
                <a:sym typeface="Gloria Hallelujah"/>
              </a:rPr>
              <a:t>Night Comes Too Soon (Poetry) – Word Meaning </a:t>
            </a:r>
            <a:endParaRPr lang="en-GB" i="1" dirty="0">
              <a:solidFill>
                <a:srgbClr val="FF0000"/>
              </a:solidFill>
              <a:highlight>
                <a:schemeClr val="lt1"/>
              </a:highlight>
              <a:latin typeface="Gloria Hallelujah"/>
              <a:ea typeface="Gloria Hallelujah"/>
              <a:cs typeface="Gloria Hallelujah"/>
              <a:sym typeface="Gloria Hallelujah"/>
            </a:endParaRPr>
          </a:p>
        </p:txBody>
      </p:sp>
      <p:pic>
        <p:nvPicPr>
          <p:cNvPr id="3" name="Picture 2"/>
          <p:cNvPicPr>
            <a:picLocks noChangeAspect="1"/>
          </p:cNvPicPr>
          <p:nvPr/>
        </p:nvPicPr>
        <p:blipFill>
          <a:blip r:embed="rId3"/>
          <a:stretch>
            <a:fillRect/>
          </a:stretch>
        </p:blipFill>
        <p:spPr>
          <a:xfrm>
            <a:off x="5595415" y="8139904"/>
            <a:ext cx="784020" cy="78402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6"/>
          <p:cNvSpPr/>
          <p:nvPr/>
        </p:nvSpPr>
        <p:spPr>
          <a:xfrm>
            <a:off x="254850" y="1662865"/>
            <a:ext cx="3275700" cy="42339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34" name="Google Shape;134;p16"/>
          <p:cNvSpPr txBox="1"/>
          <p:nvPr/>
        </p:nvSpPr>
        <p:spPr>
          <a:xfrm>
            <a:off x="253153" y="1645190"/>
            <a:ext cx="3277397" cy="2108239"/>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3000" b="1" dirty="0" smtClean="0">
                <a:solidFill>
                  <a:srgbClr val="00B0F0"/>
                </a:solidFill>
                <a:latin typeface="Letter-join Plus 8" panose="02000505000000020003" pitchFamily="50" charset="0"/>
                <a:ea typeface="Gloria Hallelujah"/>
                <a:cs typeface="Gloria Hallelujah"/>
                <a:sym typeface="Gloria Hallelujah"/>
              </a:rPr>
              <a:t>Science</a:t>
            </a:r>
          </a:p>
          <a:p>
            <a:pPr marL="0" lvl="0" indent="0" algn="ctr" rtl="0">
              <a:spcBef>
                <a:spcPts val="0"/>
              </a:spcBef>
              <a:spcAft>
                <a:spcPts val="0"/>
              </a:spcAft>
              <a:buNone/>
            </a:pPr>
            <a:r>
              <a:rPr lang="en-GB" dirty="0" smtClean="0">
                <a:latin typeface="Letter-join Plus 8" panose="02000505000000020003" pitchFamily="50" charset="0"/>
                <a:ea typeface="Gloria Hallelujah"/>
                <a:cs typeface="Gloria Hallelujah"/>
                <a:sym typeface="Gloria Hallelujah"/>
              </a:rPr>
              <a:t>Our </a:t>
            </a:r>
            <a:r>
              <a:rPr lang="en-GB" dirty="0">
                <a:latin typeface="Letter-join Plus 8" panose="02000505000000020003" pitchFamily="50" charset="0"/>
                <a:ea typeface="Gloria Hallelujah"/>
                <a:cs typeface="Gloria Hallelujah"/>
                <a:sym typeface="Gloria Hallelujah"/>
              </a:rPr>
              <a:t>Science topic for this half term is Light and Shadows</a:t>
            </a:r>
          </a:p>
          <a:p>
            <a:pPr marL="0" lvl="0" indent="0" algn="ctr" rtl="0">
              <a:spcBef>
                <a:spcPts val="0"/>
              </a:spcBef>
              <a:spcAft>
                <a:spcPts val="0"/>
              </a:spcAft>
              <a:buNone/>
            </a:pPr>
            <a:endParaRPr lang="en-GB" sz="1100" dirty="0">
              <a:latin typeface="Letter-join Plus 8" panose="02000505000000020003" pitchFamily="50" charset="0"/>
              <a:ea typeface="Gloria Hallelujah"/>
              <a:cs typeface="Gloria Hallelujah"/>
              <a:sym typeface="Gloria Hallelujah"/>
            </a:endParaRPr>
          </a:p>
          <a:p>
            <a:pPr algn="ctr"/>
            <a:r>
              <a:rPr lang="en-GB" dirty="0">
                <a:latin typeface="Letter-join Plus 8" panose="02000505000000020003" pitchFamily="50" charset="0"/>
              </a:rPr>
              <a:t>Children work scientifically on a variety of quick challenges and longer tasks to learn about the wonders of light, including reflections and shadows</a:t>
            </a:r>
            <a:r>
              <a:rPr lang="en-GB" dirty="0" smtClean="0">
                <a:latin typeface="Letter-join Plus 8" panose="02000505000000020003" pitchFamily="50" charset="0"/>
              </a:rPr>
              <a:t>.</a:t>
            </a:r>
            <a:endParaRPr dirty="0">
              <a:latin typeface="Letter-join Plus 8" panose="02000505000000020003" pitchFamily="50" charset="0"/>
              <a:ea typeface="Gloria Hallelujah"/>
              <a:cs typeface="Gloria Hallelujah"/>
              <a:sym typeface="Gloria Hallelujah"/>
            </a:endParaRPr>
          </a:p>
        </p:txBody>
      </p:sp>
      <p:sp>
        <p:nvSpPr>
          <p:cNvPr id="135" name="Google Shape;135;p16"/>
          <p:cNvSpPr txBox="1"/>
          <p:nvPr/>
        </p:nvSpPr>
        <p:spPr>
          <a:xfrm>
            <a:off x="379112" y="4614732"/>
            <a:ext cx="3047100" cy="1107965"/>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algn="ctr"/>
            <a:r>
              <a:rPr lang="en-GB" sz="1200" b="1" dirty="0">
                <a:solidFill>
                  <a:srgbClr val="0070C0"/>
                </a:solidFill>
                <a:latin typeface="Letter-join Plus 8" panose="02000505000000020003" pitchFamily="50" charset="0"/>
                <a:ea typeface="Freckle Face"/>
                <a:cs typeface="Freckle Face"/>
                <a:sym typeface="Freckle Face"/>
              </a:rPr>
              <a:t>How to help at home:  Ask your child about the scientific language they have learnt at school.</a:t>
            </a:r>
          </a:p>
          <a:p>
            <a:pPr marL="0" lvl="0" indent="0" algn="ctr" rtl="0">
              <a:spcBef>
                <a:spcPts val="0"/>
              </a:spcBef>
              <a:spcAft>
                <a:spcPts val="0"/>
              </a:spcAft>
              <a:buNone/>
            </a:pPr>
            <a:r>
              <a:rPr lang="en-GB" sz="1200" b="1">
                <a:solidFill>
                  <a:srgbClr val="0070C0"/>
                </a:solidFill>
                <a:latin typeface="Letter-join Plus 8" panose="02000505000000020003" pitchFamily="50" charset="0"/>
                <a:ea typeface="Freckle Face"/>
                <a:cs typeface="Freckle Face"/>
                <a:sym typeface="Freckle Face"/>
              </a:rPr>
              <a:t>Explore changing shadows </a:t>
            </a:r>
            <a:r>
              <a:rPr lang="en-GB" sz="1200" b="1" dirty="0">
                <a:solidFill>
                  <a:srgbClr val="0070C0"/>
                </a:solidFill>
                <a:latin typeface="Letter-join Plus 8" panose="02000505000000020003" pitchFamily="50" charset="0"/>
                <a:ea typeface="Freckle Face"/>
                <a:cs typeface="Freckle Face"/>
                <a:sym typeface="Freckle Face"/>
              </a:rPr>
              <a:t>at home by creating shadow puppets.</a:t>
            </a:r>
            <a:endParaRPr sz="1200" b="1" dirty="0">
              <a:solidFill>
                <a:srgbClr val="0070C0"/>
              </a:solidFill>
              <a:latin typeface="Letter-join Plus 8" panose="02000505000000020003" pitchFamily="50" charset="0"/>
              <a:ea typeface="Freckle Face"/>
              <a:cs typeface="Freckle Face"/>
              <a:sym typeface="Freckle Face"/>
            </a:endParaRPr>
          </a:p>
        </p:txBody>
      </p:sp>
      <p:sp>
        <p:nvSpPr>
          <p:cNvPr id="136" name="Google Shape;136;p16"/>
          <p:cNvSpPr/>
          <p:nvPr/>
        </p:nvSpPr>
        <p:spPr>
          <a:xfrm>
            <a:off x="3634453" y="1716041"/>
            <a:ext cx="3124200" cy="42339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38" name="Google Shape;138;p16"/>
          <p:cNvSpPr txBox="1"/>
          <p:nvPr/>
        </p:nvSpPr>
        <p:spPr>
          <a:xfrm>
            <a:off x="3636150" y="1684360"/>
            <a:ext cx="3124200" cy="301618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3000" b="1" dirty="0" smtClean="0">
                <a:solidFill>
                  <a:srgbClr val="00B0F0"/>
                </a:solidFill>
                <a:latin typeface="Letter-join Plus 8" panose="02000505000000020003" pitchFamily="50" charset="0"/>
                <a:ea typeface="Gloria Hallelujah"/>
                <a:cs typeface="Gloria Hallelujah"/>
                <a:sym typeface="Gloria Hallelujah"/>
              </a:rPr>
              <a:t>Geography</a:t>
            </a:r>
          </a:p>
          <a:p>
            <a:pPr marL="0" lvl="0" indent="0" algn="ctr" rtl="0">
              <a:spcBef>
                <a:spcPts val="0"/>
              </a:spcBef>
              <a:spcAft>
                <a:spcPts val="0"/>
              </a:spcAft>
              <a:buNone/>
            </a:pPr>
            <a:r>
              <a:rPr lang="en-GB" dirty="0" smtClean="0">
                <a:latin typeface="Letter-join Plus 8" panose="02000505000000020003" pitchFamily="50" charset="0"/>
                <a:ea typeface="Gloria Hallelujah"/>
                <a:cs typeface="Gloria Hallelujah"/>
                <a:sym typeface="Gloria Hallelujah"/>
              </a:rPr>
              <a:t>Our </a:t>
            </a:r>
            <a:r>
              <a:rPr lang="en-GB" dirty="0">
                <a:latin typeface="Letter-join Plus 8" panose="02000505000000020003" pitchFamily="50" charset="0"/>
                <a:ea typeface="Gloria Hallelujah"/>
                <a:cs typeface="Gloria Hallelujah"/>
                <a:sym typeface="Gloria Hallelujah"/>
              </a:rPr>
              <a:t>Geography topic for this half term is Our World.</a:t>
            </a:r>
          </a:p>
          <a:p>
            <a:pPr marL="0" lvl="0" indent="0" algn="ctr" rtl="0">
              <a:spcBef>
                <a:spcPts val="0"/>
              </a:spcBef>
              <a:spcAft>
                <a:spcPts val="0"/>
              </a:spcAft>
              <a:buNone/>
            </a:pPr>
            <a:endParaRPr lang="en-GB" dirty="0">
              <a:latin typeface="Letter-join Plus 8" panose="02000505000000020003" pitchFamily="50" charset="0"/>
              <a:ea typeface="Gloria Hallelujah"/>
              <a:cs typeface="Gloria Hallelujah"/>
              <a:sym typeface="Gloria Hallelujah"/>
            </a:endParaRPr>
          </a:p>
          <a:p>
            <a:pPr lvl="0" algn="ctr"/>
            <a:r>
              <a:rPr lang="en-GB" dirty="0">
                <a:latin typeface="Letter-join Plus 8" panose="02000505000000020003" pitchFamily="50" charset="0"/>
              </a:rPr>
              <a:t>In this unit, they will begin to understand the Earth better as a sphere, learning to rotate it mentally in 3-D. They will explore its representation in 2-D maps, and learn about the imaginary lines used (Equator, latitude, longitude, tropics and the International Date Line) to pinpoint global locations.</a:t>
            </a:r>
            <a:endParaRPr dirty="0">
              <a:latin typeface="Letter-join Plus 8" panose="02000505000000020003" pitchFamily="50" charset="0"/>
              <a:ea typeface="Gloria Hallelujah"/>
              <a:cs typeface="Gloria Hallelujah"/>
              <a:sym typeface="Gloria Hallelujah"/>
            </a:endParaRPr>
          </a:p>
        </p:txBody>
      </p:sp>
      <p:sp>
        <p:nvSpPr>
          <p:cNvPr id="139" name="Google Shape;139;p16"/>
          <p:cNvSpPr txBox="1"/>
          <p:nvPr/>
        </p:nvSpPr>
        <p:spPr>
          <a:xfrm>
            <a:off x="3717450" y="5201565"/>
            <a:ext cx="2961600" cy="553968"/>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marL="0" lvl="0" indent="0" algn="ctr" rtl="0">
              <a:spcBef>
                <a:spcPts val="0"/>
              </a:spcBef>
              <a:spcAft>
                <a:spcPts val="0"/>
              </a:spcAft>
              <a:buNone/>
            </a:pPr>
            <a:r>
              <a:rPr lang="en-GB" sz="1200" b="1" dirty="0">
                <a:solidFill>
                  <a:srgbClr val="0070C0"/>
                </a:solidFill>
                <a:latin typeface="Letter-join Plus 8" panose="02000505000000020003" pitchFamily="50" charset="0"/>
                <a:ea typeface="Freckle Face"/>
                <a:cs typeface="Freckle Face"/>
                <a:sym typeface="Freckle Face"/>
              </a:rPr>
              <a:t>How to help at home:  Use Google Earth to help you draw a map of your </a:t>
            </a:r>
            <a:r>
              <a:rPr lang="en-GB" sz="1200" b="1">
                <a:solidFill>
                  <a:srgbClr val="0070C0"/>
                </a:solidFill>
                <a:latin typeface="Letter-join Plus 8" panose="02000505000000020003" pitchFamily="50" charset="0"/>
                <a:ea typeface="Freckle Face"/>
                <a:cs typeface="Freckle Face"/>
                <a:sym typeface="Freckle Face"/>
              </a:rPr>
              <a:t>local area.</a:t>
            </a:r>
            <a:endParaRPr sz="1200" b="1" dirty="0">
              <a:solidFill>
                <a:srgbClr val="0070C0"/>
              </a:solidFill>
              <a:latin typeface="Letter-join Plus 8" panose="02000505000000020003" pitchFamily="50" charset="0"/>
              <a:ea typeface="Freckle Face"/>
              <a:cs typeface="Freckle Face"/>
              <a:sym typeface="Freckle Face"/>
            </a:endParaRPr>
          </a:p>
        </p:txBody>
      </p:sp>
      <p:sp>
        <p:nvSpPr>
          <p:cNvPr id="140" name="Google Shape;140;p16"/>
          <p:cNvSpPr/>
          <p:nvPr/>
        </p:nvSpPr>
        <p:spPr>
          <a:xfrm>
            <a:off x="254850" y="6042863"/>
            <a:ext cx="3338400" cy="29601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42" name="Google Shape;142;p16"/>
          <p:cNvSpPr txBox="1"/>
          <p:nvPr/>
        </p:nvSpPr>
        <p:spPr>
          <a:xfrm>
            <a:off x="233400" y="6389600"/>
            <a:ext cx="3381300" cy="354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endParaRPr sz="1100">
              <a:latin typeface="Gloria Hallelujah"/>
              <a:ea typeface="Gloria Hallelujah"/>
              <a:cs typeface="Gloria Hallelujah"/>
              <a:sym typeface="Gloria Hallelujah"/>
            </a:endParaRPr>
          </a:p>
        </p:txBody>
      </p:sp>
      <p:sp>
        <p:nvSpPr>
          <p:cNvPr id="143" name="Google Shape;143;p16"/>
          <p:cNvSpPr/>
          <p:nvPr/>
        </p:nvSpPr>
        <p:spPr>
          <a:xfrm>
            <a:off x="3673003" y="6042863"/>
            <a:ext cx="3047100" cy="29601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45" name="Google Shape;145;p16"/>
          <p:cNvSpPr txBox="1"/>
          <p:nvPr/>
        </p:nvSpPr>
        <p:spPr>
          <a:xfrm>
            <a:off x="3753703" y="7729847"/>
            <a:ext cx="2885700" cy="1107965"/>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marL="0" lvl="0" indent="0" algn="ctr" rtl="0">
              <a:spcBef>
                <a:spcPts val="0"/>
              </a:spcBef>
              <a:spcAft>
                <a:spcPts val="0"/>
              </a:spcAft>
              <a:buNone/>
            </a:pPr>
            <a:r>
              <a:rPr lang="en-GB" sz="1200" b="1" dirty="0">
                <a:solidFill>
                  <a:srgbClr val="0070C0"/>
                </a:solidFill>
                <a:latin typeface="Letter-join Plus 8" panose="02000505000000020003" pitchFamily="50" charset="0"/>
                <a:ea typeface="Freckle Face"/>
                <a:cs typeface="Freckle Face"/>
                <a:sym typeface="Freckle Face"/>
              </a:rPr>
              <a:t>How to help at home: Listen to Reggae music with your child. Discuss the origins of Reggae music  in Jamaica in the 1960s and how its popularity spread to the rest of the world.</a:t>
            </a:r>
            <a:endParaRPr sz="1200" b="1" dirty="0">
              <a:solidFill>
                <a:srgbClr val="0070C0"/>
              </a:solidFill>
              <a:latin typeface="Letter-join Plus 8" panose="02000505000000020003" pitchFamily="50" charset="0"/>
              <a:ea typeface="Freckle Face"/>
              <a:cs typeface="Freckle Face"/>
              <a:sym typeface="Freckle Face"/>
            </a:endParaRPr>
          </a:p>
        </p:txBody>
      </p:sp>
      <p:sp>
        <p:nvSpPr>
          <p:cNvPr id="146" name="Google Shape;146;p16"/>
          <p:cNvSpPr txBox="1"/>
          <p:nvPr/>
        </p:nvSpPr>
        <p:spPr>
          <a:xfrm>
            <a:off x="254850" y="6058766"/>
            <a:ext cx="3337454" cy="301618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3000" b="1" dirty="0" smtClean="0">
                <a:solidFill>
                  <a:srgbClr val="00B0F0"/>
                </a:solidFill>
                <a:latin typeface="Letter-join Plus 8" panose="02000505000000020003" pitchFamily="50" charset="0"/>
                <a:ea typeface="Gloria Hallelujah"/>
                <a:cs typeface="Gloria Hallelujah"/>
                <a:sym typeface="Gloria Hallelujah"/>
              </a:rPr>
              <a:t>PE</a:t>
            </a:r>
          </a:p>
          <a:p>
            <a:pPr marL="0" lvl="0" indent="0" algn="ctr" rtl="0">
              <a:spcBef>
                <a:spcPts val="0"/>
              </a:spcBef>
              <a:spcAft>
                <a:spcPts val="0"/>
              </a:spcAft>
              <a:buNone/>
            </a:pPr>
            <a:r>
              <a:rPr lang="en-GB" dirty="0" smtClean="0">
                <a:latin typeface="Letter-join Plus 8" panose="02000505000000020003" pitchFamily="50" charset="0"/>
                <a:ea typeface="Gloria Hallelujah"/>
                <a:cs typeface="Gloria Hallelujah"/>
                <a:sym typeface="Gloria Hallelujah"/>
              </a:rPr>
              <a:t>PE </a:t>
            </a:r>
            <a:r>
              <a:rPr lang="en-GB" dirty="0">
                <a:latin typeface="Letter-join Plus 8" panose="02000505000000020003" pitchFamily="50" charset="0"/>
                <a:ea typeface="Gloria Hallelujah"/>
                <a:cs typeface="Gloria Hallelujah"/>
                <a:sym typeface="Gloria Hallelujah"/>
              </a:rPr>
              <a:t>is taught by City in The Community.</a:t>
            </a:r>
            <a:endParaRPr dirty="0">
              <a:latin typeface="Letter-join Plus 8" panose="02000505000000020003" pitchFamily="50" charset="0"/>
              <a:ea typeface="Gloria Hallelujah"/>
              <a:cs typeface="Gloria Hallelujah"/>
              <a:sym typeface="Gloria Hallelujah"/>
            </a:endParaRPr>
          </a:p>
          <a:p>
            <a:pPr marL="0" lvl="0" indent="0" algn="ctr" rtl="0">
              <a:spcBef>
                <a:spcPts val="0"/>
              </a:spcBef>
              <a:spcAft>
                <a:spcPts val="0"/>
              </a:spcAft>
              <a:buNone/>
            </a:pPr>
            <a:endParaRPr dirty="0">
              <a:latin typeface="Letter-join Plus 8" panose="02000505000000020003" pitchFamily="50" charset="0"/>
              <a:ea typeface="Gloria Hallelujah"/>
              <a:cs typeface="Gloria Hallelujah"/>
              <a:sym typeface="Gloria Hallelujah"/>
            </a:endParaRPr>
          </a:p>
          <a:p>
            <a:pPr algn="ctr"/>
            <a:r>
              <a:rPr lang="en-GB" dirty="0">
                <a:latin typeface="Letter-join Plus 8" panose="02000505000000020003" pitchFamily="50" charset="0"/>
              </a:rPr>
              <a:t>This half term our focus will be Gymnastics. We will develop our coordination, strength and flexibility.</a:t>
            </a:r>
          </a:p>
          <a:p>
            <a:pPr marL="0" lvl="0" indent="0" algn="ctr" rtl="0">
              <a:spcBef>
                <a:spcPts val="0"/>
              </a:spcBef>
              <a:spcAft>
                <a:spcPts val="0"/>
              </a:spcAft>
              <a:buNone/>
            </a:pPr>
            <a:endParaRPr lang="en-GB" dirty="0">
              <a:latin typeface="Letter-join Plus 8" panose="02000505000000020003" pitchFamily="50" charset="0"/>
              <a:ea typeface="Gloria Hallelujah"/>
              <a:cs typeface="Gloria Hallelujah"/>
              <a:sym typeface="Gloria Hallelujah"/>
            </a:endParaRPr>
          </a:p>
          <a:p>
            <a:pPr marL="0" lvl="0" indent="0" algn="ctr" rtl="0">
              <a:spcBef>
                <a:spcPts val="0"/>
              </a:spcBef>
              <a:spcAft>
                <a:spcPts val="0"/>
              </a:spcAft>
              <a:buNone/>
            </a:pPr>
            <a:endParaRPr dirty="0">
              <a:latin typeface="Letter-join Plus 8" panose="02000505000000020003" pitchFamily="50" charset="0"/>
              <a:ea typeface="Gloria Hallelujah"/>
              <a:cs typeface="Gloria Hallelujah"/>
              <a:sym typeface="Gloria Hallelujah"/>
            </a:endParaRPr>
          </a:p>
          <a:p>
            <a:pPr marL="0" lvl="0" indent="0" algn="ctr" rtl="0">
              <a:spcBef>
                <a:spcPts val="0"/>
              </a:spcBef>
              <a:spcAft>
                <a:spcPts val="0"/>
              </a:spcAft>
              <a:buNone/>
            </a:pPr>
            <a:endParaRPr dirty="0">
              <a:latin typeface="Letter-join Plus 8" panose="02000505000000020003" pitchFamily="50" charset="0"/>
              <a:ea typeface="Gloria Hallelujah"/>
              <a:cs typeface="Gloria Hallelujah"/>
              <a:sym typeface="Gloria Hallelujah"/>
            </a:endParaRPr>
          </a:p>
          <a:p>
            <a:pPr marL="0" lvl="0" indent="0" algn="ctr" rtl="0">
              <a:spcBef>
                <a:spcPts val="0"/>
              </a:spcBef>
              <a:spcAft>
                <a:spcPts val="0"/>
              </a:spcAft>
              <a:buNone/>
            </a:pPr>
            <a:r>
              <a:rPr lang="en-GB" b="1" dirty="0">
                <a:solidFill>
                  <a:srgbClr val="0000FF"/>
                </a:solidFill>
                <a:latin typeface="Letter-join Plus 8" panose="02000505000000020003" pitchFamily="50" charset="0"/>
                <a:ea typeface="Gloria Hallelujah"/>
                <a:cs typeface="Gloria Hallelujah"/>
                <a:sym typeface="Gloria Hallelujah"/>
              </a:rPr>
              <a:t>PE is taught on Mondays </a:t>
            </a:r>
            <a:endParaRPr lang="en-GB" b="1" dirty="0" smtClean="0">
              <a:solidFill>
                <a:srgbClr val="0000FF"/>
              </a:solidFill>
              <a:latin typeface="Letter-join Plus 8" panose="02000505000000020003" pitchFamily="50" charset="0"/>
              <a:ea typeface="Gloria Hallelujah"/>
              <a:cs typeface="Gloria Hallelujah"/>
              <a:sym typeface="Gloria Hallelujah"/>
            </a:endParaRPr>
          </a:p>
          <a:p>
            <a:pPr marL="0" lvl="0" indent="0" algn="ctr" rtl="0">
              <a:spcBef>
                <a:spcPts val="0"/>
              </a:spcBef>
              <a:spcAft>
                <a:spcPts val="0"/>
              </a:spcAft>
              <a:buNone/>
            </a:pPr>
            <a:r>
              <a:rPr lang="en-GB" dirty="0" smtClean="0">
                <a:latin typeface="Letter-join Plus 8" panose="02000505000000020003" pitchFamily="50" charset="0"/>
                <a:ea typeface="Gloria Hallelujah"/>
                <a:cs typeface="Gloria Hallelujah"/>
                <a:sym typeface="Gloria Hallelujah"/>
              </a:rPr>
              <a:t>Please </a:t>
            </a:r>
            <a:r>
              <a:rPr lang="en-GB" dirty="0">
                <a:latin typeface="Letter-join Plus 8" panose="02000505000000020003" pitchFamily="50" charset="0"/>
                <a:ea typeface="Gloria Hallelujah"/>
                <a:cs typeface="Gloria Hallelujah"/>
                <a:sym typeface="Gloria Hallelujah"/>
              </a:rPr>
              <a:t>ensure that your child has their PE kit in school.</a:t>
            </a:r>
            <a:endParaRPr dirty="0">
              <a:latin typeface="Letter-join Plus 8" panose="02000505000000020003" pitchFamily="50" charset="0"/>
              <a:ea typeface="Gloria Hallelujah"/>
              <a:cs typeface="Gloria Hallelujah"/>
              <a:sym typeface="Gloria Hallelujah"/>
            </a:endParaRPr>
          </a:p>
        </p:txBody>
      </p:sp>
      <p:sp>
        <p:nvSpPr>
          <p:cNvPr id="19" name="Google Shape;157;p17">
            <a:extLst>
              <a:ext uri="{FF2B5EF4-FFF2-40B4-BE49-F238E27FC236}">
                <a16:creationId xmlns:a16="http://schemas.microsoft.com/office/drawing/2014/main" id="{6C156C9F-7072-4772-A6EC-429A61BADE00}"/>
              </a:ext>
            </a:extLst>
          </p:cNvPr>
          <p:cNvSpPr txBox="1"/>
          <p:nvPr/>
        </p:nvSpPr>
        <p:spPr>
          <a:xfrm>
            <a:off x="3717450" y="5972187"/>
            <a:ext cx="3002654" cy="1754296"/>
          </a:xfrm>
          <a:prstGeom prst="rect">
            <a:avLst/>
          </a:prstGeom>
          <a:noFill/>
          <a:ln>
            <a:noFill/>
          </a:ln>
        </p:spPr>
        <p:txBody>
          <a:bodyPr spcFirstLastPara="1" wrap="square" lIns="91425" tIns="91425" rIns="91425" bIns="91425" anchor="t" anchorCtr="0">
            <a:spAutoFit/>
          </a:bodyPr>
          <a:lstStyle/>
          <a:p>
            <a:pPr lvl="0" algn="ctr"/>
            <a:r>
              <a:rPr lang="en-GB" sz="3000" b="1" dirty="0" smtClean="0">
                <a:solidFill>
                  <a:srgbClr val="00B0F0"/>
                </a:solidFill>
                <a:latin typeface="Letter-join Plus 8" panose="02000505000000020003" pitchFamily="50" charset="0"/>
                <a:ea typeface="Gloria Hallelujah"/>
                <a:cs typeface="Gloria Hallelujah"/>
                <a:sym typeface="Gloria Hallelujah"/>
              </a:rPr>
              <a:t>Music</a:t>
            </a:r>
          </a:p>
          <a:p>
            <a:pPr lvl="0" algn="ctr"/>
            <a:r>
              <a:rPr lang="en-GB" sz="1200" dirty="0" smtClean="0">
                <a:latin typeface="Letter-join Plus 8" panose="02000505000000020003" pitchFamily="50" charset="0"/>
                <a:ea typeface="Gloria Hallelujah"/>
                <a:cs typeface="Gloria Hallelujah"/>
                <a:sym typeface="Gloria Hallelujah"/>
              </a:rPr>
              <a:t>This </a:t>
            </a:r>
            <a:r>
              <a:rPr lang="en-GB" sz="1200" dirty="0">
                <a:latin typeface="Letter-join Plus 8" panose="02000505000000020003" pitchFamily="50" charset="0"/>
                <a:ea typeface="Gloria Hallelujah"/>
                <a:cs typeface="Gloria Hallelujah"/>
                <a:sym typeface="Gloria Hallelujah"/>
              </a:rPr>
              <a:t>half term, our learning in Music is linked to ‘Three Little Birds’ by Bob Marley. As well as singing </a:t>
            </a:r>
            <a:r>
              <a:rPr lang="en-GB" sz="1200" dirty="0" smtClean="0">
                <a:latin typeface="Letter-join Plus 8" panose="02000505000000020003" pitchFamily="50" charset="0"/>
                <a:ea typeface="Gloria Hallelujah"/>
                <a:cs typeface="Gloria Hallelujah"/>
                <a:sym typeface="Gloria Hallelujah"/>
              </a:rPr>
              <a:t>and </a:t>
            </a:r>
            <a:r>
              <a:rPr lang="en-GB" sz="1200" dirty="0">
                <a:latin typeface="Letter-join Plus 8" panose="02000505000000020003" pitchFamily="50" charset="0"/>
                <a:ea typeface="Gloria Hallelujah"/>
                <a:cs typeface="Gloria Hallelujah"/>
                <a:sym typeface="Gloria Hallelujah"/>
              </a:rPr>
              <a:t>accompanying the song with </a:t>
            </a:r>
            <a:r>
              <a:rPr lang="en-GB" sz="1200" dirty="0" smtClean="0">
                <a:latin typeface="Letter-join Plus 8" panose="02000505000000020003" pitchFamily="50" charset="0"/>
                <a:ea typeface="Gloria Hallelujah"/>
                <a:cs typeface="Gloria Hallelujah"/>
                <a:sym typeface="Gloria Hallelujah"/>
              </a:rPr>
              <a:t>musical instruments, </a:t>
            </a:r>
            <a:r>
              <a:rPr lang="en-GB" sz="1200" dirty="0">
                <a:latin typeface="Letter-join Plus 8" panose="02000505000000020003" pitchFamily="50" charset="0"/>
                <a:ea typeface="Gloria Hallelujah"/>
                <a:cs typeface="Gloria Hallelujah"/>
                <a:sym typeface="Gloria Hallelujah"/>
              </a:rPr>
              <a:t>we will explore pulse, rhythm and pitch.. In addition, we will listen to, and evaluate, the work of other reggae artists</a:t>
            </a:r>
            <a:r>
              <a:rPr lang="en-GB" sz="1200" dirty="0" smtClean="0">
                <a:latin typeface="Letter-join Plus 8" panose="02000505000000020003" pitchFamily="50" charset="0"/>
                <a:ea typeface="Gloria Hallelujah"/>
                <a:cs typeface="Gloria Hallelujah"/>
                <a:sym typeface="Gloria Hallelujah"/>
              </a:rPr>
              <a:t>.</a:t>
            </a:r>
            <a:endParaRPr lang="en-GB" sz="1200" dirty="0">
              <a:latin typeface="Letter-join Plus 8" panose="02000505000000020003" pitchFamily="50" charset="0"/>
              <a:ea typeface="Gloria Hallelujah"/>
              <a:cs typeface="Gloria Hallelujah"/>
              <a:sym typeface="Gloria Hallelujah"/>
            </a:endParaRPr>
          </a:p>
        </p:txBody>
      </p:sp>
      <p:pic>
        <p:nvPicPr>
          <p:cNvPr id="1030" name="Picture 6" descr="Free World Globe Clipart, Download Free Clip Art, Free - Transparent  Background Globe Clipart - Png Download (#5545270) - PinClipart">
            <a:extLst>
              <a:ext uri="{FF2B5EF4-FFF2-40B4-BE49-F238E27FC236}">
                <a16:creationId xmlns:a16="http://schemas.microsoft.com/office/drawing/2014/main" id="{6482DA85-BC3B-4EF3-9F7E-73F1ED7CC6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9796" y="4429353"/>
            <a:ext cx="505094" cy="70447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lipart Football Youth | Free Images at Clker.com - vector clip art online,  royalty free &amp; public domain">
            <a:extLst>
              <a:ext uri="{FF2B5EF4-FFF2-40B4-BE49-F238E27FC236}">
                <a16:creationId xmlns:a16="http://schemas.microsoft.com/office/drawing/2014/main" id="{ED29C1D4-307F-40F9-9720-F39EDA4F69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2830" y="7729847"/>
            <a:ext cx="640972" cy="51328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usic note clipart png - Clipart World">
            <a:extLst>
              <a:ext uri="{FF2B5EF4-FFF2-40B4-BE49-F238E27FC236}">
                <a16:creationId xmlns:a16="http://schemas.microsoft.com/office/drawing/2014/main" id="{40B7EF0E-68D2-4D4E-BAB5-9BDA7328EF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08305" y="6143126"/>
            <a:ext cx="357187" cy="315341"/>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descr="music note clipart png - Clipart World">
            <a:extLst>
              <a:ext uri="{FF2B5EF4-FFF2-40B4-BE49-F238E27FC236}">
                <a16:creationId xmlns:a16="http://schemas.microsoft.com/office/drawing/2014/main" id="{53539410-0523-4E22-A821-4B6AFC7000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7123" y="6172845"/>
            <a:ext cx="357187" cy="31534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xperiment Light Shadow Stock Illustrations – 138 Experiment Light Shadow  Stock Illustrations, Vectors &amp; Clipart - Dreamsti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6220" y="3751017"/>
            <a:ext cx="1676002" cy="7917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62" name="Google Shape;162;p17"/>
          <p:cNvSpPr/>
          <p:nvPr/>
        </p:nvSpPr>
        <p:spPr>
          <a:xfrm>
            <a:off x="218988" y="7271215"/>
            <a:ext cx="6420000" cy="18192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51" name="Google Shape;151;p17"/>
          <p:cNvSpPr/>
          <p:nvPr/>
        </p:nvSpPr>
        <p:spPr>
          <a:xfrm>
            <a:off x="238541" y="1655612"/>
            <a:ext cx="3124200" cy="24885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52" name="Google Shape;152;p17"/>
          <p:cNvSpPr txBox="1"/>
          <p:nvPr/>
        </p:nvSpPr>
        <p:spPr>
          <a:xfrm>
            <a:off x="246250" y="1605454"/>
            <a:ext cx="3142249" cy="1569630"/>
          </a:xfrm>
          <a:prstGeom prst="rect">
            <a:avLst/>
          </a:prstGeom>
          <a:noFill/>
          <a:ln>
            <a:noFill/>
          </a:ln>
        </p:spPr>
        <p:txBody>
          <a:bodyPr spcFirstLastPara="1" wrap="square" lIns="91425" tIns="91425" rIns="91425" bIns="91425" anchor="t" anchorCtr="0">
            <a:spAutoFit/>
          </a:bodyPr>
          <a:lstStyle/>
          <a:p>
            <a:pPr algn="ctr"/>
            <a:r>
              <a:rPr lang="en-GB" sz="3000" b="1" dirty="0" smtClean="0">
                <a:solidFill>
                  <a:srgbClr val="00B0F0"/>
                </a:solidFill>
                <a:latin typeface="Letter-join Plus 8" panose="02000505000000020003" pitchFamily="50" charset="0"/>
                <a:ea typeface="Gloria Hallelujah"/>
                <a:cs typeface="Gloria Hallelujah"/>
                <a:sym typeface="Gloria Hallelujah"/>
              </a:rPr>
              <a:t>Art</a:t>
            </a:r>
          </a:p>
          <a:p>
            <a:r>
              <a:rPr lang="en-GB" sz="1200" dirty="0" smtClean="0">
                <a:latin typeface="Letter-join Plus 8" panose="02000505000000020003" pitchFamily="50" charset="0"/>
                <a:ea typeface="Gloria Hallelujah"/>
                <a:cs typeface="Gloria Hallelujah"/>
                <a:sym typeface="Gloria Hallelujah"/>
              </a:rPr>
              <a:t>In Art </a:t>
            </a:r>
            <a:r>
              <a:rPr lang="en-GB" sz="1200" dirty="0" smtClean="0">
                <a:latin typeface="Letter-join Plus 8" panose="02000505000000020003" pitchFamily="50" charset="0"/>
              </a:rPr>
              <a:t>children use close looking to explore artwork. Children then explore how they can use shape and colour to simplify elements, inspired by the Cut-outs of Henri Matisse. Using collage, pupils create meaningful compositions.</a:t>
            </a:r>
            <a:endParaRPr sz="1200" dirty="0">
              <a:latin typeface="Letter-join Plus 8" panose="02000505000000020003" pitchFamily="50" charset="0"/>
              <a:ea typeface="Gloria Hallelujah"/>
              <a:cs typeface="Gloria Hallelujah"/>
              <a:sym typeface="Gloria Hallelujah"/>
            </a:endParaRPr>
          </a:p>
        </p:txBody>
      </p:sp>
      <p:sp>
        <p:nvSpPr>
          <p:cNvPr id="154" name="Google Shape;154;p17"/>
          <p:cNvSpPr txBox="1"/>
          <p:nvPr/>
        </p:nvSpPr>
        <p:spPr>
          <a:xfrm>
            <a:off x="463996" y="3113887"/>
            <a:ext cx="2679075" cy="923299"/>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marL="0" lvl="0" indent="0" algn="ctr" rtl="0">
              <a:spcBef>
                <a:spcPts val="0"/>
              </a:spcBef>
              <a:spcAft>
                <a:spcPts val="0"/>
              </a:spcAft>
              <a:buNone/>
            </a:pPr>
            <a:r>
              <a:rPr lang="en-GB" sz="1200" b="1" dirty="0">
                <a:solidFill>
                  <a:srgbClr val="0070C0"/>
                </a:solidFill>
                <a:latin typeface="Letter-join Plus 8" panose="02000505000000020003" pitchFamily="50" charset="0"/>
                <a:ea typeface="Freckle Face"/>
                <a:cs typeface="Freckle Face"/>
                <a:sym typeface="Freckle Face"/>
              </a:rPr>
              <a:t>How to help at home: play and explore by cutting out shapes and creating interesting artwork based on the work of an artist of your choice.</a:t>
            </a:r>
            <a:endParaRPr sz="1200" b="1" dirty="0">
              <a:solidFill>
                <a:srgbClr val="0070C0"/>
              </a:solidFill>
              <a:latin typeface="Letter-join Plus 8" panose="02000505000000020003" pitchFamily="50" charset="0"/>
              <a:ea typeface="Freckle Face"/>
              <a:cs typeface="Freckle Face"/>
              <a:sym typeface="Freckle Face"/>
            </a:endParaRPr>
          </a:p>
        </p:txBody>
      </p:sp>
      <p:sp>
        <p:nvSpPr>
          <p:cNvPr id="155" name="Google Shape;155;p17"/>
          <p:cNvSpPr/>
          <p:nvPr/>
        </p:nvSpPr>
        <p:spPr>
          <a:xfrm>
            <a:off x="3493666" y="1656095"/>
            <a:ext cx="3181500" cy="24885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57" name="Google Shape;157;p17"/>
          <p:cNvSpPr txBox="1"/>
          <p:nvPr/>
        </p:nvSpPr>
        <p:spPr>
          <a:xfrm>
            <a:off x="3519424" y="1617247"/>
            <a:ext cx="3155742" cy="1508075"/>
          </a:xfrm>
          <a:prstGeom prst="rect">
            <a:avLst/>
          </a:prstGeom>
          <a:noFill/>
          <a:ln>
            <a:noFill/>
          </a:ln>
        </p:spPr>
        <p:txBody>
          <a:bodyPr spcFirstLastPara="1" wrap="square" lIns="91425" tIns="91425" rIns="91425" bIns="91425" anchor="t" anchorCtr="0">
            <a:spAutoFit/>
          </a:bodyPr>
          <a:lstStyle/>
          <a:p>
            <a:pPr lvl="0" algn="ctr"/>
            <a:r>
              <a:rPr lang="en-GB" sz="3000" b="1" dirty="0" smtClean="0">
                <a:solidFill>
                  <a:srgbClr val="0CB0F1"/>
                </a:solidFill>
                <a:latin typeface="Letter-join Plus 8" panose="02000505000000020003" pitchFamily="50" charset="0"/>
                <a:ea typeface="Freckle Face"/>
                <a:cs typeface="Freckle Face"/>
                <a:sym typeface="Freckle Face"/>
              </a:rPr>
              <a:t>French</a:t>
            </a:r>
            <a:endParaRPr lang="en-GB" sz="3000" dirty="0" smtClean="0">
              <a:latin typeface="Letter-join Plus 8" panose="02000505000000020003" pitchFamily="50" charset="0"/>
              <a:ea typeface="Gloria Hallelujah"/>
              <a:cs typeface="Gloria Hallelujah"/>
              <a:sym typeface="Gloria Hallelujah"/>
            </a:endParaRPr>
          </a:p>
          <a:p>
            <a:pPr lvl="0" algn="ctr"/>
            <a:r>
              <a:rPr lang="en-GB" dirty="0" smtClean="0">
                <a:latin typeface="Letter-join Plus 8" panose="02000505000000020003" pitchFamily="50" charset="0"/>
                <a:ea typeface="Gloria Hallelujah"/>
                <a:cs typeface="Gloria Hallelujah"/>
                <a:sym typeface="Gloria Hallelujah"/>
              </a:rPr>
              <a:t>This </a:t>
            </a:r>
            <a:r>
              <a:rPr lang="en-GB" dirty="0">
                <a:latin typeface="Letter-join Plus 8" panose="02000505000000020003" pitchFamily="50" charset="0"/>
                <a:ea typeface="Gloria Hallelujah"/>
                <a:cs typeface="Gloria Hallelujah"/>
                <a:sym typeface="Gloria Hallelujah"/>
              </a:rPr>
              <a:t>half term, we will  be expanding our French vocabulary. </a:t>
            </a:r>
            <a:r>
              <a:rPr lang="en-GB" dirty="0" smtClean="0">
                <a:latin typeface="Letter-join Plus 8" panose="02000505000000020003" pitchFamily="50" charset="0"/>
                <a:ea typeface="Gloria Hallelujah"/>
                <a:cs typeface="Gloria Hallelujah"/>
                <a:sym typeface="Gloria Hallelujah"/>
              </a:rPr>
              <a:t>In </a:t>
            </a:r>
            <a:r>
              <a:rPr lang="en-GB" dirty="0">
                <a:latin typeface="Letter-join Plus 8" panose="02000505000000020003" pitchFamily="50" charset="0"/>
                <a:ea typeface="Gloria Hallelujah"/>
                <a:cs typeface="Gloria Hallelujah"/>
                <a:sym typeface="Gloria Hallelujah"/>
              </a:rPr>
              <a:t>particular, we will be focusing on naming and describing animals and pets.</a:t>
            </a:r>
          </a:p>
        </p:txBody>
      </p:sp>
      <p:sp>
        <p:nvSpPr>
          <p:cNvPr id="158" name="Google Shape;158;p17"/>
          <p:cNvSpPr txBox="1"/>
          <p:nvPr/>
        </p:nvSpPr>
        <p:spPr>
          <a:xfrm>
            <a:off x="3632860" y="3084407"/>
            <a:ext cx="1733949" cy="923299"/>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marL="0" lvl="0" indent="0" algn="ctr" rtl="0">
              <a:spcBef>
                <a:spcPts val="0"/>
              </a:spcBef>
              <a:spcAft>
                <a:spcPts val="0"/>
              </a:spcAft>
              <a:buNone/>
            </a:pPr>
            <a:r>
              <a:rPr lang="en-GB" sz="1200" b="1" dirty="0">
                <a:solidFill>
                  <a:srgbClr val="0070C0"/>
                </a:solidFill>
                <a:latin typeface="Letter-join Plus 8" panose="02000505000000020003" pitchFamily="50" charset="0"/>
                <a:ea typeface="Freckle Face"/>
                <a:cs typeface="Freckle Face"/>
                <a:sym typeface="Freckle Face"/>
              </a:rPr>
              <a:t>How to help at home: Can you draw animals and label them with their names </a:t>
            </a:r>
            <a:r>
              <a:rPr lang="en-GB" sz="1200" b="1">
                <a:solidFill>
                  <a:srgbClr val="0070C0"/>
                </a:solidFill>
                <a:latin typeface="Letter-join Plus 8" panose="02000505000000020003" pitchFamily="50" charset="0"/>
                <a:ea typeface="Freckle Face"/>
                <a:cs typeface="Freckle Face"/>
                <a:sym typeface="Freckle Face"/>
              </a:rPr>
              <a:t>in French?</a:t>
            </a:r>
            <a:endParaRPr sz="1200" b="1" dirty="0">
              <a:solidFill>
                <a:srgbClr val="0070C0"/>
              </a:solidFill>
              <a:latin typeface="Letter-join Plus 8" panose="02000505000000020003" pitchFamily="50" charset="0"/>
              <a:ea typeface="Freckle Face"/>
              <a:cs typeface="Freckle Face"/>
              <a:sym typeface="Freckle Face"/>
            </a:endParaRPr>
          </a:p>
        </p:txBody>
      </p:sp>
      <p:sp>
        <p:nvSpPr>
          <p:cNvPr id="159" name="Google Shape;159;p17"/>
          <p:cNvSpPr/>
          <p:nvPr/>
        </p:nvSpPr>
        <p:spPr>
          <a:xfrm>
            <a:off x="3526373" y="4267438"/>
            <a:ext cx="3181500" cy="29055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sp>
        <p:nvSpPr>
          <p:cNvPr id="161" name="Google Shape;161;p17"/>
          <p:cNvSpPr txBox="1"/>
          <p:nvPr/>
        </p:nvSpPr>
        <p:spPr>
          <a:xfrm>
            <a:off x="3671688" y="6283517"/>
            <a:ext cx="2895900" cy="738633"/>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marL="0" lvl="0" indent="0" algn="ctr" rtl="0">
              <a:spcBef>
                <a:spcPts val="0"/>
              </a:spcBef>
              <a:spcAft>
                <a:spcPts val="0"/>
              </a:spcAft>
              <a:buNone/>
            </a:pPr>
            <a:r>
              <a:rPr lang="en-GB" sz="1200" b="1" dirty="0">
                <a:solidFill>
                  <a:srgbClr val="0070C0"/>
                </a:solidFill>
                <a:latin typeface="Letter-join Plus 8" panose="02000505000000020003" pitchFamily="50" charset="0"/>
                <a:ea typeface="Freckle Face"/>
                <a:cs typeface="Freckle Face"/>
                <a:sym typeface="Freckle Face"/>
              </a:rPr>
              <a:t>How to help at home: Download Kodu (free) and ask your child to show you what they have learnt </a:t>
            </a:r>
            <a:r>
              <a:rPr lang="en-GB" sz="1200" b="1">
                <a:solidFill>
                  <a:srgbClr val="0070C0"/>
                </a:solidFill>
                <a:latin typeface="Letter-join Plus 8" panose="02000505000000020003" pitchFamily="50" charset="0"/>
                <a:ea typeface="Freckle Face"/>
                <a:cs typeface="Freckle Face"/>
                <a:sym typeface="Freckle Face"/>
              </a:rPr>
              <a:t>in school.</a:t>
            </a:r>
            <a:endParaRPr sz="1200" b="1" dirty="0">
              <a:solidFill>
                <a:srgbClr val="0070C0"/>
              </a:solidFill>
              <a:latin typeface="Letter-join Plus 8" panose="02000505000000020003" pitchFamily="50" charset="0"/>
              <a:ea typeface="Freckle Face"/>
              <a:cs typeface="Freckle Face"/>
              <a:sym typeface="Freckle Face"/>
            </a:endParaRPr>
          </a:p>
        </p:txBody>
      </p:sp>
      <p:sp>
        <p:nvSpPr>
          <p:cNvPr id="163" name="Google Shape;163;p17"/>
          <p:cNvSpPr txBox="1"/>
          <p:nvPr/>
        </p:nvSpPr>
        <p:spPr>
          <a:xfrm>
            <a:off x="1738338" y="7263125"/>
            <a:ext cx="3381300" cy="397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400" b="1" dirty="0">
                <a:solidFill>
                  <a:srgbClr val="0CB0F1"/>
                </a:solidFill>
                <a:latin typeface="Arial Rounded MT Bold" pitchFamily="34" charset="0"/>
                <a:ea typeface="Freckle Face"/>
                <a:cs typeface="Freckle Face"/>
                <a:sym typeface="Freckle Face"/>
              </a:rPr>
              <a:t>Books to Share at Home      </a:t>
            </a:r>
            <a:r>
              <a:rPr lang="en-GB" sz="1800" b="1" dirty="0">
                <a:solidFill>
                  <a:srgbClr val="0CB0F1"/>
                </a:solidFill>
                <a:latin typeface="Arial Rounded MT Bold" pitchFamily="34" charset="0"/>
                <a:ea typeface="Calibri"/>
                <a:cs typeface="Calibri"/>
                <a:sym typeface="Calibri"/>
              </a:rPr>
              <a:t> </a:t>
            </a:r>
            <a:endParaRPr sz="1800" b="1" dirty="0">
              <a:solidFill>
                <a:srgbClr val="0CB0F1"/>
              </a:solidFill>
              <a:latin typeface="Arial Rounded MT Bold" pitchFamily="34" charset="0"/>
              <a:ea typeface="Calibri"/>
              <a:cs typeface="Calibri"/>
              <a:sym typeface="Calibri"/>
            </a:endParaRPr>
          </a:p>
        </p:txBody>
      </p:sp>
      <p:sp>
        <p:nvSpPr>
          <p:cNvPr id="164" name="Google Shape;164;p17"/>
          <p:cNvSpPr/>
          <p:nvPr/>
        </p:nvSpPr>
        <p:spPr>
          <a:xfrm>
            <a:off x="211713" y="4267438"/>
            <a:ext cx="3181500" cy="2905500"/>
          </a:xfrm>
          <a:prstGeom prst="roundRect">
            <a:avLst>
              <a:gd name="adj" fmla="val 7165"/>
            </a:avLst>
          </a:prstGeom>
          <a:solidFill>
            <a:srgbClr val="FFFFFF"/>
          </a:solidFill>
          <a:ln w="38100" cap="flat" cmpd="sng">
            <a:solidFill>
              <a:srgbClr val="0CB0F1"/>
            </a:solidFill>
            <a:prstDash val="solid"/>
            <a:bevel/>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highlight>
                <a:srgbClr val="FFFFFF"/>
              </a:highlight>
              <a:latin typeface="Gloria Hallelujah"/>
              <a:ea typeface="Gloria Hallelujah"/>
              <a:cs typeface="Gloria Hallelujah"/>
              <a:sym typeface="Gloria Hallelujah"/>
            </a:endParaRPr>
          </a:p>
          <a:p>
            <a:pPr marL="0" lvl="0" indent="0" algn="l" rtl="0">
              <a:lnSpc>
                <a:spcPct val="115000"/>
              </a:lnSpc>
              <a:spcBef>
                <a:spcPts val="1200"/>
              </a:spcBef>
              <a:spcAft>
                <a:spcPts val="1200"/>
              </a:spcAft>
              <a:buClr>
                <a:schemeClr val="dk1"/>
              </a:buClr>
              <a:buSzPts val="1100"/>
              <a:buFont typeface="Arial"/>
              <a:buNone/>
            </a:pPr>
            <a:endParaRPr sz="1300">
              <a:latin typeface="Gloria Hallelujah"/>
              <a:ea typeface="Gloria Hallelujah"/>
              <a:cs typeface="Gloria Hallelujah"/>
              <a:sym typeface="Gloria Hallelujah"/>
            </a:endParaRPr>
          </a:p>
        </p:txBody>
      </p:sp>
      <p:pic>
        <p:nvPicPr>
          <p:cNvPr id="23" name="Google Shape;181;p17">
            <a:extLst>
              <a:ext uri="{FF2B5EF4-FFF2-40B4-BE49-F238E27FC236}">
                <a16:creationId xmlns:a16="http://schemas.microsoft.com/office/drawing/2014/main" id="{E533A731-D2D4-4654-BBDD-6E4C4F02D788}"/>
              </a:ext>
            </a:extLst>
          </p:cNvPr>
          <p:cNvPicPr preferRelativeResize="0"/>
          <p:nvPr/>
        </p:nvPicPr>
        <p:blipFill>
          <a:blip r:embed="rId3">
            <a:alphaModFix/>
          </a:blip>
          <a:stretch>
            <a:fillRect/>
          </a:stretch>
        </p:blipFill>
        <p:spPr>
          <a:xfrm>
            <a:off x="5532080" y="3317984"/>
            <a:ext cx="1019150" cy="692015"/>
          </a:xfrm>
          <a:prstGeom prst="rect">
            <a:avLst/>
          </a:prstGeom>
          <a:noFill/>
          <a:ln>
            <a:noFill/>
          </a:ln>
        </p:spPr>
      </p:pic>
      <p:sp>
        <p:nvSpPr>
          <p:cNvPr id="25" name="Google Shape;157;p17">
            <a:extLst>
              <a:ext uri="{FF2B5EF4-FFF2-40B4-BE49-F238E27FC236}">
                <a16:creationId xmlns:a16="http://schemas.microsoft.com/office/drawing/2014/main" id="{42A511B1-DB09-4683-B7CA-115A980AA326}"/>
              </a:ext>
            </a:extLst>
          </p:cNvPr>
          <p:cNvSpPr txBox="1"/>
          <p:nvPr/>
        </p:nvSpPr>
        <p:spPr>
          <a:xfrm>
            <a:off x="3545770" y="4266137"/>
            <a:ext cx="3162103" cy="1554241"/>
          </a:xfrm>
          <a:prstGeom prst="rect">
            <a:avLst/>
          </a:prstGeom>
          <a:noFill/>
          <a:ln>
            <a:noFill/>
          </a:ln>
        </p:spPr>
        <p:txBody>
          <a:bodyPr spcFirstLastPara="1" wrap="square" lIns="91425" tIns="91425" rIns="91425" bIns="91425" anchor="t" anchorCtr="0">
            <a:spAutoFit/>
          </a:bodyPr>
          <a:lstStyle/>
          <a:p>
            <a:pPr lvl="0" algn="ctr"/>
            <a:r>
              <a:rPr lang="en-GB" sz="3000" b="1" dirty="0">
                <a:solidFill>
                  <a:srgbClr val="0CB0F1"/>
                </a:solidFill>
                <a:latin typeface="Letter-join Plus 8" panose="02000505000000020003" pitchFamily="50" charset="0"/>
                <a:ea typeface="Freckle Face"/>
                <a:cs typeface="Freckle Face"/>
                <a:sym typeface="Freckle Face"/>
              </a:rPr>
              <a:t>Computing</a:t>
            </a:r>
            <a:endParaRPr lang="en-GB" sz="3000" dirty="0" smtClean="0">
              <a:latin typeface="Letter-join Plus 8" panose="02000505000000020003" pitchFamily="50" charset="0"/>
              <a:ea typeface="Gloria Hallelujah"/>
              <a:cs typeface="Gloria Hallelujah"/>
              <a:sym typeface="Gloria Hallelujah"/>
            </a:endParaRPr>
          </a:p>
          <a:p>
            <a:pPr marL="0" lvl="0" indent="0" rtl="0">
              <a:spcBef>
                <a:spcPts val="0"/>
              </a:spcBef>
              <a:spcAft>
                <a:spcPts val="0"/>
              </a:spcAft>
              <a:buNone/>
            </a:pPr>
            <a:r>
              <a:rPr lang="en-GB" sz="1600" dirty="0" smtClean="0">
                <a:latin typeface="Letter-join Plus 8" panose="02000505000000020003" pitchFamily="50" charset="0"/>
                <a:ea typeface="Gloria Hallelujah"/>
                <a:cs typeface="Gloria Hallelujah"/>
                <a:sym typeface="Gloria Hallelujah"/>
              </a:rPr>
              <a:t>Creating </a:t>
            </a:r>
            <a:r>
              <a:rPr lang="en-GB" sz="1600" dirty="0">
                <a:latin typeface="Letter-join Plus 8" panose="02000505000000020003" pitchFamily="50" charset="0"/>
                <a:ea typeface="Gloria Hallelujah"/>
                <a:cs typeface="Gloria Hallelujah"/>
                <a:sym typeface="Gloria Hallelujah"/>
              </a:rPr>
              <a:t>a Programmable World.</a:t>
            </a:r>
          </a:p>
          <a:p>
            <a:pPr marL="0" lvl="0" indent="0" rtl="0">
              <a:spcBef>
                <a:spcPts val="0"/>
              </a:spcBef>
              <a:spcAft>
                <a:spcPts val="0"/>
              </a:spcAft>
              <a:buNone/>
            </a:pPr>
            <a:endParaRPr lang="en-GB" sz="1100" dirty="0">
              <a:latin typeface="Letter-join Plus 8" panose="02000505000000020003" pitchFamily="50" charset="0"/>
              <a:ea typeface="Gloria Hallelujah"/>
              <a:cs typeface="Gloria Hallelujah"/>
              <a:sym typeface="Gloria Hallelujah"/>
            </a:endParaRPr>
          </a:p>
          <a:p>
            <a:pPr marL="0" lvl="0" indent="0" rtl="0">
              <a:spcBef>
                <a:spcPts val="0"/>
              </a:spcBef>
              <a:spcAft>
                <a:spcPts val="0"/>
              </a:spcAft>
              <a:buNone/>
            </a:pPr>
            <a:r>
              <a:rPr lang="en-GB" sz="1600" dirty="0">
                <a:latin typeface="Letter-join Plus 8" panose="02000505000000020003" pitchFamily="50" charset="0"/>
                <a:ea typeface="Gloria Hallelujah"/>
                <a:cs typeface="Gloria Hallelujah"/>
                <a:sym typeface="Gloria Hallelujah"/>
              </a:rPr>
              <a:t>Pupils will create  </a:t>
            </a:r>
            <a:r>
              <a:rPr lang="en-GB" sz="1600" dirty="0" smtClean="0">
                <a:latin typeface="Letter-join Plus 8" panose="02000505000000020003" pitchFamily="50" charset="0"/>
                <a:ea typeface="Gloria Hallelujah"/>
                <a:cs typeface="Gloria Hallelujah"/>
                <a:sym typeface="Gloria Hallelujah"/>
              </a:rPr>
              <a:t>a Programmable world using </a:t>
            </a:r>
            <a:r>
              <a:rPr lang="en-GB" sz="1600" dirty="0">
                <a:latin typeface="Letter-join Plus 8" panose="02000505000000020003" pitchFamily="50" charset="0"/>
                <a:ea typeface="Gloria Hallelujah"/>
                <a:cs typeface="Gloria Hallelujah"/>
                <a:sym typeface="Gloria Hallelujah"/>
              </a:rPr>
              <a:t>Kodu.</a:t>
            </a:r>
            <a:endParaRPr sz="1600" dirty="0">
              <a:latin typeface="Letter-join Plus 8" panose="02000505000000020003" pitchFamily="50" charset="0"/>
              <a:ea typeface="Gloria Hallelujah"/>
              <a:cs typeface="Gloria Hallelujah"/>
              <a:sym typeface="Gloria Hallelujah"/>
            </a:endParaRPr>
          </a:p>
        </p:txBody>
      </p:sp>
      <p:pic>
        <p:nvPicPr>
          <p:cNvPr id="2050" name="Picture 2" descr="12 Best Laptops (2021): MacBooks, Windows Machines, Chromebooks | WIRED">
            <a:extLst>
              <a:ext uri="{FF2B5EF4-FFF2-40B4-BE49-F238E27FC236}">
                <a16:creationId xmlns:a16="http://schemas.microsoft.com/office/drawing/2014/main" id="{27599F43-D932-473E-88B6-85A1A87921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52060" y="5425937"/>
            <a:ext cx="910104" cy="74971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The Story of Tutankhamun: Patricia Cleveland-Peck : Cleveland-Peck,  Patricia, Greenberg, Isabel: Amazon.co.uk: Book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996" y="7517867"/>
            <a:ext cx="1029335" cy="134028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Secrets of a Sun King: 1: Amazon.co.uk: Carroll, Emma: 9780571328499: Book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9517" y="7367910"/>
            <a:ext cx="1067983" cy="164019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Butterfly Lion: Michael Morpurgo : Morpurgo, Michael, Birmingham,  Christian: Amazon.co.uk: Book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1633" y="7742788"/>
            <a:ext cx="821567" cy="126531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Alice's Adventures in Wonderland by Lewis Carroll - 9781447279990 - Pan  Macmillan"/>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73578" y="7742787"/>
            <a:ext cx="834011" cy="1265315"/>
          </a:xfrm>
          <a:prstGeom prst="rect">
            <a:avLst/>
          </a:prstGeom>
          <a:noFill/>
          <a:extLst>
            <a:ext uri="{909E8E84-426E-40DD-AFC4-6F175D3DCCD1}">
              <a14:hiddenFill xmlns:a14="http://schemas.microsoft.com/office/drawing/2010/main">
                <a:solidFill>
                  <a:srgbClr val="FFFFFF"/>
                </a:solidFill>
              </a14:hiddenFill>
            </a:ext>
          </a:extLst>
        </p:spPr>
      </p:pic>
      <p:sp>
        <p:nvSpPr>
          <p:cNvPr id="22" name="Google Shape;166;p17"/>
          <p:cNvSpPr txBox="1"/>
          <p:nvPr/>
        </p:nvSpPr>
        <p:spPr>
          <a:xfrm>
            <a:off x="352533" y="5994670"/>
            <a:ext cx="2895900" cy="1107965"/>
          </a:xfrm>
          <a:prstGeom prst="rect">
            <a:avLst/>
          </a:prstGeom>
          <a:solidFill>
            <a:schemeClr val="accent1">
              <a:lumMod val="20000"/>
              <a:lumOff val="80000"/>
            </a:schemeClr>
          </a:solidFill>
          <a:ln>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spAutoFit/>
          </a:bodyPr>
          <a:lstStyle/>
          <a:p>
            <a:pPr lvl="0" algn="ctr"/>
            <a:r>
              <a:rPr lang="en-GB" sz="1200" b="1" dirty="0">
                <a:solidFill>
                  <a:srgbClr val="0070C0"/>
                </a:solidFill>
                <a:latin typeface="Letter-join Plus 8" panose="02000505000000020003" pitchFamily="50" charset="0"/>
                <a:ea typeface="Freckle Face"/>
                <a:cs typeface="Freckle Face"/>
                <a:sym typeface="Freckle Face"/>
              </a:rPr>
              <a:t>How to help at home: Talk about recognising dangers whilst walking in the local area.</a:t>
            </a:r>
          </a:p>
          <a:p>
            <a:pPr lvl="0" algn="ctr"/>
            <a:r>
              <a:rPr lang="en-GB" sz="1200" b="1" dirty="0">
                <a:solidFill>
                  <a:srgbClr val="0070C0"/>
                </a:solidFill>
                <a:latin typeface="Letter-join Plus 8" panose="02000505000000020003" pitchFamily="50" charset="0"/>
                <a:ea typeface="Freckle Face"/>
                <a:cs typeface="Freckle Face"/>
                <a:sym typeface="Freckle Face"/>
              </a:rPr>
              <a:t>Ask your child to recount what they have learnt about responding in an emergency.</a:t>
            </a:r>
            <a:endParaRPr sz="1200" b="1" dirty="0">
              <a:solidFill>
                <a:srgbClr val="0070C0"/>
              </a:solidFill>
              <a:latin typeface="Letter-join Plus 8" panose="02000505000000020003" pitchFamily="50" charset="0"/>
              <a:ea typeface="Freckle Face"/>
              <a:cs typeface="Freckle Face"/>
              <a:sym typeface="Freckle Face"/>
            </a:endParaRPr>
          </a:p>
        </p:txBody>
      </p:sp>
      <p:sp>
        <p:nvSpPr>
          <p:cNvPr id="24" name="Google Shape;157;p17">
            <a:extLst>
              <a:ext uri="{FF2B5EF4-FFF2-40B4-BE49-F238E27FC236}">
                <a16:creationId xmlns:a16="http://schemas.microsoft.com/office/drawing/2014/main" id="{DAACF899-51CB-44E2-9156-D31C70A7B402}"/>
              </a:ext>
            </a:extLst>
          </p:cNvPr>
          <p:cNvSpPr txBox="1"/>
          <p:nvPr/>
        </p:nvSpPr>
        <p:spPr>
          <a:xfrm>
            <a:off x="247908" y="4226275"/>
            <a:ext cx="3169125" cy="2077462"/>
          </a:xfrm>
          <a:prstGeom prst="rect">
            <a:avLst/>
          </a:prstGeom>
          <a:noFill/>
          <a:ln>
            <a:noFill/>
          </a:ln>
        </p:spPr>
        <p:txBody>
          <a:bodyPr spcFirstLastPara="1" wrap="square" lIns="91425" tIns="91425" rIns="91425" bIns="91425" anchor="t" anchorCtr="0">
            <a:spAutoFit/>
          </a:bodyPr>
          <a:lstStyle/>
          <a:p>
            <a:pPr algn="ctr"/>
            <a:r>
              <a:rPr lang="en-GB" sz="3000" b="1" dirty="0">
                <a:solidFill>
                  <a:srgbClr val="0CB0F1"/>
                </a:solidFill>
                <a:latin typeface="Letter-join Plus 8" panose="02000505000000020003" pitchFamily="50" charset="0"/>
                <a:ea typeface="Freckle Face"/>
                <a:cs typeface="Freckle Face"/>
                <a:sym typeface="Freckle Face"/>
              </a:rPr>
              <a:t>PHSE/RSE</a:t>
            </a:r>
            <a:r>
              <a:rPr lang="en-GB" sz="1100" b="1" dirty="0">
                <a:solidFill>
                  <a:srgbClr val="0CB0F1"/>
                </a:solidFill>
                <a:latin typeface="Letter-join Plus 8" panose="02000505000000020003" pitchFamily="50" charset="0"/>
                <a:ea typeface="Freckle Face"/>
                <a:cs typeface="Freckle Face"/>
                <a:sym typeface="Freckle Face"/>
              </a:rPr>
              <a:t>    </a:t>
            </a:r>
            <a:r>
              <a:rPr lang="en-GB" sz="1000" b="1" dirty="0">
                <a:solidFill>
                  <a:srgbClr val="0CB0F1"/>
                </a:solidFill>
                <a:latin typeface="Letter-join Plus 8" panose="02000505000000020003" pitchFamily="50" charset="0"/>
                <a:ea typeface="Calibri"/>
                <a:cs typeface="Calibri"/>
                <a:sym typeface="Calibri"/>
              </a:rPr>
              <a:t> </a:t>
            </a:r>
          </a:p>
          <a:p>
            <a:pPr algn="ctr"/>
            <a:r>
              <a:rPr lang="en-GB" sz="1000" dirty="0" smtClean="0">
                <a:latin typeface="Letter-join Plus 8" panose="02000505000000020003" pitchFamily="50" charset="0"/>
                <a:ea typeface="Gloria Hallelujah"/>
                <a:cs typeface="Gloria Hallelujah"/>
                <a:sym typeface="Gloria Hallelujah"/>
              </a:rPr>
              <a:t>This </a:t>
            </a:r>
            <a:r>
              <a:rPr lang="en-GB" sz="1000" dirty="0">
                <a:latin typeface="Letter-join Plus 8" panose="02000505000000020003" pitchFamily="50" charset="0"/>
                <a:ea typeface="Gloria Hallelujah"/>
                <a:cs typeface="Gloria Hallelujah"/>
                <a:sym typeface="Gloria Hallelujah"/>
              </a:rPr>
              <a:t>half term we will be focussing on keeping </a:t>
            </a:r>
            <a:r>
              <a:rPr lang="en-GB" sz="1000" dirty="0" smtClean="0">
                <a:latin typeface="Letter-join Plus 8" panose="02000505000000020003" pitchFamily="50" charset="0"/>
                <a:ea typeface="Gloria Hallelujah"/>
                <a:cs typeface="Gloria Hallelujah"/>
                <a:sym typeface="Gloria Hallelujah"/>
              </a:rPr>
              <a:t>safe. In </a:t>
            </a:r>
            <a:r>
              <a:rPr lang="en-GB" sz="1000" dirty="0">
                <a:latin typeface="Letter-join Plus 8" panose="02000505000000020003" pitchFamily="50" charset="0"/>
                <a:ea typeface="Gloria Hallelujah"/>
                <a:cs typeface="Gloria Hallelujah"/>
                <a:sym typeface="Gloria Hallelujah"/>
              </a:rPr>
              <a:t>this unit we will learning about the dangers of second had smoke, the importance of recognising dangers and how to respond in an emergency</a:t>
            </a:r>
            <a:r>
              <a:rPr lang="en-GB" sz="1000" dirty="0" smtClean="0">
                <a:latin typeface="Letter-join Plus 8" panose="02000505000000020003" pitchFamily="50" charset="0"/>
                <a:ea typeface="Gloria Hallelujah"/>
                <a:cs typeface="Gloria Hallelujah"/>
                <a:sym typeface="Gloria Hallelujah"/>
              </a:rPr>
              <a:t>. </a:t>
            </a:r>
            <a:r>
              <a:rPr lang="en-GB" sz="1000" dirty="0">
                <a:latin typeface="Letter-join Plus 8" panose="02000505000000020003" pitchFamily="50" charset="0"/>
              </a:rPr>
              <a:t>Children will learn in greater depth about the effects of drugs, alcohol and tobacco and how to make good choices concerning these as they get older. Also, keeping safe online  The final session of the module explores what to do in emergency situations.</a:t>
            </a:r>
            <a:endParaRPr lang="en-GB" sz="1000" dirty="0">
              <a:latin typeface="Letter-join Plus 8" panose="02000505000000020003" pitchFamily="50" charset="0"/>
              <a:ea typeface="Gloria Hallelujah"/>
              <a:cs typeface="Gloria Hallelujah"/>
              <a:sym typeface="Gloria Hallelujah"/>
            </a:endParaRPr>
          </a:p>
          <a:p>
            <a:pPr marL="0" lvl="0" indent="0" algn="ctr" rtl="0">
              <a:spcBef>
                <a:spcPts val="0"/>
              </a:spcBef>
              <a:spcAft>
                <a:spcPts val="0"/>
              </a:spcAft>
              <a:buNone/>
            </a:pPr>
            <a:endParaRPr sz="1300" dirty="0">
              <a:latin typeface="Letter-join Plus 8" panose="02000505000000020003" pitchFamily="50" charset="0"/>
              <a:ea typeface="Gloria Hallelujah"/>
              <a:cs typeface="Gloria Hallelujah"/>
              <a:sym typeface="Gloria Hallelujah"/>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1270</TotalTime>
  <Words>1101</Words>
  <Application>Microsoft Office PowerPoint</Application>
  <PresentationFormat>A4 Paper (210x297 mm)</PresentationFormat>
  <Paragraphs>145</Paragraphs>
  <Slides>4</Slides>
  <Notes>4</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vt:i4>
      </vt:variant>
    </vt:vector>
  </HeadingPairs>
  <TitlesOfParts>
    <vt:vector size="17" baseType="lpstr">
      <vt:lpstr>Arial</vt:lpstr>
      <vt:lpstr>Arial Rounded MT Bold</vt:lpstr>
      <vt:lpstr>Calibri</vt:lpstr>
      <vt:lpstr>Comfortaa</vt:lpstr>
      <vt:lpstr>DM Sans</vt:lpstr>
      <vt:lpstr>Freckle Face</vt:lpstr>
      <vt:lpstr>Gloria Hallelujah</vt:lpstr>
      <vt:lpstr>Letter-join Plus 8</vt:lpstr>
      <vt:lpstr>Lobster</vt:lpstr>
      <vt:lpstr>Permanent Marker</vt:lpstr>
      <vt:lpstr>PT Sans</vt:lpstr>
      <vt:lpstr>Times New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Williams</dc:creator>
  <cp:lastModifiedBy>Aneeka Ahmed</cp:lastModifiedBy>
  <cp:revision>129</cp:revision>
  <cp:lastPrinted>2022-03-09T13:17:17Z</cp:lastPrinted>
  <dcterms:modified xsi:type="dcterms:W3CDTF">2023-11-27T13:46:57Z</dcterms:modified>
</cp:coreProperties>
</file>