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6" r:id="rId2"/>
    <p:sldId id="257" r:id="rId3"/>
    <p:sldId id="258" r:id="rId4"/>
    <p:sldId id="259" r:id="rId5"/>
  </p:sldIdLst>
  <p:sldSz cx="6858000" cy="9906000" type="A4"/>
  <p:notesSz cx="6797675" cy="9926638"/>
  <p:embeddedFontLst>
    <p:embeddedFont>
      <p:font typeface="Calibri" panose="020F0502020204030204" pitchFamily="34" charset="0"/>
      <p:regular r:id="rId7"/>
      <p:bold r:id="rId8"/>
      <p:italic r:id="rId9"/>
      <p:boldItalic r:id="rId10"/>
    </p:embeddedFont>
    <p:embeddedFont>
      <p:font typeface="PT Sans" panose="020B0604020202020204" charset="0"/>
      <p:regular r:id="rId11"/>
      <p:bold r:id="rId12"/>
      <p:italic r:id="rId13"/>
      <p:boldItalic r:id="rId14"/>
    </p:embeddedFont>
    <p:embeddedFont>
      <p:font typeface="Caveat" panose="020B0604020202020204" charset="0"/>
      <p:regular r:id="rId15"/>
      <p:bold r:id="rId16"/>
    </p:embeddedFont>
    <p:embeddedFont>
      <p:font typeface="Comfortaa" panose="020B0604020202020204" charset="0"/>
      <p:regular r:id="rId17"/>
      <p:bold r:id="rId18"/>
    </p:embeddedFont>
    <p:embeddedFont>
      <p:font typeface="Arial Rounded MT Bold" panose="020F0704030504030204" pitchFamily="34" charset="0"/>
      <p:regular r:id="rId19"/>
    </p:embeddedFont>
    <p:embeddedFont>
      <p:font typeface="Lobster" panose="020B0604020202020204" charset="0"/>
      <p:regular r:id="rId20"/>
    </p:embeddedFont>
    <p:embeddedFont>
      <p:font typeface="Freckle Face" panose="020B0604020202020204" charset="0"/>
      <p:regular r:id="rId21"/>
    </p:embeddedFont>
    <p:embeddedFont>
      <p:font typeface="Gloria Hallelujah" panose="020B0604020202020204" charset="0"/>
      <p:regular r:id="rId22"/>
    </p:embeddedFont>
    <p:embeddedFont>
      <p:font typeface="Permanent Marker" panose="020B0604020202020204" charset="0"/>
      <p:regular r:id="rId23"/>
    </p:embeddedFont>
    <p:embeddedFont>
      <p:font typeface="DM Sans"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A764F6-2A78-421B-AB7E-9B3E88998BF1}">
  <a:tblStyle styleId="{89A764F6-2A78-421B-AB7E-9B3E88998B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4" autoAdjust="0"/>
  </p:normalViewPr>
  <p:slideViewPr>
    <p:cSldViewPr snapToGrid="0">
      <p:cViewPr varScale="1">
        <p:scale>
          <a:sx n="74" d="100"/>
          <a:sy n="74" d="100"/>
        </p:scale>
        <p:origin x="3198" y="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6844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e8e66cabe_0_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e8e66cabe_0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286c2f62_0_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286c2f62_0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b286c2f62_0_2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b286c2f62_0_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grpSp>
        <p:nvGrpSpPr>
          <p:cNvPr id="25" name="Google Shape;12;p2"/>
          <p:cNvGrpSpPr/>
          <p:nvPr userDrawn="1"/>
        </p:nvGrpSpPr>
        <p:grpSpPr>
          <a:xfrm>
            <a:off x="233413" y="9170825"/>
            <a:ext cx="6391200" cy="567600"/>
            <a:chOff x="233413" y="4051575"/>
            <a:chExt cx="6391200" cy="567600"/>
          </a:xfrm>
        </p:grpSpPr>
        <p:sp>
          <p:nvSpPr>
            <p:cNvPr id="27"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29"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30" name="Google Shape;16;p2"/>
          <p:cNvGrpSpPr/>
          <p:nvPr userDrawn="1"/>
        </p:nvGrpSpPr>
        <p:grpSpPr>
          <a:xfrm>
            <a:off x="257824" y="181064"/>
            <a:ext cx="6365275" cy="1344145"/>
            <a:chOff x="1314900" y="316725"/>
            <a:chExt cx="6247203" cy="1933187"/>
          </a:xfrm>
        </p:grpSpPr>
        <p:sp>
          <p:nvSpPr>
            <p:cNvPr id="31"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33"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Autumn Term One </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34"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38"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grpSp>
        <p:nvGrpSpPr>
          <p:cNvPr id="39" name="Google Shape;12;p2"/>
          <p:cNvGrpSpPr/>
          <p:nvPr userDrawn="1"/>
        </p:nvGrpSpPr>
        <p:grpSpPr>
          <a:xfrm>
            <a:off x="233413" y="9170825"/>
            <a:ext cx="6391200" cy="567600"/>
            <a:chOff x="233413" y="4051575"/>
            <a:chExt cx="6391200" cy="567600"/>
          </a:xfrm>
        </p:grpSpPr>
        <p:sp>
          <p:nvSpPr>
            <p:cNvPr id="40"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42"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43" name="Google Shape;16;p2"/>
          <p:cNvGrpSpPr/>
          <p:nvPr userDrawn="1"/>
        </p:nvGrpSpPr>
        <p:grpSpPr>
          <a:xfrm>
            <a:off x="257824" y="181064"/>
            <a:ext cx="6365275" cy="1344145"/>
            <a:chOff x="1314900" y="316725"/>
            <a:chExt cx="6247203" cy="1933187"/>
          </a:xfrm>
        </p:grpSpPr>
        <p:sp>
          <p:nvSpPr>
            <p:cNvPr id="44"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46"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Autumn Term Two</a:t>
              </a:r>
              <a:r>
                <a:rPr lang="en-GB" sz="1700" b="1" baseline="0" dirty="0" smtClean="0">
                  <a:solidFill>
                    <a:srgbClr val="FFFFFF"/>
                  </a:solidFill>
                  <a:latin typeface="Arial Rounded MT Bold" pitchFamily="34" charset="0"/>
                  <a:ea typeface="Freckle Face"/>
                  <a:cs typeface="Freckle Face"/>
                  <a:sym typeface="Freckle Face"/>
                </a:rPr>
                <a:t> </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47"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51"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grpSp>
        <p:nvGrpSpPr>
          <p:cNvPr id="52" name="Google Shape;12;p2"/>
          <p:cNvGrpSpPr/>
          <p:nvPr userDrawn="1"/>
        </p:nvGrpSpPr>
        <p:grpSpPr>
          <a:xfrm>
            <a:off x="233413" y="9170825"/>
            <a:ext cx="6391200" cy="567600"/>
            <a:chOff x="233413" y="4051575"/>
            <a:chExt cx="6391200" cy="567600"/>
          </a:xfrm>
        </p:grpSpPr>
        <p:sp>
          <p:nvSpPr>
            <p:cNvPr id="53"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55"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56" name="Google Shape;16;p2"/>
          <p:cNvGrpSpPr/>
          <p:nvPr userDrawn="1"/>
        </p:nvGrpSpPr>
        <p:grpSpPr>
          <a:xfrm>
            <a:off x="257824" y="181064"/>
            <a:ext cx="6365275" cy="1344145"/>
            <a:chOff x="1314900" y="316725"/>
            <a:chExt cx="6247203" cy="1933187"/>
          </a:xfrm>
        </p:grpSpPr>
        <p:sp>
          <p:nvSpPr>
            <p:cNvPr id="57"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59"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Spring Term Two</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60"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64"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sp>
        <p:nvSpPr>
          <p:cNvPr id="65" name="Rectangle 64" descr="Dark vertical"/>
          <p:cNvSpPr>
            <a:spLocks noChangeArrowheads="1"/>
          </p:cNvSpPr>
          <p:nvPr userDrawn="1"/>
        </p:nvSpPr>
        <p:spPr bwMode="auto">
          <a:xfrm>
            <a:off x="0" y="-1"/>
            <a:ext cx="6857999" cy="1564001"/>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ctr" anchorCtr="0" upright="1">
            <a:noAutofit/>
          </a:bodyPr>
          <a:lstStyle/>
          <a:p>
            <a:pPr>
              <a:lnSpc>
                <a:spcPct val="118000"/>
              </a:lnSpc>
              <a:spcAft>
                <a:spcPts val="600"/>
              </a:spcAft>
            </a:pPr>
            <a:r>
              <a:rPr lang="en-US" sz="2400" b="1" kern="1400" dirty="0" smtClean="0">
                <a:solidFill>
                  <a:srgbClr val="FFFFFF"/>
                </a:solidFill>
                <a:effectLst/>
                <a:latin typeface="Letter-join Plus 8"/>
                <a:ea typeface="Times New Roman"/>
              </a:rPr>
              <a:t>Year Five</a:t>
            </a:r>
            <a:endParaRPr lang="en-GB" sz="2400" kern="1400" dirty="0">
              <a:solidFill>
                <a:srgbClr val="000000"/>
              </a:solidFill>
              <a:effectLst/>
              <a:latin typeface="Calibri"/>
              <a:ea typeface="Times New Roman"/>
            </a:endParaRPr>
          </a:p>
          <a:p>
            <a:pPr>
              <a:lnSpc>
                <a:spcPct val="118000"/>
              </a:lnSpc>
              <a:spcAft>
                <a:spcPts val="600"/>
              </a:spcAft>
            </a:pPr>
            <a:r>
              <a:rPr lang="en-US" sz="2400" kern="1400" dirty="0">
                <a:solidFill>
                  <a:srgbClr val="FFFFFF"/>
                </a:solidFill>
                <a:effectLst/>
                <a:latin typeface="Letter-join Plus 8"/>
                <a:ea typeface="Times New Roman"/>
              </a:rPr>
              <a:t>Curriculum Plan</a:t>
            </a:r>
            <a:endParaRPr lang="en-GB" sz="2400" kern="1400" dirty="0">
              <a:solidFill>
                <a:srgbClr val="000000"/>
              </a:solidFill>
              <a:effectLst/>
              <a:latin typeface="Calibri"/>
              <a:ea typeface="Times New Roman"/>
            </a:endParaRPr>
          </a:p>
          <a:p>
            <a:pPr>
              <a:lnSpc>
                <a:spcPct val="118000"/>
              </a:lnSpc>
              <a:spcAft>
                <a:spcPts val="0"/>
              </a:spcAft>
            </a:pPr>
            <a:r>
              <a:rPr lang="en-US" sz="2400" kern="1400" dirty="0" smtClean="0">
                <a:solidFill>
                  <a:srgbClr val="FFFFFF"/>
                </a:solidFill>
                <a:effectLst/>
                <a:latin typeface="Letter-join Plus 8"/>
                <a:ea typeface="Times New Roman"/>
              </a:rPr>
              <a:t>Spring Term One</a:t>
            </a:r>
            <a:endParaRPr lang="en-GB" sz="2400" kern="1400" dirty="0">
              <a:solidFill>
                <a:srgbClr val="000000"/>
              </a:solidFill>
              <a:effectLst/>
              <a:latin typeface="Calibri"/>
              <a:ea typeface="Times New Roman"/>
            </a:endParaRPr>
          </a:p>
        </p:txBody>
      </p:sp>
      <p:pic>
        <p:nvPicPr>
          <p:cNvPr id="66" name="Picture 6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0127" y="117476"/>
            <a:ext cx="884045" cy="835024"/>
          </a:xfrm>
          <a:prstGeom prst="rect">
            <a:avLst/>
          </a:prstGeom>
          <a:noFill/>
          <a:ln w="38100" algn="in">
            <a:solidFill>
              <a:srgbClr val="0B5395"/>
            </a:solidFill>
            <a:miter lim="800000"/>
            <a:headEnd/>
            <a:tailEnd/>
          </a:ln>
        </p:spPr>
      </p:pic>
      <p:sp>
        <p:nvSpPr>
          <p:cNvPr id="67" name="Rectangle 66"/>
          <p:cNvSpPr>
            <a:spLocks noChangeArrowheads="1"/>
          </p:cNvSpPr>
          <p:nvPr userDrawn="1"/>
        </p:nvSpPr>
        <p:spPr bwMode="auto">
          <a:xfrm>
            <a:off x="5290872" y="990600"/>
            <a:ext cx="1478685" cy="513792"/>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p>
            <a:pPr algn="ctr">
              <a:lnSpc>
                <a:spcPct val="111000"/>
              </a:lnSpc>
              <a:spcAft>
                <a:spcPts val="0"/>
              </a:spcAft>
            </a:pPr>
            <a:r>
              <a:rPr lang="en-US" sz="1200" b="1" kern="1400" dirty="0">
                <a:solidFill>
                  <a:srgbClr val="6076B4"/>
                </a:solidFill>
                <a:effectLst/>
                <a:latin typeface="Letter-join Plus 8"/>
                <a:ea typeface="Times New Roman"/>
              </a:rPr>
              <a:t>To Be The Best That We Can Be</a:t>
            </a:r>
            <a:endParaRPr lang="en-GB" sz="1000" kern="1400" dirty="0">
              <a:solidFill>
                <a:srgbClr val="000000"/>
              </a:solidFill>
              <a:effectLst/>
              <a:latin typeface="Calibri"/>
              <a:ea typeface="Times New Roman"/>
            </a:endParaRPr>
          </a:p>
        </p:txBody>
      </p:sp>
      <p:sp>
        <p:nvSpPr>
          <p:cNvPr id="68" name="Rectangle 67" descr="Dark vertical"/>
          <p:cNvSpPr>
            <a:spLocks noChangeArrowheads="1"/>
          </p:cNvSpPr>
          <p:nvPr userDrawn="1"/>
        </p:nvSpPr>
        <p:spPr bwMode="auto">
          <a:xfrm>
            <a:off x="1" y="9158601"/>
            <a:ext cx="6858000" cy="775335"/>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t" anchorCtr="0" upright="1">
            <a:noAutofit/>
          </a:bodyPr>
          <a:lstStyle/>
          <a:p>
            <a:pPr algn="ctr">
              <a:lnSpc>
                <a:spcPct val="118000"/>
              </a:lnSpc>
              <a:spcAft>
                <a:spcPts val="0"/>
              </a:spcAft>
            </a:pPr>
            <a:r>
              <a:rPr lang="en-US" sz="1000" kern="1400" dirty="0">
                <a:solidFill>
                  <a:srgbClr val="FFFFFF"/>
                </a:solidFill>
                <a:effectLst/>
                <a:latin typeface="Letter-join Plus 8"/>
                <a:ea typeface="Times New Roman"/>
              </a:rPr>
              <a:t>WEBSITE: www.st-josephs.manchester.sch.uk</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TWITTER: @</a:t>
            </a:r>
            <a:r>
              <a:rPr lang="en-US" sz="1000" kern="1400" dirty="0" err="1">
                <a:solidFill>
                  <a:srgbClr val="FFFFFF"/>
                </a:solidFill>
                <a:effectLst/>
                <a:latin typeface="Letter-join Plus 8"/>
                <a:ea typeface="Times New Roman"/>
              </a:rPr>
              <a:t>St_Josephs_RC</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Tel No: 0161 224 5347</a:t>
            </a:r>
            <a:endParaRPr lang="en-GB" sz="1000" kern="1400" dirty="0">
              <a:solidFill>
                <a:srgbClr val="000000"/>
              </a:solidFill>
              <a:effectLst/>
              <a:latin typeface="Calibri"/>
              <a:ea typeface="Times New Roman"/>
            </a:endParaRPr>
          </a:p>
        </p:txBody>
      </p:sp>
    </p:spTree>
  </p:cSld>
  <p:clrMapOvr>
    <a:masterClrMapping/>
  </p:clrMapOvr>
  <p:extLst mod="1">
    <p:ext uri="{DCECCB84-F9BA-43D5-87BE-67443E8EF086}">
      <p15:sldGuideLst xmlns:p15="http://schemas.microsoft.com/office/powerpoint/2012/main">
        <p15:guide id="1" orient="horz" pos="86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233792" y="1434023"/>
            <a:ext cx="6390600" cy="3953400"/>
          </a:xfrm>
          <a:prstGeom prst="rect">
            <a:avLst/>
          </a:prstGeom>
          <a:noFill/>
          <a:ln>
            <a:noFill/>
          </a:ln>
        </p:spPr>
        <p:txBody>
          <a:bodyPr spcFirstLastPara="1" wrap="square" lIns="93950" tIns="93950" rIns="93950" bIns="93950" anchor="b"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100" name="Google Shape;100;p13"/>
          <p:cNvSpPr txBox="1">
            <a:spLocks noGrp="1"/>
          </p:cNvSpPr>
          <p:nvPr>
            <p:ph type="subTitle" idx="1"/>
          </p:nvPr>
        </p:nvSpPr>
        <p:spPr>
          <a:xfrm>
            <a:off x="233785" y="5458416"/>
            <a:ext cx="6390600" cy="1526400"/>
          </a:xfrm>
          <a:prstGeom prst="rect">
            <a:avLst/>
          </a:prstGeom>
          <a:noFill/>
          <a:ln>
            <a:noFill/>
          </a:ln>
        </p:spPr>
        <p:txBody>
          <a:bodyPr spcFirstLastPara="1" wrap="square" lIns="93950" tIns="93950" rIns="93950" bIns="9395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 name="Google Shape;101;p13"/>
          <p:cNvSpPr txBox="1">
            <a:spLocks noGrp="1"/>
          </p:cNvSpPr>
          <p:nvPr>
            <p:ph type="sldNum" idx="12"/>
          </p:nvPr>
        </p:nvSpPr>
        <p:spPr>
          <a:xfrm>
            <a:off x="6354617" y="8981178"/>
            <a:ext cx="411600" cy="758100"/>
          </a:xfrm>
          <a:prstGeom prst="rect">
            <a:avLst/>
          </a:prstGeom>
          <a:noFill/>
          <a:ln>
            <a:noFill/>
          </a:ln>
        </p:spPr>
        <p:txBody>
          <a:bodyPr spcFirstLastPara="1" wrap="square" lIns="93950" tIns="93950" rIns="93950" bIns="9395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9" name="Google Shape;29;p3"/>
          <p:cNvGrpSpPr/>
          <p:nvPr/>
        </p:nvGrpSpPr>
        <p:grpSpPr>
          <a:xfrm>
            <a:off x="228596" y="233620"/>
            <a:ext cx="6374142" cy="756954"/>
            <a:chOff x="2340050" y="535634"/>
            <a:chExt cx="5220000" cy="574800"/>
          </a:xfrm>
        </p:grpSpPr>
        <p:sp>
          <p:nvSpPr>
            <p:cNvPr id="30" name="Google Shape;30;p3"/>
            <p:cNvSpPr/>
            <p:nvPr/>
          </p:nvSpPr>
          <p:spPr>
            <a:xfrm rot="10800000">
              <a:off x="2340050" y="535634"/>
              <a:ext cx="5220000" cy="5748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7357045" y="584313"/>
              <a:ext cx="143700" cy="162000"/>
            </a:xfrm>
            <a:prstGeom prst="rect">
              <a:avLst/>
            </a:prstGeom>
            <a:solidFill>
              <a:srgbClr val="0CB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a:off x="233413" y="9170825"/>
            <a:ext cx="6391200" cy="567600"/>
            <a:chOff x="233413" y="4051575"/>
            <a:chExt cx="6391200" cy="567600"/>
          </a:xfrm>
        </p:grpSpPr>
        <p:sp>
          <p:nvSpPr>
            <p:cNvPr id="33" name="Google Shape;33;p3"/>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p:nvPr/>
          </p:nvSpPr>
          <p:spPr>
            <a:xfrm>
              <a:off x="1919375" y="4177050"/>
              <a:ext cx="45816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dirty="0">
                  <a:solidFill>
                    <a:srgbClr val="003C71"/>
                  </a:solidFill>
                  <a:latin typeface="Permanent Marker"/>
                  <a:ea typeface="Permanent Marker"/>
                  <a:cs typeface="Permanent Marker"/>
                  <a:sym typeface="Permanent Marker"/>
                </a:rPr>
                <a:t> </a:t>
              </a:r>
              <a:endParaRPr b="1"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err="1">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224</a:t>
              </a:r>
              <a:r>
                <a:rPr lang="en-GB" sz="800" baseline="0" dirty="0">
                  <a:solidFill>
                    <a:srgbClr val="003C71"/>
                  </a:solidFill>
                  <a:latin typeface="Comfortaa"/>
                  <a:ea typeface="Comfortaa"/>
                  <a:cs typeface="Comfortaa"/>
                  <a:sym typeface="Comfortaa"/>
                </a:rPr>
                <a:t> 5347</a:t>
              </a:r>
              <a:endParaRPr sz="1000" dirty="0">
                <a:solidFill>
                  <a:srgbClr val="003C71"/>
                </a:solidFill>
                <a:latin typeface="Comfortaa"/>
                <a:ea typeface="Comfortaa"/>
                <a:cs typeface="Comfortaa"/>
                <a:sym typeface="Comfortaa"/>
              </a:endParaRPr>
            </a:p>
          </p:txBody>
        </p:sp>
      </p:grpSp>
      <p:sp>
        <p:nvSpPr>
          <p:cNvPr id="35" name="Google Shape;35;p3"/>
          <p:cNvSpPr/>
          <p:nvPr/>
        </p:nvSpPr>
        <p:spPr>
          <a:xfrm>
            <a:off x="228596"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chemeClr val="lt1"/>
              </a:solidFill>
              <a:latin typeface="Permanent Marker"/>
              <a:ea typeface="Permanent Marker"/>
              <a:cs typeface="Permanent Marker"/>
              <a:sym typeface="Permanent Marker"/>
            </a:endParaRPr>
          </a:p>
          <a:p>
            <a:pPr marL="0" lvl="0" indent="0" algn="l" rtl="0">
              <a:spcBef>
                <a:spcPts val="0"/>
              </a:spcBef>
              <a:spcAft>
                <a:spcPts val="0"/>
              </a:spcAft>
              <a:buNone/>
            </a:pPr>
            <a:endParaRPr dirty="0"/>
          </a:p>
        </p:txBody>
      </p:sp>
      <p:sp>
        <p:nvSpPr>
          <p:cNvPr id="37" name="Google Shape;37;p3"/>
          <p:cNvSpPr/>
          <p:nvPr/>
        </p:nvSpPr>
        <p:spPr>
          <a:xfrm rot="5400000">
            <a:off x="6136119" y="524450"/>
            <a:ext cx="189300" cy="1977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6319419" y="742050"/>
            <a:ext cx="189300" cy="1977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31275" y="339500"/>
            <a:ext cx="2637900" cy="5676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t>         </a:t>
            </a:r>
            <a:r>
              <a:rPr lang="en-GB" sz="1200" b="1" dirty="0">
                <a:solidFill>
                  <a:srgbClr val="3C78D8"/>
                </a:solidFill>
                <a:latin typeface="Arial Rounded MT Bold" pitchFamily="34" charset="0"/>
                <a:ea typeface="Lobster"/>
                <a:cs typeface="Lobster"/>
                <a:sym typeface="Lobster"/>
              </a:rPr>
              <a:t>St Joseph’s RC Primary </a:t>
            </a:r>
            <a:endParaRPr sz="1200" b="1" dirty="0">
              <a:solidFill>
                <a:srgbClr val="3C78D8"/>
              </a:solidFill>
              <a:latin typeface="Arial Rounded MT Bold" pitchFamily="34" charset="0"/>
              <a:ea typeface="Lobster"/>
              <a:cs typeface="Lobster"/>
              <a:sym typeface="Lobster"/>
            </a:endParaRPr>
          </a:p>
          <a:p>
            <a:pPr marL="0" lvl="0" indent="0" algn="ctr" rtl="0">
              <a:spcBef>
                <a:spcPts val="0"/>
              </a:spcBef>
              <a:spcAft>
                <a:spcPts val="0"/>
              </a:spcAft>
              <a:buNone/>
            </a:pPr>
            <a:r>
              <a:rPr lang="en-GB" sz="1100" dirty="0">
                <a:latin typeface="Lobster"/>
                <a:ea typeface="Lobster"/>
                <a:cs typeface="Lobster"/>
                <a:sym typeface="Lobster"/>
              </a:rPr>
              <a:t>            </a:t>
            </a:r>
            <a:endParaRPr sz="1100" dirty="0">
              <a:latin typeface="Lobster"/>
              <a:ea typeface="Lobster"/>
              <a:cs typeface="Lobster"/>
              <a:sym typeface="Lobster"/>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404394"/>
            <a:ext cx="471006" cy="50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3729242" y="370585"/>
            <a:ext cx="1895070" cy="353943"/>
          </a:xfrm>
          <a:prstGeom prst="rect">
            <a:avLst/>
          </a:prstGeom>
          <a:noFill/>
        </p:spPr>
        <p:txBody>
          <a:bodyPr wrap="none" lIns="91440" tIns="45720" rIns="91440" bIns="45720">
            <a:spAutoFit/>
          </a:bodyPr>
          <a:lstStyle/>
          <a:p>
            <a:pPr algn="ctr"/>
            <a:r>
              <a:rPr lang="en-US" sz="17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Curriculum</a:t>
            </a:r>
            <a:r>
              <a:rPr lang="en-US" sz="1700"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Plan</a:t>
            </a:r>
            <a:endParaRPr lang="en-US" sz="17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Tree>
  </p:cSld>
  <p:clrMapOvr>
    <a:masterClrMapping/>
  </p:clrMapOvr>
  <p:extLst>
    <p:ext uri="{DCECCB84-F9BA-43D5-87BE-67443E8EF086}">
      <p15:sldGuideLst xmlns:p15="http://schemas.microsoft.com/office/powerpoint/2012/main">
        <p15:guide id="1" pos="14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4" name="Google Shape;4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9" name="Google Shape;59;p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5" name="Google Shape;75;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6" name="Google Shape;7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3" name="Google Shape;8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14"/>
          <p:cNvSpPr/>
          <p:nvPr/>
        </p:nvSpPr>
        <p:spPr>
          <a:xfrm>
            <a:off x="185575" y="4108645"/>
            <a:ext cx="6473475" cy="4721456"/>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Letter-join Plus 8" pitchFamily="50" charset="0"/>
              <a:ea typeface="Gloria Hallelujah"/>
              <a:cs typeface="Gloria Hallelujah"/>
              <a:sym typeface="Gloria Hallelujah"/>
            </a:endParaRPr>
          </a:p>
        </p:txBody>
      </p:sp>
      <p:sp>
        <p:nvSpPr>
          <p:cNvPr id="114" name="Google Shape;114;p14"/>
          <p:cNvSpPr txBox="1"/>
          <p:nvPr/>
        </p:nvSpPr>
        <p:spPr>
          <a:xfrm>
            <a:off x="178988" y="4101800"/>
            <a:ext cx="6462900" cy="3816399"/>
          </a:xfrm>
          <a:prstGeom prst="rect">
            <a:avLst/>
          </a:prstGeom>
          <a:noFill/>
          <a:ln>
            <a:noFill/>
          </a:ln>
        </p:spPr>
        <p:txBody>
          <a:bodyPr spcFirstLastPara="1" wrap="square" lIns="91425" tIns="91425" rIns="91425" bIns="91425" anchor="t" anchorCtr="0">
            <a:spAutoFit/>
          </a:bodyPr>
          <a:lstStyle/>
          <a:p>
            <a:pPr lvl="0" algn="ctr"/>
            <a:r>
              <a:rPr lang="en-US" sz="3000" b="1" dirty="0" smtClean="0">
                <a:solidFill>
                  <a:srgbClr val="00B0F0"/>
                </a:solidFill>
                <a:latin typeface="Letter-join Plus 8" pitchFamily="50" charset="0"/>
                <a:ea typeface="Gloria Hallelujah"/>
                <a:cs typeface="Gloria Hallelujah"/>
                <a:sym typeface="Gloria Hallelujah"/>
              </a:rPr>
              <a:t>Religious Education</a:t>
            </a:r>
          </a:p>
          <a:p>
            <a:pPr lvl="0" algn="ctr"/>
            <a:endParaRPr lang="en-GB" sz="3000" b="1" dirty="0" smtClean="0">
              <a:solidFill>
                <a:srgbClr val="00B0F0"/>
              </a:solidFill>
              <a:latin typeface="Letter-join Plus 8" pitchFamily="50" charset="0"/>
              <a:ea typeface="Gloria Hallelujah"/>
              <a:cs typeface="Gloria Hallelujah"/>
              <a:sym typeface="Gloria Hallelujah"/>
            </a:endParaRPr>
          </a:p>
          <a:p>
            <a:pPr lvl="0" algn="ctr"/>
            <a:r>
              <a:rPr lang="en-GB" sz="1600" dirty="0" smtClean="0">
                <a:solidFill>
                  <a:schemeClr val="tx1"/>
                </a:solidFill>
                <a:latin typeface="Letter-join Plus 8" pitchFamily="50" charset="0"/>
                <a:ea typeface="Gloria Hallelujah"/>
                <a:cs typeface="Gloria Hallelujah"/>
                <a:sym typeface="Gloria Hallelujah"/>
              </a:rPr>
              <a:t>RE </a:t>
            </a:r>
            <a:r>
              <a:rPr lang="en-GB" sz="1600" dirty="0">
                <a:solidFill>
                  <a:schemeClr val="tx1"/>
                </a:solidFill>
                <a:latin typeface="Letter-join Plus 8" pitchFamily="50" charset="0"/>
                <a:ea typeface="Gloria Hallelujah"/>
                <a:cs typeface="Gloria Hallelujah"/>
                <a:sym typeface="Gloria Hallelujah"/>
              </a:rPr>
              <a:t>topic this half term is Inspirational </a:t>
            </a:r>
            <a:r>
              <a:rPr lang="en-GB" sz="1600" dirty="0" smtClean="0">
                <a:solidFill>
                  <a:schemeClr val="tx1"/>
                </a:solidFill>
                <a:latin typeface="Letter-join Plus 8" pitchFamily="50" charset="0"/>
                <a:ea typeface="Gloria Hallelujah"/>
                <a:cs typeface="Gloria Hallelujah"/>
                <a:sym typeface="Gloria Hallelujah"/>
              </a:rPr>
              <a:t>People</a:t>
            </a:r>
          </a:p>
          <a:p>
            <a:pPr lvl="0" algn="ctr"/>
            <a:endParaRPr lang="en-GB" sz="1600" b="1" dirty="0">
              <a:solidFill>
                <a:srgbClr val="250DB3"/>
              </a:solidFill>
              <a:latin typeface="Letter-join Plus 8" pitchFamily="50" charset="0"/>
              <a:ea typeface="Gloria Hallelujah"/>
              <a:cs typeface="Gloria Hallelujah"/>
              <a:sym typeface="Gloria Hallelujah"/>
            </a:endParaRPr>
          </a:p>
          <a:p>
            <a:pPr lvl="0" algn="ctr"/>
            <a:r>
              <a:rPr lang="en-GB" sz="1600" dirty="0">
                <a:latin typeface="Letter-join Plus 8" pitchFamily="50" charset="0"/>
              </a:rPr>
              <a:t>The children will learn about the conditions for following Jesus and learn how Jesus described a true disciple. They will have a chance to reflect on their commitment to following Jesus. They will learn the story of a person who had a special love for those rejected by society and </a:t>
            </a:r>
            <a:r>
              <a:rPr lang="en-GB" sz="1600" dirty="0" smtClean="0">
                <a:latin typeface="Letter-join Plus 8" pitchFamily="50" charset="0"/>
              </a:rPr>
              <a:t>another about </a:t>
            </a:r>
            <a:r>
              <a:rPr lang="en-GB" sz="1600" dirty="0">
                <a:latin typeface="Letter-join Plus 8" pitchFamily="50" charset="0"/>
              </a:rPr>
              <a:t>someone who was an inspiration for young people. They will identify people today who are an inspiration in their service of others. </a:t>
            </a:r>
            <a:endParaRPr lang="en-GB" sz="1600" b="1" dirty="0">
              <a:latin typeface="Letter-join Plus 8" pitchFamily="50" charset="0"/>
              <a:ea typeface="Gloria Hallelujah"/>
              <a:cs typeface="Gloria Hallelujah"/>
              <a:sym typeface="Gloria Hallelujah"/>
            </a:endParaRPr>
          </a:p>
          <a:p>
            <a:pPr lvl="0" algn="ctr"/>
            <a:r>
              <a:rPr lang="en-GB" sz="1600" dirty="0">
                <a:latin typeface="Letter-join Plus 8" pitchFamily="50" charset="0"/>
                <a:ea typeface="Gloria Hallelujah"/>
                <a:cs typeface="Gloria Hallelujah"/>
                <a:sym typeface="Gloria Hallelujah"/>
              </a:rPr>
              <a:t>The children will also visit the chapel in school each week and take part in weekly prayer and worship in class with a different reflection focus each session to coincide with the liturgical calendar. </a:t>
            </a:r>
          </a:p>
        </p:txBody>
      </p:sp>
      <p:sp>
        <p:nvSpPr>
          <p:cNvPr id="115" name="Google Shape;115;p14"/>
          <p:cNvSpPr txBox="1"/>
          <p:nvPr/>
        </p:nvSpPr>
        <p:spPr>
          <a:xfrm>
            <a:off x="992314" y="8021610"/>
            <a:ext cx="4859997" cy="5539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Talk to your child about the term ‘inspirational’ – what does it mean? Can they think of someone who inspires them? Why? </a:t>
            </a:r>
            <a:endParaRPr sz="1200" b="1" dirty="0">
              <a:solidFill>
                <a:srgbClr val="0070C0"/>
              </a:solidFill>
              <a:latin typeface="Letter-join Plus 8" pitchFamily="50" charset="0"/>
              <a:ea typeface="Freckle Face"/>
              <a:cs typeface="Freckle Face"/>
              <a:sym typeface="Freckle Face"/>
            </a:endParaRPr>
          </a:p>
        </p:txBody>
      </p:sp>
      <p:pic>
        <p:nvPicPr>
          <p:cNvPr id="12" name="Google Shape;119;p14">
            <a:extLst>
              <a:ext uri="{FF2B5EF4-FFF2-40B4-BE49-F238E27FC236}">
                <a16:creationId xmlns:a16="http://schemas.microsoft.com/office/drawing/2014/main" id="{198EFD01-9985-4163-BFC6-40110A8191BC}"/>
              </a:ext>
            </a:extLst>
          </p:cNvPr>
          <p:cNvPicPr preferRelativeResize="0"/>
          <p:nvPr/>
        </p:nvPicPr>
        <p:blipFill>
          <a:blip r:embed="rId3">
            <a:alphaModFix/>
          </a:blip>
          <a:stretch>
            <a:fillRect/>
          </a:stretch>
        </p:blipFill>
        <p:spPr>
          <a:xfrm>
            <a:off x="6012271" y="7624745"/>
            <a:ext cx="460209" cy="795958"/>
          </a:xfrm>
          <a:prstGeom prst="rect">
            <a:avLst/>
          </a:prstGeom>
          <a:noFill/>
          <a:ln>
            <a:noFill/>
          </a:ln>
        </p:spPr>
      </p:pic>
      <p:pic>
        <p:nvPicPr>
          <p:cNvPr id="13" name="Google Shape;119;p14">
            <a:extLst>
              <a:ext uri="{FF2B5EF4-FFF2-40B4-BE49-F238E27FC236}">
                <a16:creationId xmlns:a16="http://schemas.microsoft.com/office/drawing/2014/main" id="{B8EA198E-AE7B-4860-809C-D62A731BA557}"/>
              </a:ext>
            </a:extLst>
          </p:cNvPr>
          <p:cNvPicPr preferRelativeResize="0"/>
          <p:nvPr/>
        </p:nvPicPr>
        <p:blipFill>
          <a:blip r:embed="rId3">
            <a:alphaModFix/>
          </a:blip>
          <a:stretch>
            <a:fillRect/>
          </a:stretch>
        </p:blipFill>
        <p:spPr>
          <a:xfrm>
            <a:off x="356133" y="7624745"/>
            <a:ext cx="460209" cy="795958"/>
          </a:xfrm>
          <a:prstGeom prst="rect">
            <a:avLst/>
          </a:prstGeom>
          <a:noFill/>
          <a:ln>
            <a:noFill/>
          </a:ln>
        </p:spPr>
      </p:pic>
      <p:sp>
        <p:nvSpPr>
          <p:cNvPr id="14" name="Rectangle 13"/>
          <p:cNvSpPr>
            <a:spLocks noChangeArrowheads="1"/>
          </p:cNvSpPr>
          <p:nvPr/>
        </p:nvSpPr>
        <p:spPr bwMode="auto">
          <a:xfrm>
            <a:off x="-6686" y="1970479"/>
            <a:ext cx="6857998" cy="1874156"/>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8000"/>
              </a:lnSpc>
            </a:pPr>
            <a:r>
              <a:rPr lang="en-US" sz="2200" b="1" kern="1400" dirty="0">
                <a:solidFill>
                  <a:srgbClr val="003C71"/>
                </a:solidFill>
                <a:latin typeface="Letter-join Plus 8" pitchFamily="50" charset="0"/>
                <a:ea typeface="Times New Roman"/>
              </a:rPr>
              <a:t>Year 5 Class Teacher</a:t>
            </a:r>
          </a:p>
          <a:p>
            <a:pPr algn="ctr">
              <a:lnSpc>
                <a:spcPct val="118000"/>
              </a:lnSpc>
            </a:pPr>
            <a:endParaRPr lang="en-GB" dirty="0">
              <a:solidFill>
                <a:schemeClr val="tx1"/>
              </a:solidFill>
              <a:latin typeface="Letter-join Plus 8" pitchFamily="50" charset="0"/>
            </a:endParaRPr>
          </a:p>
          <a:p>
            <a:pPr algn="ctr">
              <a:lnSpc>
                <a:spcPct val="118000"/>
              </a:lnSpc>
            </a:pPr>
            <a:r>
              <a:rPr lang="en-GB" sz="2000" b="1" dirty="0">
                <a:solidFill>
                  <a:schemeClr val="tx1"/>
                </a:solidFill>
                <a:latin typeface="Letter-join Plus 8" pitchFamily="50" charset="0"/>
                <a:ea typeface="Caveat"/>
                <a:cs typeface="Caveat"/>
                <a:sym typeface="Caveat"/>
              </a:rPr>
              <a:t>Mr J Owen</a:t>
            </a:r>
            <a:endParaRPr lang="en-GB" sz="2000" b="1" kern="1400" dirty="0">
              <a:latin typeface="Letter-join Plus 8" pitchFamily="50" charset="0"/>
              <a:ea typeface="Times New Roman"/>
            </a:endParaRPr>
          </a:p>
          <a:p>
            <a:pPr algn="ctr">
              <a:lnSpc>
                <a:spcPct val="118000"/>
              </a:lnSpc>
            </a:pPr>
            <a:endParaRPr lang="en-GB" dirty="0">
              <a:solidFill>
                <a:schemeClr val="tx1"/>
              </a:solidFill>
              <a:latin typeface="Letter-join Plus 8" pitchFamily="50" charset="0"/>
            </a:endParaRPr>
          </a:p>
          <a:p>
            <a:pPr lvl="0" algn="ctr">
              <a:buClr>
                <a:schemeClr val="dk1"/>
              </a:buClr>
              <a:buSzPts val="1100"/>
            </a:pPr>
            <a:endParaRPr lang="en-GB" sz="500" u="sng" dirty="0">
              <a:solidFill>
                <a:schemeClr val="tx1"/>
              </a:solidFill>
              <a:latin typeface="Letter-join Plus 8" pitchFamily="50" charset="0"/>
            </a:endParaRPr>
          </a:p>
          <a:p>
            <a:pPr lvl="0" algn="ctr">
              <a:buClr>
                <a:schemeClr val="dk1"/>
              </a:buClr>
              <a:buSzPts val="1100"/>
            </a:pPr>
            <a:r>
              <a:rPr lang="en-GB" dirty="0">
                <a:solidFill>
                  <a:schemeClr val="tx1"/>
                </a:solidFill>
                <a:latin typeface="Letter-join Plus 8" pitchFamily="50" charset="0"/>
              </a:rPr>
              <a:t>Thank you for your continued support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p:nvPr/>
        </p:nvSpPr>
        <p:spPr>
          <a:xfrm>
            <a:off x="254850" y="1699475"/>
            <a:ext cx="6348300" cy="4130686"/>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22" name="Google Shape;122;p15"/>
          <p:cNvSpPr txBox="1"/>
          <p:nvPr/>
        </p:nvSpPr>
        <p:spPr>
          <a:xfrm>
            <a:off x="381448" y="4769724"/>
            <a:ext cx="6116614"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Research into rescued animals to see where they go from the wild. Borrow a book from the fantasy section in the library. Read </a:t>
            </a:r>
            <a:r>
              <a:rPr lang="en-GB" sz="1200" b="1" dirty="0">
                <a:solidFill>
                  <a:srgbClr val="0070C0"/>
                </a:solidFill>
                <a:latin typeface="Letter-join Plus 8" pitchFamily="50" charset="0"/>
                <a:ea typeface="Freckle Face"/>
                <a:cs typeface="Freckle Face"/>
                <a:sym typeface="Freckle Face"/>
              </a:rPr>
              <a:t>with your child every night and sign their </a:t>
            </a:r>
            <a:r>
              <a:rPr lang="en-GB" sz="1200" b="1" dirty="0" smtClean="0">
                <a:solidFill>
                  <a:srgbClr val="0070C0"/>
                </a:solidFill>
                <a:latin typeface="Letter-join Plus 8" pitchFamily="50" charset="0"/>
                <a:ea typeface="Freckle Face"/>
                <a:cs typeface="Freckle Face"/>
                <a:sym typeface="Freckle Face"/>
              </a:rPr>
              <a:t>diary and have </a:t>
            </a:r>
            <a:r>
              <a:rPr lang="en-GB" sz="1200" b="1" dirty="0">
                <a:solidFill>
                  <a:srgbClr val="0070C0"/>
                </a:solidFill>
                <a:latin typeface="Letter-join Plus 8" pitchFamily="50" charset="0"/>
                <a:ea typeface="Freckle Face"/>
                <a:cs typeface="Freckle Face"/>
                <a:sym typeface="Freckle Face"/>
              </a:rPr>
              <a:t>discussions with your child to check their understanding of what they have read. </a:t>
            </a:r>
            <a:endParaRPr sz="1200" b="1" dirty="0">
              <a:solidFill>
                <a:srgbClr val="0070C0"/>
              </a:solidFill>
              <a:latin typeface="Letter-join Plus 8" pitchFamily="50" charset="0"/>
              <a:ea typeface="Freckle Face"/>
              <a:cs typeface="Freckle Face"/>
              <a:sym typeface="Freckle Face"/>
            </a:endParaRPr>
          </a:p>
        </p:txBody>
      </p:sp>
      <p:sp>
        <p:nvSpPr>
          <p:cNvPr id="124" name="Google Shape;124;p15"/>
          <p:cNvSpPr/>
          <p:nvPr/>
        </p:nvSpPr>
        <p:spPr>
          <a:xfrm>
            <a:off x="254850" y="5967950"/>
            <a:ext cx="6348300" cy="30600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25" name="Google Shape;125;p15"/>
          <p:cNvSpPr txBox="1"/>
          <p:nvPr/>
        </p:nvSpPr>
        <p:spPr>
          <a:xfrm>
            <a:off x="254850" y="5967950"/>
            <a:ext cx="6348300" cy="2031295"/>
          </a:xfrm>
          <a:prstGeom prst="rect">
            <a:avLst/>
          </a:prstGeom>
          <a:noFill/>
          <a:ln>
            <a:noFill/>
          </a:ln>
        </p:spPr>
        <p:txBody>
          <a:bodyPr spcFirstLastPara="1" wrap="square" lIns="91425" tIns="91425" rIns="91425" bIns="91425" anchor="t" anchorCtr="0">
            <a:spAutoFit/>
          </a:bodyPr>
          <a:lstStyle/>
          <a:p>
            <a:pPr marL="158750" algn="ctr">
              <a:buSzPts val="1100"/>
            </a:pPr>
            <a:r>
              <a:rPr lang="en-GB" sz="3000" b="1" dirty="0">
                <a:solidFill>
                  <a:srgbClr val="0CB0F1"/>
                </a:solidFill>
                <a:latin typeface="Letter-join Plus 8" pitchFamily="50" charset="0"/>
                <a:ea typeface="Freckle Face"/>
                <a:cs typeface="Freckle Face"/>
                <a:sym typeface="Freckle Face"/>
              </a:rPr>
              <a:t>Maths</a:t>
            </a:r>
            <a:endParaRPr lang="en-GB" sz="3000" dirty="0" smtClean="0">
              <a:latin typeface="Letter-join Plus 8" pitchFamily="50" charset="0"/>
            </a:endParaRPr>
          </a:p>
          <a:p>
            <a:pPr marL="158750" algn="ctr">
              <a:buSzPts val="1100"/>
            </a:pPr>
            <a:r>
              <a:rPr lang="en-GB" sz="1500" dirty="0" smtClean="0">
                <a:latin typeface="Letter-join Plus 8" pitchFamily="50" charset="0"/>
              </a:rPr>
              <a:t>In </a:t>
            </a:r>
            <a:r>
              <a:rPr lang="en-GB" sz="1500" dirty="0">
                <a:latin typeface="Letter-join Plus 8" pitchFamily="50" charset="0"/>
              </a:rPr>
              <a:t>maths, this half term we will start with written methods for the multiplication and division of </a:t>
            </a:r>
            <a:r>
              <a:rPr lang="en-GB" sz="1500" dirty="0" smtClean="0">
                <a:latin typeface="Letter-join Plus 8" pitchFamily="50" charset="0"/>
              </a:rPr>
              <a:t>2,3 </a:t>
            </a:r>
            <a:r>
              <a:rPr lang="en-GB" sz="1500" dirty="0">
                <a:latin typeface="Letter-join Plus 8" pitchFamily="50" charset="0"/>
              </a:rPr>
              <a:t>and 4-digit numbers. We will then move on to fractions, looking at equivalent fractions, improper fractions, mixed numbers, and comparing and ordering </a:t>
            </a:r>
            <a:r>
              <a:rPr lang="en-GB" sz="1500" dirty="0" smtClean="0">
                <a:latin typeface="Letter-join Plus 8" pitchFamily="50" charset="0"/>
              </a:rPr>
              <a:t>fractions</a:t>
            </a:r>
            <a:r>
              <a:rPr lang="en-GB" sz="1500" dirty="0">
                <a:latin typeface="Letter-join Plus 8" pitchFamily="50" charset="0"/>
              </a:rPr>
              <a:t>. In addition, we will continue to focus on arithmetic each week, using arithmetic tests as a teaching tool to discuss methods and model how to approach the questions</a:t>
            </a:r>
            <a:r>
              <a:rPr lang="en-GB" sz="1500" dirty="0" smtClean="0">
                <a:latin typeface="Letter-join Plus 8" pitchFamily="50" charset="0"/>
              </a:rPr>
              <a:t>.</a:t>
            </a:r>
            <a:endParaRPr lang="en-GB" sz="1500" dirty="0">
              <a:latin typeface="Letter-join Plus 8" pitchFamily="50" charset="0"/>
            </a:endParaRPr>
          </a:p>
        </p:txBody>
      </p:sp>
      <p:sp>
        <p:nvSpPr>
          <p:cNvPr id="127" name="Google Shape;127;p15"/>
          <p:cNvSpPr txBox="1"/>
          <p:nvPr/>
        </p:nvSpPr>
        <p:spPr>
          <a:xfrm>
            <a:off x="367800" y="8004106"/>
            <a:ext cx="5160939"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Look for fractions at home when sharing food e.g. pizza, cake. Can they work out how much each person gets and find any equivalent fractions? Additionally, encourage</a:t>
            </a:r>
            <a:r>
              <a:rPr lang="en-GB" sz="1200" b="1" dirty="0">
                <a:solidFill>
                  <a:srgbClr val="0070C0"/>
                </a:solidFill>
                <a:latin typeface="Letter-join Plus 8" pitchFamily="50" charset="0"/>
                <a:ea typeface="Freckle Face"/>
                <a:cs typeface="Freckle Face"/>
                <a:sym typeface="Freckle Face"/>
              </a:rPr>
              <a:t>. your child to practice their times tables </a:t>
            </a:r>
            <a:r>
              <a:rPr lang="en-GB" sz="1200" b="1" u="sng" dirty="0">
                <a:solidFill>
                  <a:srgbClr val="0070C0"/>
                </a:solidFill>
                <a:latin typeface="Letter-join Plus 8" pitchFamily="50" charset="0"/>
                <a:ea typeface="Freckle Face"/>
                <a:cs typeface="Freckle Face"/>
                <a:sym typeface="Freckle Face"/>
              </a:rPr>
              <a:t>every</a:t>
            </a:r>
            <a:r>
              <a:rPr lang="en-GB" sz="1200" b="1" dirty="0">
                <a:solidFill>
                  <a:srgbClr val="0070C0"/>
                </a:solidFill>
                <a:latin typeface="Letter-join Plus 8" pitchFamily="50" charset="0"/>
                <a:ea typeface="Freckle Face"/>
                <a:cs typeface="Freckle Face"/>
                <a:sym typeface="Freckle Face"/>
              </a:rPr>
              <a:t> week. </a:t>
            </a:r>
            <a:endParaRPr sz="1200" b="1" dirty="0">
              <a:solidFill>
                <a:srgbClr val="0070C0"/>
              </a:solidFill>
              <a:latin typeface="Letter-join Plus 8" pitchFamily="50" charset="0"/>
              <a:ea typeface="Freckle Face"/>
              <a:cs typeface="Freckle Face"/>
              <a:sym typeface="Freckle Face"/>
            </a:endParaRPr>
          </a:p>
        </p:txBody>
      </p:sp>
      <p:sp>
        <p:nvSpPr>
          <p:cNvPr id="123" name="Google Shape;123;p15"/>
          <p:cNvSpPr txBox="1"/>
          <p:nvPr/>
        </p:nvSpPr>
        <p:spPr>
          <a:xfrm>
            <a:off x="254850" y="1634790"/>
            <a:ext cx="6348300" cy="3231624"/>
          </a:xfrm>
          <a:prstGeom prst="rect">
            <a:avLst/>
          </a:prstGeom>
          <a:noFill/>
          <a:ln>
            <a:noFill/>
          </a:ln>
        </p:spPr>
        <p:txBody>
          <a:bodyPr spcFirstLastPara="1" wrap="square" lIns="91425" tIns="91425" rIns="91425" bIns="91425" anchor="t" anchorCtr="0">
            <a:spAutoFit/>
          </a:bodyPr>
          <a:lstStyle/>
          <a:p>
            <a:pPr algn="ctr"/>
            <a:r>
              <a:rPr lang="en-GB" sz="3000" b="1" dirty="0">
                <a:solidFill>
                  <a:srgbClr val="0CB0F1"/>
                </a:solidFill>
                <a:latin typeface="Letter-join Plus 8" pitchFamily="50" charset="0"/>
                <a:ea typeface="Freckle Face"/>
                <a:cs typeface="Freckle Face"/>
                <a:sym typeface="Freckle Face"/>
              </a:rPr>
              <a:t>English</a:t>
            </a:r>
            <a:endParaRPr lang="en-GB" sz="3000" dirty="0" smtClean="0">
              <a:solidFill>
                <a:srgbClr val="FF0000"/>
              </a:solidFill>
              <a:latin typeface="Letter-join Plus 8" pitchFamily="50" charset="0"/>
            </a:endParaRPr>
          </a:p>
          <a:p>
            <a:r>
              <a:rPr lang="en-GB" sz="1200" dirty="0" smtClean="0">
                <a:solidFill>
                  <a:srgbClr val="FF0000"/>
                </a:solidFill>
                <a:latin typeface="Letter-join Plus 8" pitchFamily="50" charset="0"/>
              </a:rPr>
              <a:t>Writing </a:t>
            </a:r>
            <a:r>
              <a:rPr lang="en-GB" sz="1200" dirty="0">
                <a:solidFill>
                  <a:srgbClr val="FF0000"/>
                </a:solidFill>
                <a:latin typeface="Letter-join Plus 8" pitchFamily="50" charset="0"/>
              </a:rPr>
              <a:t>Focus Text (fiction</a:t>
            </a:r>
            <a:r>
              <a:rPr lang="en-GB" sz="1200" dirty="0" smtClean="0">
                <a:solidFill>
                  <a:srgbClr val="FF0000"/>
                </a:solidFill>
                <a:latin typeface="Letter-join Plus 8" pitchFamily="50" charset="0"/>
              </a:rPr>
              <a:t>): </a:t>
            </a:r>
            <a:r>
              <a:rPr lang="en-GB" sz="1200" dirty="0">
                <a:latin typeface="Letter-join Plus 8" pitchFamily="50" charset="0"/>
              </a:rPr>
              <a:t>The children will then retell a Native American Myth, ‘Fire, Human and Bear’. They will use role-play to plan their writing and apply this structure to an independent piece of writing. </a:t>
            </a:r>
          </a:p>
          <a:p>
            <a:r>
              <a:rPr lang="en-GB" sz="1200" dirty="0">
                <a:solidFill>
                  <a:srgbClr val="FF0000"/>
                </a:solidFill>
                <a:latin typeface="Letter-join Plus 8" pitchFamily="50" charset="0"/>
              </a:rPr>
              <a:t>Writing Focus text (Non-fiction</a:t>
            </a:r>
            <a:r>
              <a:rPr lang="en-GB" sz="1200" dirty="0" smtClean="0">
                <a:solidFill>
                  <a:srgbClr val="FF0000"/>
                </a:solidFill>
                <a:latin typeface="Letter-join Plus 8" pitchFamily="50" charset="0"/>
              </a:rPr>
              <a:t>): </a:t>
            </a:r>
            <a:r>
              <a:rPr lang="en-GB" sz="1200" dirty="0" smtClean="0">
                <a:solidFill>
                  <a:schemeClr val="tx1"/>
                </a:solidFill>
                <a:latin typeface="Letter-join Plus 8" pitchFamily="50" charset="0"/>
              </a:rPr>
              <a:t>‘</a:t>
            </a:r>
            <a:r>
              <a:rPr lang="en-GB" sz="1200" dirty="0" smtClean="0">
                <a:latin typeface="Letter-join Plus 8" pitchFamily="50" charset="0"/>
              </a:rPr>
              <a:t>Born Free: Elephant </a:t>
            </a:r>
            <a:r>
              <a:rPr lang="en-GB" sz="1200" dirty="0" err="1" smtClean="0">
                <a:latin typeface="Letter-join Plus 8" pitchFamily="50" charset="0"/>
              </a:rPr>
              <a:t>Resue</a:t>
            </a:r>
            <a:r>
              <a:rPr lang="en-GB" sz="1200" dirty="0" smtClean="0">
                <a:latin typeface="Letter-join Plus 8" pitchFamily="50" charset="0"/>
              </a:rPr>
              <a:t>’ by Louisa </a:t>
            </a:r>
            <a:r>
              <a:rPr lang="en-GB" sz="1200" dirty="0" err="1" smtClean="0">
                <a:latin typeface="Letter-join Plus 8" pitchFamily="50" charset="0"/>
              </a:rPr>
              <a:t>Leaman</a:t>
            </a:r>
            <a:r>
              <a:rPr lang="en-GB" sz="1200" dirty="0" smtClean="0">
                <a:latin typeface="Letter-join Plus 8" pitchFamily="50" charset="0"/>
              </a:rPr>
              <a:t>. We will explore: topic sentences, </a:t>
            </a:r>
            <a:r>
              <a:rPr lang="en-GB" sz="1200" dirty="0">
                <a:latin typeface="Letter-join Plus 8" pitchFamily="50" charset="0"/>
              </a:rPr>
              <a:t>paragraph </a:t>
            </a:r>
            <a:r>
              <a:rPr lang="en-GB" sz="1200" dirty="0" smtClean="0">
                <a:latin typeface="Letter-join Plus 8" pitchFamily="50" charset="0"/>
              </a:rPr>
              <a:t>summaries, cohesive </a:t>
            </a:r>
            <a:r>
              <a:rPr lang="en-GB" sz="1200" dirty="0">
                <a:latin typeface="Letter-join Plus 8" pitchFamily="50" charset="0"/>
              </a:rPr>
              <a:t>devices </a:t>
            </a:r>
            <a:r>
              <a:rPr lang="en-GB" sz="1200" dirty="0" smtClean="0">
                <a:latin typeface="Letter-join Plus 8" pitchFamily="50" charset="0"/>
              </a:rPr>
              <a:t>and the </a:t>
            </a:r>
            <a:r>
              <a:rPr lang="en-GB" sz="1200" dirty="0">
                <a:latin typeface="Letter-join Plus 8" pitchFamily="50" charset="0"/>
              </a:rPr>
              <a:t>use of technical and specific vocabulary. </a:t>
            </a:r>
            <a:r>
              <a:rPr lang="en-GB" sz="1200" dirty="0" smtClean="0">
                <a:latin typeface="Letter-join Plus 8" pitchFamily="50" charset="0"/>
              </a:rPr>
              <a:t>We </a:t>
            </a:r>
            <a:r>
              <a:rPr lang="en-GB" sz="1200" dirty="0">
                <a:latin typeface="Letter-join Plus 8" pitchFamily="50" charset="0"/>
              </a:rPr>
              <a:t>will end with writing a fictional continuation of the recount. </a:t>
            </a:r>
            <a:endParaRPr lang="en-GB" sz="1200" dirty="0" smtClean="0">
              <a:latin typeface="Letter-join Plus 8" pitchFamily="50" charset="0"/>
            </a:endParaRPr>
          </a:p>
          <a:p>
            <a:r>
              <a:rPr lang="en-GB" sz="1200" dirty="0">
                <a:solidFill>
                  <a:srgbClr val="FF0000"/>
                </a:solidFill>
                <a:highlight>
                  <a:schemeClr val="lt1"/>
                </a:highlight>
                <a:latin typeface="Letter-join Plus 8" pitchFamily="50" charset="0"/>
              </a:rPr>
              <a:t>Spellings</a:t>
            </a:r>
            <a:r>
              <a:rPr lang="en-GB" sz="1200" dirty="0" smtClean="0">
                <a:solidFill>
                  <a:srgbClr val="FF0000"/>
                </a:solidFill>
                <a:highlight>
                  <a:schemeClr val="lt1"/>
                </a:highlight>
                <a:latin typeface="Letter-join Plus 8" pitchFamily="50" charset="0"/>
              </a:rPr>
              <a:t>: </a:t>
            </a:r>
            <a:r>
              <a:rPr lang="en-GB" sz="1200" dirty="0" smtClean="0">
                <a:solidFill>
                  <a:schemeClr val="tx1"/>
                </a:solidFill>
                <a:highlight>
                  <a:schemeClr val="lt1"/>
                </a:highlight>
                <a:latin typeface="Letter-join Plus 8" pitchFamily="50" charset="0"/>
              </a:rPr>
              <a:t>‘-able’ and ‘-</a:t>
            </a:r>
            <a:r>
              <a:rPr lang="en-GB" sz="1200" dirty="0" err="1" smtClean="0">
                <a:solidFill>
                  <a:schemeClr val="tx1"/>
                </a:solidFill>
                <a:highlight>
                  <a:schemeClr val="lt1"/>
                </a:highlight>
                <a:latin typeface="Letter-join Plus 8" pitchFamily="50" charset="0"/>
              </a:rPr>
              <a:t>ible</a:t>
            </a:r>
            <a:r>
              <a:rPr lang="en-GB" sz="1200" dirty="0" smtClean="0">
                <a:solidFill>
                  <a:schemeClr val="tx1"/>
                </a:solidFill>
                <a:highlight>
                  <a:schemeClr val="lt1"/>
                </a:highlight>
                <a:latin typeface="Letter-join Plus 8" pitchFamily="50" charset="0"/>
              </a:rPr>
              <a:t>’, ‘-ably’ and ‘-</a:t>
            </a:r>
            <a:r>
              <a:rPr lang="en-GB" sz="1200" dirty="0" err="1" smtClean="0">
                <a:solidFill>
                  <a:schemeClr val="tx1"/>
                </a:solidFill>
                <a:highlight>
                  <a:schemeClr val="lt1"/>
                </a:highlight>
                <a:latin typeface="Letter-join Plus 8" pitchFamily="50" charset="0"/>
              </a:rPr>
              <a:t>ibly</a:t>
            </a:r>
            <a:r>
              <a:rPr lang="en-GB" sz="1200" dirty="0" smtClean="0">
                <a:solidFill>
                  <a:schemeClr val="tx1"/>
                </a:solidFill>
                <a:highlight>
                  <a:schemeClr val="lt1"/>
                </a:highlight>
                <a:latin typeface="Letter-join Plus 8" pitchFamily="50" charset="0"/>
              </a:rPr>
              <a:t>-’, words from the year 5 list.</a:t>
            </a:r>
            <a:endParaRPr lang="en-GB" sz="1200" dirty="0">
              <a:solidFill>
                <a:srgbClr val="FF0000"/>
              </a:solidFill>
              <a:highlight>
                <a:schemeClr val="lt1"/>
              </a:highlight>
              <a:latin typeface="Letter-join Plus 8" pitchFamily="50" charset="0"/>
            </a:endParaRPr>
          </a:p>
          <a:p>
            <a:r>
              <a:rPr lang="en-GB" sz="1200" dirty="0">
                <a:solidFill>
                  <a:srgbClr val="FF0000"/>
                </a:solidFill>
                <a:highlight>
                  <a:schemeClr val="lt1"/>
                </a:highlight>
                <a:latin typeface="Letter-join Plus 8" pitchFamily="50" charset="0"/>
              </a:rPr>
              <a:t>Reading</a:t>
            </a:r>
            <a:r>
              <a:rPr lang="en-GB" sz="1200" dirty="0" smtClean="0">
                <a:solidFill>
                  <a:srgbClr val="FF0000"/>
                </a:solidFill>
                <a:highlight>
                  <a:schemeClr val="lt1"/>
                </a:highlight>
                <a:latin typeface="Letter-join Plus 8" pitchFamily="50" charset="0"/>
              </a:rPr>
              <a:t>:</a:t>
            </a:r>
          </a:p>
          <a:p>
            <a:r>
              <a:rPr lang="en-GB" sz="1200" dirty="0" smtClean="0">
                <a:solidFill>
                  <a:schemeClr val="tx1"/>
                </a:solidFill>
                <a:highlight>
                  <a:schemeClr val="lt1"/>
                </a:highlight>
                <a:latin typeface="Letter-join Plus 8" pitchFamily="50" charset="0"/>
              </a:rPr>
              <a:t>Count Dracula (Non-Fiction) Mixed Questions</a:t>
            </a:r>
          </a:p>
          <a:p>
            <a:r>
              <a:rPr lang="en-GB" sz="1200" dirty="0" smtClean="0">
                <a:solidFill>
                  <a:schemeClr val="tx1"/>
                </a:solidFill>
                <a:highlight>
                  <a:schemeClr val="lt1"/>
                </a:highlight>
                <a:latin typeface="Letter-join Plus 8" pitchFamily="50" charset="0"/>
              </a:rPr>
              <a:t>Beetle Boy (Fiction) Summarising</a:t>
            </a:r>
          </a:p>
          <a:p>
            <a:r>
              <a:rPr lang="en-GB" sz="1200" dirty="0" smtClean="0">
                <a:solidFill>
                  <a:schemeClr val="tx1"/>
                </a:solidFill>
                <a:highlight>
                  <a:schemeClr val="lt1"/>
                </a:highlight>
                <a:latin typeface="Letter-join Plus 8" pitchFamily="50" charset="0"/>
              </a:rPr>
              <a:t>Beetle Boy: The Beetle Collector’s Handbook (Non-Fiction) Word Meaning</a:t>
            </a:r>
          </a:p>
          <a:p>
            <a:r>
              <a:rPr lang="en-GB" sz="1200" dirty="0" smtClean="0">
                <a:solidFill>
                  <a:schemeClr val="tx1"/>
                </a:solidFill>
                <a:highlight>
                  <a:schemeClr val="lt1"/>
                </a:highlight>
                <a:latin typeface="Letter-join Plus 8" pitchFamily="50" charset="0"/>
              </a:rPr>
              <a:t>Visit Nevada (Non-Fiction) Mixed Questions</a:t>
            </a:r>
          </a:p>
          <a:p>
            <a:r>
              <a:rPr lang="en-GB" sz="1200" dirty="0" smtClean="0">
                <a:solidFill>
                  <a:schemeClr val="tx1"/>
                </a:solidFill>
                <a:highlight>
                  <a:schemeClr val="lt1"/>
                </a:highlight>
                <a:latin typeface="Letter-join Plus 8" pitchFamily="50" charset="0"/>
              </a:rPr>
              <a:t>Spectacular Saturn (Non-Fiction) Retrieval</a:t>
            </a:r>
          </a:p>
          <a:p>
            <a:r>
              <a:rPr lang="en-GB" sz="1200" dirty="0" smtClean="0">
                <a:solidFill>
                  <a:schemeClr val="tx1"/>
                </a:solidFill>
                <a:highlight>
                  <a:schemeClr val="lt1"/>
                </a:highlight>
                <a:latin typeface="Letter-join Plus 8" pitchFamily="50" charset="0"/>
              </a:rPr>
              <a:t>The Boy At The Back of The Class (Fiction) Inference</a:t>
            </a:r>
            <a:endParaRPr lang="en-GB" sz="1200" dirty="0">
              <a:solidFill>
                <a:schemeClr val="tx1"/>
              </a:solidFill>
              <a:highlight>
                <a:schemeClr val="lt1"/>
              </a:highlight>
              <a:latin typeface="Letter-join Plus 8" pitchFamily="50" charset="0"/>
            </a:endParaRPr>
          </a:p>
        </p:txBody>
      </p:sp>
      <p:pic>
        <p:nvPicPr>
          <p:cNvPr id="2054" name="Picture 6" descr="Multiplication Clip Art 8 Multiplication Clipart Fans - Fraction Clipart,  HD Png Download , Transparent Png Image - PNGitem">
            <a:extLst>
              <a:ext uri="{FF2B5EF4-FFF2-40B4-BE49-F238E27FC236}">
                <a16:creationId xmlns:a16="http://schemas.microsoft.com/office/drawing/2014/main" id="{E988F42A-F52F-42D2-A46E-F3EC28BFF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04" y="8172466"/>
            <a:ext cx="738310" cy="754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p:nvPr/>
        </p:nvSpPr>
        <p:spPr>
          <a:xfrm>
            <a:off x="206104" y="1678149"/>
            <a:ext cx="32757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34" name="Google Shape;134;p16"/>
          <p:cNvSpPr txBox="1"/>
          <p:nvPr/>
        </p:nvSpPr>
        <p:spPr>
          <a:xfrm>
            <a:off x="206116" y="1669228"/>
            <a:ext cx="3275688" cy="3106718"/>
          </a:xfrm>
          <a:prstGeom prst="rect">
            <a:avLst/>
          </a:prstGeom>
          <a:noFill/>
          <a:ln>
            <a:noFill/>
          </a:ln>
        </p:spPr>
        <p:txBody>
          <a:bodyPr spcFirstLastPara="1" wrap="square" lIns="91425" tIns="91425" rIns="91425" bIns="91425" anchor="t" anchorCtr="0">
            <a:spAutoFit/>
          </a:bodyPr>
          <a:lstStyle/>
          <a:p>
            <a:pPr algn="ctr">
              <a:lnSpc>
                <a:spcPct val="107000"/>
              </a:lnSpc>
              <a:spcAft>
                <a:spcPts val="800"/>
              </a:spcAft>
            </a:pPr>
            <a:r>
              <a:rPr lang="en-GB" sz="3000" b="1" dirty="0">
                <a:solidFill>
                  <a:srgbClr val="0CB0F1"/>
                </a:solidFill>
                <a:latin typeface="Letter-join Plus 8" pitchFamily="50" charset="0"/>
                <a:ea typeface="Freckle Face"/>
                <a:cs typeface="Freckle Face"/>
                <a:sym typeface="Freckle Face"/>
              </a:rPr>
              <a:t>Science</a:t>
            </a:r>
            <a:endParaRPr lang="en-GB" sz="3000" dirty="0" smtClean="0">
              <a:effectLst/>
              <a:latin typeface="Letter-join Plus 8"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GB" sz="1500" dirty="0" smtClean="0">
                <a:effectLst/>
                <a:latin typeface="Letter-join Plus 8" pitchFamily="50" charset="0"/>
                <a:ea typeface="Calibri" panose="020F0502020204030204" pitchFamily="34" charset="0"/>
                <a:cs typeface="Times New Roman" panose="02020603050405020304" pitchFamily="18" charset="0"/>
              </a:rPr>
              <a:t>Our unit this </a:t>
            </a:r>
            <a:r>
              <a:rPr lang="en-GB" sz="1500" dirty="0">
                <a:latin typeface="Letter-join Plus 8" pitchFamily="50" charset="0"/>
                <a:ea typeface="Calibri" panose="020F0502020204030204" pitchFamily="34" charset="0"/>
                <a:cs typeface="Times New Roman" panose="02020603050405020304" pitchFamily="18" charset="0"/>
              </a:rPr>
              <a:t>half term is Circle of L</a:t>
            </a:r>
            <a:r>
              <a:rPr lang="en-GB" sz="1500" dirty="0" smtClean="0">
                <a:latin typeface="Letter-join Plus 8" pitchFamily="50" charset="0"/>
                <a:ea typeface="Calibri" panose="020F0502020204030204" pitchFamily="34" charset="0"/>
                <a:cs typeface="Times New Roman" panose="02020603050405020304" pitchFamily="18" charset="0"/>
              </a:rPr>
              <a:t>ife. In </a:t>
            </a:r>
            <a:r>
              <a:rPr lang="en-GB" sz="1500" dirty="0">
                <a:latin typeface="Letter-join Plus 8" pitchFamily="50" charset="0"/>
                <a:ea typeface="Calibri" panose="020F0502020204030204" pitchFamily="34" charset="0"/>
                <a:cs typeface="Times New Roman" panose="02020603050405020304" pitchFamily="18" charset="0"/>
              </a:rPr>
              <a:t>this </a:t>
            </a:r>
            <a:r>
              <a:rPr lang="en-GB" sz="1500" dirty="0" smtClean="0">
                <a:latin typeface="Letter-join Plus 8" pitchFamily="50" charset="0"/>
                <a:ea typeface="Calibri" panose="020F0502020204030204" pitchFamily="34" charset="0"/>
                <a:cs typeface="Times New Roman" panose="02020603050405020304" pitchFamily="18" charset="0"/>
              </a:rPr>
              <a:t>unit, the </a:t>
            </a:r>
            <a:r>
              <a:rPr lang="en-GB" sz="1500" dirty="0">
                <a:latin typeface="Letter-join Plus 8" pitchFamily="50" charset="0"/>
                <a:ea typeface="Calibri" panose="020F0502020204030204" pitchFamily="34" charset="0"/>
                <a:cs typeface="Times New Roman" panose="02020603050405020304" pitchFamily="18" charset="0"/>
              </a:rPr>
              <a:t>children look at the life cycles of various species including mammals, amphibians, fish and birds. They also look at and describe the life process of reproduction in plants and animals</a:t>
            </a:r>
            <a:r>
              <a:rPr lang="en-GB" sz="1500" dirty="0" smtClean="0">
                <a:latin typeface="Letter-join Plus 8" pitchFamily="50" charset="0"/>
                <a:ea typeface="Calibri" panose="020F0502020204030204" pitchFamily="34" charset="0"/>
                <a:cs typeface="Times New Roman" panose="02020603050405020304" pitchFamily="18" charset="0"/>
              </a:rPr>
              <a:t>. They will dissect a flower and describe the process of reproduction of flowering plants. </a:t>
            </a:r>
            <a:endParaRPr lang="en-GB" sz="1500" dirty="0">
              <a:effectLst/>
              <a:latin typeface="Letter-join Plus 8" pitchFamily="50" charset="0"/>
              <a:ea typeface="Calibri" panose="020F0502020204030204" pitchFamily="34" charset="0"/>
              <a:cs typeface="Times New Roman" panose="02020603050405020304" pitchFamily="18" charset="0"/>
            </a:endParaRPr>
          </a:p>
        </p:txBody>
      </p:sp>
      <p:sp>
        <p:nvSpPr>
          <p:cNvPr id="135" name="Google Shape;135;p16"/>
          <p:cNvSpPr txBox="1"/>
          <p:nvPr/>
        </p:nvSpPr>
        <p:spPr>
          <a:xfrm>
            <a:off x="320404" y="4653139"/>
            <a:ext cx="3047100" cy="1107965"/>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Research some of the more unusual life cycles e.g. a seahorse. Looks for plants and flowering plants when you are out on a walk. Can they explain how reproduction in a flower occurs to you? </a:t>
            </a:r>
            <a:endParaRPr sz="1200" b="1" dirty="0">
              <a:solidFill>
                <a:srgbClr val="0070C0"/>
              </a:solidFill>
              <a:latin typeface="Letter-join Plus 8" pitchFamily="50" charset="0"/>
              <a:ea typeface="Freckle Face"/>
              <a:cs typeface="Freckle Face"/>
              <a:sym typeface="Freckle Face"/>
            </a:endParaRPr>
          </a:p>
        </p:txBody>
      </p:sp>
      <p:sp>
        <p:nvSpPr>
          <p:cNvPr id="136" name="Google Shape;136;p16"/>
          <p:cNvSpPr/>
          <p:nvPr/>
        </p:nvSpPr>
        <p:spPr>
          <a:xfrm>
            <a:off x="3608842" y="1678149"/>
            <a:ext cx="31242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38" name="Google Shape;138;p16"/>
          <p:cNvSpPr txBox="1"/>
          <p:nvPr/>
        </p:nvSpPr>
        <p:spPr>
          <a:xfrm>
            <a:off x="3636150" y="1656101"/>
            <a:ext cx="3124200" cy="3452197"/>
          </a:xfrm>
          <a:prstGeom prst="rect">
            <a:avLst/>
          </a:prstGeom>
          <a:noFill/>
          <a:ln>
            <a:noFill/>
          </a:ln>
        </p:spPr>
        <p:txBody>
          <a:bodyPr spcFirstLastPara="1" wrap="square" lIns="91425" tIns="91425" rIns="91425" bIns="91425" anchor="t" anchorCtr="0">
            <a:spAutoFit/>
          </a:bodyPr>
          <a:lstStyle/>
          <a:p>
            <a:pPr algn="ctr">
              <a:lnSpc>
                <a:spcPct val="107000"/>
              </a:lnSpc>
              <a:spcAft>
                <a:spcPts val="800"/>
              </a:spcAft>
            </a:pPr>
            <a:r>
              <a:rPr lang="en-GB" sz="3000" b="1" dirty="0">
                <a:solidFill>
                  <a:srgbClr val="0CB0F1"/>
                </a:solidFill>
                <a:latin typeface="Letter-join Plus 8" pitchFamily="50" charset="0"/>
                <a:ea typeface="Freckle Face"/>
                <a:cs typeface="Freckle Face"/>
                <a:sym typeface="Freckle Face"/>
              </a:rPr>
              <a:t>Geography</a:t>
            </a:r>
            <a:endParaRPr lang="en-GB" sz="3000" dirty="0" smtClean="0">
              <a:latin typeface="Letter-join Plus 8"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GB" sz="1300" dirty="0" smtClean="0">
                <a:latin typeface="Letter-join Plus 8" pitchFamily="50" charset="0"/>
                <a:ea typeface="Calibri" panose="020F0502020204030204" pitchFamily="34" charset="0"/>
                <a:cs typeface="Times New Roman" panose="02020603050405020304" pitchFamily="18" charset="0"/>
              </a:rPr>
              <a:t>Our </a:t>
            </a:r>
            <a:r>
              <a:rPr lang="en-GB" sz="1300" dirty="0">
                <a:latin typeface="Letter-join Plus 8" pitchFamily="50" charset="0"/>
                <a:ea typeface="Calibri" panose="020F0502020204030204" pitchFamily="34" charset="0"/>
                <a:cs typeface="Times New Roman" panose="02020603050405020304" pitchFamily="18" charset="0"/>
              </a:rPr>
              <a:t>geography unit this half term is A study of the Alpine Region. The children learn about the Alpine region of Europe, how the Alps were formed and how homes are adapted to the climate. They create a storyboard or digital book on mountain formation, design an Alpine home, and produce literature for visitors to the area using geographical vocabulary. The unit builds on previous work the children </a:t>
            </a:r>
            <a:r>
              <a:rPr lang="en-GB" sz="1300" dirty="0" smtClean="0">
                <a:latin typeface="Letter-join Plus 8" pitchFamily="50" charset="0"/>
                <a:ea typeface="Calibri" panose="020F0502020204030204" pitchFamily="34" charset="0"/>
                <a:cs typeface="Times New Roman" panose="02020603050405020304" pitchFamily="18" charset="0"/>
              </a:rPr>
              <a:t>should  </a:t>
            </a:r>
            <a:r>
              <a:rPr lang="en-GB" sz="1300" dirty="0">
                <a:latin typeface="Letter-join Plus 8" pitchFamily="50" charset="0"/>
                <a:ea typeface="Calibri" panose="020F0502020204030204" pitchFamily="34" charset="0"/>
                <a:cs typeface="Times New Roman" panose="02020603050405020304" pitchFamily="18" charset="0"/>
              </a:rPr>
              <a:t>have done </a:t>
            </a:r>
            <a:r>
              <a:rPr lang="en-GB" sz="1300" dirty="0" smtClean="0">
                <a:latin typeface="Letter-join Plus 8" pitchFamily="50" charset="0"/>
                <a:ea typeface="Calibri" panose="020F0502020204030204" pitchFamily="34" charset="0"/>
                <a:cs typeface="Times New Roman" panose="02020603050405020304" pitchFamily="18" charset="0"/>
              </a:rPr>
              <a:t>when investigating </a:t>
            </a:r>
            <a:r>
              <a:rPr lang="en-GB" sz="1300" dirty="0">
                <a:latin typeface="Letter-join Plus 8" pitchFamily="50" charset="0"/>
                <a:ea typeface="Calibri" panose="020F0502020204030204" pitchFamily="34" charset="0"/>
                <a:cs typeface="Times New Roman" panose="02020603050405020304" pitchFamily="18" charset="0"/>
              </a:rPr>
              <a:t>their local area and other regions of the UK. </a:t>
            </a:r>
            <a:endParaRPr lang="en-GB" sz="1300" dirty="0">
              <a:effectLst/>
              <a:latin typeface="Letter-join Plus 8" pitchFamily="50" charset="0"/>
              <a:ea typeface="Calibri" panose="020F0502020204030204" pitchFamily="34" charset="0"/>
              <a:cs typeface="Times New Roman" panose="02020603050405020304" pitchFamily="18" charset="0"/>
            </a:endParaRPr>
          </a:p>
        </p:txBody>
      </p:sp>
      <p:sp>
        <p:nvSpPr>
          <p:cNvPr id="139" name="Google Shape;139;p16"/>
          <p:cNvSpPr txBox="1"/>
          <p:nvPr/>
        </p:nvSpPr>
        <p:spPr>
          <a:xfrm>
            <a:off x="3690142" y="5022002"/>
            <a:ext cx="29616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Research what it is like to live in the Alpine Region. What hazards may be an issue for life there?</a:t>
            </a:r>
            <a:endParaRPr sz="1200" b="1" dirty="0">
              <a:solidFill>
                <a:srgbClr val="0070C0"/>
              </a:solidFill>
              <a:latin typeface="Letter-join Plus 8" pitchFamily="50" charset="0"/>
              <a:ea typeface="Freckle Face"/>
              <a:cs typeface="Freckle Face"/>
              <a:sym typeface="Freckle Face"/>
            </a:endParaRPr>
          </a:p>
        </p:txBody>
      </p:sp>
      <p:sp>
        <p:nvSpPr>
          <p:cNvPr id="140" name="Google Shape;140;p16"/>
          <p:cNvSpPr/>
          <p:nvPr/>
        </p:nvSpPr>
        <p:spPr>
          <a:xfrm>
            <a:off x="254850" y="6014582"/>
            <a:ext cx="33384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42" name="Google Shape;142;p16"/>
          <p:cNvSpPr txBox="1"/>
          <p:nvPr/>
        </p:nvSpPr>
        <p:spPr>
          <a:xfrm>
            <a:off x="233400" y="6389600"/>
            <a:ext cx="3381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a:latin typeface="Letter-join Plus 8" pitchFamily="50" charset="0"/>
              <a:ea typeface="Gloria Hallelujah"/>
              <a:cs typeface="Gloria Hallelujah"/>
              <a:sym typeface="Gloria Hallelujah"/>
            </a:endParaRPr>
          </a:p>
        </p:txBody>
      </p:sp>
      <p:sp>
        <p:nvSpPr>
          <p:cNvPr id="143" name="Google Shape;143;p16"/>
          <p:cNvSpPr/>
          <p:nvPr/>
        </p:nvSpPr>
        <p:spPr>
          <a:xfrm>
            <a:off x="3674688" y="6016101"/>
            <a:ext cx="30471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45" name="Google Shape;145;p16"/>
          <p:cNvSpPr txBox="1"/>
          <p:nvPr/>
        </p:nvSpPr>
        <p:spPr>
          <a:xfrm>
            <a:off x="3755388" y="8136805"/>
            <a:ext cx="28857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Listen to </a:t>
            </a:r>
            <a:r>
              <a:rPr lang="en-GB" sz="1200" b="1" dirty="0" smtClean="0">
                <a:solidFill>
                  <a:srgbClr val="0070C0"/>
                </a:solidFill>
                <a:latin typeface="Letter-join Plus 8" pitchFamily="50" charset="0"/>
                <a:ea typeface="Freckle Face"/>
                <a:cs typeface="Freckle Face"/>
                <a:sym typeface="Freckle Face"/>
              </a:rPr>
              <a:t>songs from the same genre  (old school hip hop) and compare it to modern day hip hop. </a:t>
            </a:r>
            <a:endParaRPr sz="1200" b="1" dirty="0">
              <a:solidFill>
                <a:srgbClr val="0070C0"/>
              </a:solidFill>
              <a:latin typeface="Letter-join Plus 8" pitchFamily="50" charset="0"/>
              <a:ea typeface="Freckle Face"/>
              <a:cs typeface="Freckle Face"/>
              <a:sym typeface="Freckle Face"/>
            </a:endParaRPr>
          </a:p>
        </p:txBody>
      </p:sp>
      <p:sp>
        <p:nvSpPr>
          <p:cNvPr id="146" name="Google Shape;146;p16"/>
          <p:cNvSpPr txBox="1"/>
          <p:nvPr/>
        </p:nvSpPr>
        <p:spPr>
          <a:xfrm>
            <a:off x="206116" y="5955745"/>
            <a:ext cx="3359901" cy="3113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rgbClr val="00B0F0"/>
                </a:solidFill>
                <a:latin typeface="Letter-join Plus 8" pitchFamily="50" charset="0"/>
                <a:ea typeface="Gloria Hallelujah"/>
                <a:cs typeface="Gloria Hallelujah"/>
                <a:sym typeface="Gloria Hallelujah"/>
              </a:rPr>
              <a:t>PE</a:t>
            </a:r>
            <a:endParaRPr lang="en-GB" sz="3000" b="1" dirty="0" smtClean="0">
              <a:solidFill>
                <a:srgbClr val="00B0F0"/>
              </a:solidFill>
              <a:latin typeface="Letter-join Plus 8" pitchFamily="50" charset="0"/>
              <a:ea typeface="Gloria Hallelujah"/>
              <a:cs typeface="Gloria Hallelujah"/>
              <a:sym typeface="Gloria Hallelujah"/>
            </a:endParaRPr>
          </a:p>
          <a:p>
            <a:pPr algn="ctr">
              <a:lnSpc>
                <a:spcPct val="115000"/>
              </a:lnSpc>
            </a:pPr>
            <a:r>
              <a:rPr lang="en-GB" dirty="0" smtClean="0">
                <a:latin typeface="Letter-join Plus 8" pitchFamily="50" charset="0"/>
                <a:ea typeface="Gloria Hallelujah"/>
                <a:cs typeface="Gloria Hallelujah"/>
                <a:sym typeface="Gloria Hallelujah"/>
              </a:rPr>
              <a:t>Real Dance Unit 1</a:t>
            </a:r>
          </a:p>
          <a:p>
            <a:pPr algn="ctr">
              <a:lnSpc>
                <a:spcPct val="115000"/>
              </a:lnSpc>
            </a:pPr>
            <a:r>
              <a:rPr lang="en-GB" dirty="0" smtClean="0">
                <a:latin typeface="Letter-join Plus 8" pitchFamily="50" charset="0"/>
                <a:ea typeface="Gloria Hallelujah"/>
                <a:cs typeface="Gloria Hallelujah"/>
                <a:sym typeface="Gloria Hallelujah"/>
              </a:rPr>
              <a:t>This </a:t>
            </a:r>
            <a:r>
              <a:rPr lang="en-GB" dirty="0">
                <a:latin typeface="Letter-join Plus 8" pitchFamily="50" charset="0"/>
                <a:ea typeface="Gloria Hallelujah"/>
                <a:cs typeface="Gloria Hallelujah"/>
                <a:sym typeface="Gloria Hallelujah"/>
              </a:rPr>
              <a:t>half term the focus is Gymnastics</a:t>
            </a:r>
          </a:p>
          <a:p>
            <a:pPr algn="ctr">
              <a:lnSpc>
                <a:spcPct val="115000"/>
              </a:lnSpc>
            </a:pPr>
            <a:r>
              <a:rPr lang="en-GB" dirty="0">
                <a:latin typeface="Letter-join Plus 8" pitchFamily="50" charset="0"/>
                <a:ea typeface="Gloria Hallelujah"/>
                <a:cs typeface="Gloria Hallelujah"/>
                <a:sym typeface="Gloria Hallelujah"/>
              </a:rPr>
              <a:t>Coordination, strength and flexibility </a:t>
            </a:r>
          </a:p>
          <a:p>
            <a:pPr marL="0" lvl="0" indent="0" algn="ctr" rtl="0">
              <a:spcBef>
                <a:spcPts val="0"/>
              </a:spcBef>
              <a:spcAft>
                <a:spcPts val="0"/>
              </a:spcAft>
              <a:buNone/>
            </a:pPr>
            <a:endParaRPr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GB"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US" dirty="0" smtClean="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US" dirty="0" smtClean="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US" dirty="0">
              <a:latin typeface="Letter-join Plus 8" pitchFamily="50" charset="0"/>
              <a:ea typeface="Gloria Hallelujah"/>
              <a:cs typeface="Gloria Hallelujah"/>
              <a:sym typeface="Gloria Hallelujah"/>
            </a:endParaRPr>
          </a:p>
          <a:p>
            <a:pPr lvl="0" algn="ctr"/>
            <a:r>
              <a:rPr lang="en-GB" b="1" dirty="0">
                <a:solidFill>
                  <a:srgbClr val="0000FF"/>
                </a:solidFill>
                <a:latin typeface="Letter-join Plus 8" pitchFamily="50" charset="0"/>
                <a:ea typeface="Gloria Hallelujah"/>
                <a:cs typeface="Gloria Hallelujah"/>
                <a:sym typeface="Gloria Hallelujah"/>
              </a:rPr>
              <a:t>PE Days are Tuesdays and Thursdays</a:t>
            </a:r>
            <a:endParaRPr lang="en-GB"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r>
              <a:rPr lang="en-GB" dirty="0" smtClean="0">
                <a:latin typeface="Letter-join Plus 8" pitchFamily="50" charset="0"/>
                <a:ea typeface="Gloria Hallelujah"/>
                <a:cs typeface="Gloria Hallelujah"/>
                <a:sym typeface="Gloria Hallelujah"/>
              </a:rPr>
              <a:t>Please </a:t>
            </a:r>
            <a:r>
              <a:rPr lang="en-GB" dirty="0">
                <a:latin typeface="Letter-join Plus 8" pitchFamily="50" charset="0"/>
                <a:ea typeface="Gloria Hallelujah"/>
                <a:cs typeface="Gloria Hallelujah"/>
                <a:sym typeface="Gloria Hallelujah"/>
              </a:rPr>
              <a:t>ensure that your child comes to school </a:t>
            </a:r>
            <a:r>
              <a:rPr lang="en-GB" dirty="0" smtClean="0">
                <a:latin typeface="Letter-join Plus 8" pitchFamily="50" charset="0"/>
                <a:ea typeface="Gloria Hallelujah"/>
                <a:cs typeface="Gloria Hallelujah"/>
                <a:sym typeface="Gloria Hallelujah"/>
              </a:rPr>
              <a:t>with their PE kit. </a:t>
            </a:r>
            <a:endParaRPr dirty="0">
              <a:latin typeface="Letter-join Plus 8" pitchFamily="50" charset="0"/>
              <a:ea typeface="Gloria Hallelujah"/>
              <a:cs typeface="Gloria Hallelujah"/>
              <a:sym typeface="Gloria Hallelujah"/>
            </a:endParaRPr>
          </a:p>
        </p:txBody>
      </p:sp>
      <p:sp>
        <p:nvSpPr>
          <p:cNvPr id="19" name="Google Shape;157;p17">
            <a:extLst>
              <a:ext uri="{FF2B5EF4-FFF2-40B4-BE49-F238E27FC236}">
                <a16:creationId xmlns:a16="http://schemas.microsoft.com/office/drawing/2014/main" id="{6C156C9F-7072-4772-A6EC-429A61BADE00}"/>
              </a:ext>
            </a:extLst>
          </p:cNvPr>
          <p:cNvSpPr txBox="1"/>
          <p:nvPr/>
        </p:nvSpPr>
        <p:spPr>
          <a:xfrm>
            <a:off x="3674688" y="5992654"/>
            <a:ext cx="3058354" cy="2046684"/>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Music</a:t>
            </a:r>
            <a:endParaRPr lang="en-GB" sz="3000" dirty="0" smtClean="0">
              <a:latin typeface="Letter-join Plus 8" pitchFamily="50" charset="0"/>
              <a:ea typeface="Gloria Hallelujah"/>
              <a:cs typeface="Gloria Hallelujah"/>
              <a:sym typeface="Gloria Hallelujah"/>
            </a:endParaRPr>
          </a:p>
          <a:p>
            <a:pPr lvl="0" algn="ctr"/>
            <a:r>
              <a:rPr lang="en-GB" sz="1300" dirty="0" smtClean="0">
                <a:latin typeface="Letter-join Plus 8" pitchFamily="50" charset="0"/>
                <a:ea typeface="Gloria Hallelujah"/>
                <a:cs typeface="Gloria Hallelujah"/>
                <a:sym typeface="Gloria Hallelujah"/>
              </a:rPr>
              <a:t>This </a:t>
            </a:r>
            <a:r>
              <a:rPr lang="en-GB" sz="1300" dirty="0">
                <a:latin typeface="Letter-join Plus 8" pitchFamily="50" charset="0"/>
                <a:ea typeface="Gloria Hallelujah"/>
                <a:cs typeface="Gloria Hallelujah"/>
                <a:sym typeface="Gloria Hallelujah"/>
              </a:rPr>
              <a:t>half term, our learning in Music is linked </a:t>
            </a:r>
            <a:r>
              <a:rPr lang="en-GB" sz="1300" dirty="0" smtClean="0">
                <a:latin typeface="Letter-join Plus 8" pitchFamily="50" charset="0"/>
                <a:ea typeface="Gloria Hallelujah"/>
                <a:cs typeface="Gloria Hallelujah"/>
                <a:sym typeface="Gloria Hallelujah"/>
              </a:rPr>
              <a:t>to ‘The Fresh Prince of Belair’ by Will Smith. As well as singing and accompanying the song with musical instruments, we will explore pulse, rhythm and pitch</a:t>
            </a:r>
            <a:r>
              <a:rPr lang="en-GB" sz="1300" dirty="0">
                <a:latin typeface="Letter-join Plus 8" pitchFamily="50" charset="0"/>
                <a:ea typeface="Gloria Hallelujah"/>
                <a:cs typeface="Gloria Hallelujah"/>
                <a:sym typeface="Gloria Hallelujah"/>
              </a:rPr>
              <a:t>.</a:t>
            </a:r>
            <a:r>
              <a:rPr lang="en-GB" sz="1300" dirty="0" smtClean="0">
                <a:latin typeface="Letter-join Plus 8" pitchFamily="50" charset="0"/>
                <a:ea typeface="Gloria Hallelujah"/>
                <a:cs typeface="Gloria Hallelujah"/>
                <a:sym typeface="Gloria Hallelujah"/>
              </a:rPr>
              <a:t> In addition, we will listen to, and evaluate other songs from the genre, old school hip hop. </a:t>
            </a:r>
            <a:endParaRPr lang="en-GB" sz="1300" dirty="0">
              <a:latin typeface="Letter-join Plus 8" pitchFamily="50" charset="0"/>
              <a:ea typeface="Gloria Hallelujah"/>
              <a:cs typeface="Gloria Hallelujah"/>
              <a:sym typeface="Gloria Hallelujah"/>
            </a:endParaRPr>
          </a:p>
        </p:txBody>
      </p:sp>
      <p:pic>
        <p:nvPicPr>
          <p:cNvPr id="1026" name="Picture 2" descr="Clipart Football Youth | Free Images at Clker.com - vector clip art online,  royalty free &amp; public domain">
            <a:extLst>
              <a:ext uri="{FF2B5EF4-FFF2-40B4-BE49-F238E27FC236}">
                <a16:creationId xmlns:a16="http://schemas.microsoft.com/office/drawing/2014/main" id="{ED29C1D4-307F-40F9-9720-F39EDA4F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616" y="7300606"/>
            <a:ext cx="1188899" cy="952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sic note clipart png - Clipart World">
            <a:extLst>
              <a:ext uri="{FF2B5EF4-FFF2-40B4-BE49-F238E27FC236}">
                <a16:creationId xmlns:a16="http://schemas.microsoft.com/office/drawing/2014/main" id="{40B7EF0E-68D2-4D4E-BAB5-9BDA7328E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119" y="6100069"/>
            <a:ext cx="357187" cy="3153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music note clipart png - Clipart World">
            <a:extLst>
              <a:ext uri="{FF2B5EF4-FFF2-40B4-BE49-F238E27FC236}">
                <a16:creationId xmlns:a16="http://schemas.microsoft.com/office/drawing/2014/main" id="{53539410-0523-4E22-A821-4B6AFC700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937" y="6129788"/>
            <a:ext cx="357187" cy="315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62" name="Google Shape;162;p17"/>
          <p:cNvSpPr/>
          <p:nvPr/>
        </p:nvSpPr>
        <p:spPr>
          <a:xfrm>
            <a:off x="218988" y="7271215"/>
            <a:ext cx="6420000" cy="18192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51" name="Google Shape;151;p17"/>
          <p:cNvSpPr/>
          <p:nvPr/>
        </p:nvSpPr>
        <p:spPr>
          <a:xfrm>
            <a:off x="172887" y="1679090"/>
            <a:ext cx="3124200" cy="2488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52" name="Google Shape;152;p17"/>
          <p:cNvSpPr txBox="1"/>
          <p:nvPr/>
        </p:nvSpPr>
        <p:spPr>
          <a:xfrm>
            <a:off x="197475" y="1613316"/>
            <a:ext cx="3099612" cy="1569630"/>
          </a:xfrm>
          <a:prstGeom prst="rect">
            <a:avLst/>
          </a:prstGeom>
          <a:noFill/>
          <a:ln>
            <a:noFill/>
          </a:ln>
        </p:spPr>
        <p:txBody>
          <a:bodyPr spcFirstLastPara="1" wrap="square" lIns="91425" tIns="91425" rIns="91425" bIns="91425" anchor="t" anchorCtr="0">
            <a:spAutoFit/>
          </a:bodyPr>
          <a:lstStyle/>
          <a:p>
            <a:pPr algn="ctr"/>
            <a:r>
              <a:rPr lang="en-US" sz="3000" b="1" dirty="0" smtClean="0">
                <a:solidFill>
                  <a:srgbClr val="00B0F0"/>
                </a:solidFill>
                <a:latin typeface="Letter-join Plus 8" pitchFamily="50" charset="0"/>
              </a:rPr>
              <a:t>Art</a:t>
            </a:r>
            <a:endParaRPr lang="en-GB" sz="3000" b="1" dirty="0" smtClean="0">
              <a:solidFill>
                <a:srgbClr val="00B0F0"/>
              </a:solidFill>
              <a:latin typeface="Letter-join Plus 8" pitchFamily="50" charset="0"/>
            </a:endParaRPr>
          </a:p>
          <a:p>
            <a:r>
              <a:rPr lang="en-GB" sz="1200" dirty="0" smtClean="0">
                <a:latin typeface="Letter-join Plus 8" pitchFamily="50" charset="0"/>
              </a:rPr>
              <a:t>In </a:t>
            </a:r>
            <a:r>
              <a:rPr lang="en-GB" sz="1200" dirty="0">
                <a:latin typeface="Letter-join Plus 8" pitchFamily="50" charset="0"/>
              </a:rPr>
              <a:t>Art, we will be focusing on the skill, Printmaking. We will design and make our own prints using printing plates and printing ink. We will experiment with different colours, textures paints and inks. </a:t>
            </a:r>
            <a:endParaRPr sz="1200" dirty="0">
              <a:latin typeface="Letter-join Plus 8" pitchFamily="50" charset="0"/>
              <a:ea typeface="Gloria Hallelujah"/>
              <a:cs typeface="Gloria Hallelujah"/>
              <a:sym typeface="Gloria Hallelujah"/>
            </a:endParaRPr>
          </a:p>
        </p:txBody>
      </p:sp>
      <p:sp>
        <p:nvSpPr>
          <p:cNvPr id="154" name="Google Shape;154;p17"/>
          <p:cNvSpPr txBox="1"/>
          <p:nvPr/>
        </p:nvSpPr>
        <p:spPr>
          <a:xfrm>
            <a:off x="395449" y="3140427"/>
            <a:ext cx="2679075"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r>
              <a:rPr lang="en-GB" sz="1200" b="1" dirty="0">
                <a:solidFill>
                  <a:srgbClr val="0070C0"/>
                </a:solidFill>
                <a:latin typeface="Letter-join Plus 8" pitchFamily="50" charset="0"/>
              </a:rPr>
              <a:t>How to help at home: Do some research into artists who use the technique of printing. Can you make prints at home using old sponges or vegetables? </a:t>
            </a:r>
          </a:p>
        </p:txBody>
      </p:sp>
      <p:sp>
        <p:nvSpPr>
          <p:cNvPr id="159" name="Google Shape;159;p17"/>
          <p:cNvSpPr/>
          <p:nvPr/>
        </p:nvSpPr>
        <p:spPr>
          <a:xfrm>
            <a:off x="3473864" y="4258400"/>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61" name="Google Shape;161;p17"/>
          <p:cNvSpPr txBox="1"/>
          <p:nvPr/>
        </p:nvSpPr>
        <p:spPr>
          <a:xfrm>
            <a:off x="3616664" y="6281513"/>
            <a:ext cx="28959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algn="ctr"/>
            <a:r>
              <a:rPr lang="en-GB" sz="1200" b="1" dirty="0">
                <a:solidFill>
                  <a:srgbClr val="0070C0"/>
                </a:solidFill>
                <a:latin typeface="Letter-join Plus 8" pitchFamily="50" charset="0"/>
                <a:ea typeface="Freckle Face"/>
                <a:cs typeface="Freckle Face"/>
                <a:sym typeface="Freckle Face"/>
              </a:rPr>
              <a:t>How to help at home: Practice using </a:t>
            </a:r>
            <a:r>
              <a:rPr lang="en-GB" sz="1200" b="1" dirty="0" smtClean="0">
                <a:solidFill>
                  <a:srgbClr val="0070C0"/>
                </a:solidFill>
                <a:latin typeface="Letter-join Plus 8" pitchFamily="50" charset="0"/>
                <a:ea typeface="Freckle Face"/>
                <a:cs typeface="Freckle Face"/>
                <a:sym typeface="Freckle Face"/>
              </a:rPr>
              <a:t>Garage Band or an alternative such as </a:t>
            </a:r>
            <a:r>
              <a:rPr lang="en-GB" sz="1200" b="1" dirty="0" err="1" smtClean="0">
                <a:solidFill>
                  <a:srgbClr val="0070C0"/>
                </a:solidFill>
                <a:latin typeface="Letter-join Plus 8" pitchFamily="50" charset="0"/>
                <a:ea typeface="Freckle Face"/>
                <a:cs typeface="Freckle Face"/>
                <a:sym typeface="Freckle Face"/>
              </a:rPr>
              <a:t>Magix</a:t>
            </a:r>
            <a:r>
              <a:rPr lang="en-GB" sz="1200" b="1" dirty="0" smtClean="0">
                <a:solidFill>
                  <a:srgbClr val="0070C0"/>
                </a:solidFill>
                <a:latin typeface="Letter-join Plus 8" pitchFamily="50" charset="0"/>
                <a:ea typeface="Freckle Face"/>
                <a:cs typeface="Freckle Face"/>
                <a:sym typeface="Freckle Face"/>
              </a:rPr>
              <a:t> Music maker or Cakewalk. </a:t>
            </a:r>
            <a:endParaRPr sz="1200" b="1" dirty="0">
              <a:solidFill>
                <a:srgbClr val="0070C0"/>
              </a:solidFill>
              <a:latin typeface="Letter-join Plus 8" pitchFamily="50" charset="0"/>
              <a:ea typeface="Freckle Face"/>
              <a:cs typeface="Freckle Face"/>
              <a:sym typeface="Freckle Face"/>
            </a:endParaRPr>
          </a:p>
        </p:txBody>
      </p:sp>
      <p:sp>
        <p:nvSpPr>
          <p:cNvPr id="163" name="Google Shape;163;p17"/>
          <p:cNvSpPr txBox="1"/>
          <p:nvPr/>
        </p:nvSpPr>
        <p:spPr>
          <a:xfrm>
            <a:off x="1738338" y="7263125"/>
            <a:ext cx="33813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dirty="0">
                <a:solidFill>
                  <a:srgbClr val="0CB0F1"/>
                </a:solidFill>
                <a:latin typeface="Letter-join Plus 8" pitchFamily="50" charset="0"/>
                <a:ea typeface="Freckle Face"/>
                <a:cs typeface="Freckle Face"/>
                <a:sym typeface="Freckle Face"/>
              </a:rPr>
              <a:t>Books to Share at Home      </a:t>
            </a:r>
            <a:r>
              <a:rPr lang="en-GB" sz="3000" b="1" dirty="0">
                <a:solidFill>
                  <a:srgbClr val="0CB0F1"/>
                </a:solidFill>
                <a:latin typeface="Letter-join Plus 8" pitchFamily="50" charset="0"/>
                <a:ea typeface="Calibri"/>
                <a:cs typeface="Calibri"/>
                <a:sym typeface="Calibri"/>
              </a:rPr>
              <a:t> </a:t>
            </a:r>
            <a:endParaRPr sz="3000" b="1" dirty="0">
              <a:solidFill>
                <a:srgbClr val="0CB0F1"/>
              </a:solidFill>
              <a:latin typeface="Letter-join Plus 8" pitchFamily="50" charset="0"/>
              <a:ea typeface="Calibri"/>
              <a:cs typeface="Calibri"/>
              <a:sym typeface="Calibri"/>
            </a:endParaRPr>
          </a:p>
        </p:txBody>
      </p:sp>
      <p:sp>
        <p:nvSpPr>
          <p:cNvPr id="164" name="Google Shape;164;p17"/>
          <p:cNvSpPr/>
          <p:nvPr/>
        </p:nvSpPr>
        <p:spPr>
          <a:xfrm>
            <a:off x="160804" y="4265121"/>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25" name="Google Shape;157;p17">
            <a:extLst>
              <a:ext uri="{FF2B5EF4-FFF2-40B4-BE49-F238E27FC236}">
                <a16:creationId xmlns:a16="http://schemas.microsoft.com/office/drawing/2014/main" id="{42A511B1-DB09-4683-B7CA-115A980AA326}"/>
              </a:ext>
            </a:extLst>
          </p:cNvPr>
          <p:cNvSpPr txBox="1"/>
          <p:nvPr/>
        </p:nvSpPr>
        <p:spPr>
          <a:xfrm>
            <a:off x="3565736" y="4183233"/>
            <a:ext cx="3153191" cy="1631185"/>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Computing</a:t>
            </a:r>
            <a:endParaRPr lang="en-GB" sz="3000" dirty="0" smtClean="0">
              <a:latin typeface="Letter-join Plus 8" pitchFamily="50" charset="0"/>
              <a:ea typeface="Gloria Hallelujah"/>
              <a:cs typeface="Gloria Hallelujah"/>
              <a:sym typeface="Gloria Hallelujah"/>
            </a:endParaRPr>
          </a:p>
          <a:p>
            <a:pPr marL="0" lvl="0" indent="0" rtl="0">
              <a:spcBef>
                <a:spcPts val="0"/>
              </a:spcBef>
              <a:spcAft>
                <a:spcPts val="0"/>
              </a:spcAft>
              <a:buNone/>
            </a:pPr>
            <a:r>
              <a:rPr lang="en-GB" sz="1600" dirty="0" smtClean="0">
                <a:latin typeface="Letter-join Plus 8" pitchFamily="50" charset="0"/>
                <a:ea typeface="Gloria Hallelujah"/>
                <a:cs typeface="Gloria Hallelujah"/>
                <a:sym typeface="Gloria Hallelujah"/>
              </a:rPr>
              <a:t>In </a:t>
            </a:r>
            <a:r>
              <a:rPr lang="en-GB" sz="1600" dirty="0">
                <a:latin typeface="Letter-join Plus 8" pitchFamily="50" charset="0"/>
                <a:ea typeface="Gloria Hallelujah"/>
                <a:cs typeface="Gloria Hallelujah"/>
                <a:sym typeface="Gloria Hallelujah"/>
              </a:rPr>
              <a:t>computing</a:t>
            </a:r>
            <a:r>
              <a:rPr lang="en-GB" sz="1600" dirty="0" smtClean="0">
                <a:latin typeface="Letter-join Plus 8" pitchFamily="50" charset="0"/>
                <a:ea typeface="Gloria Hallelujah"/>
                <a:cs typeface="Gloria Hallelujah"/>
                <a:sym typeface="Gloria Hallelujah"/>
              </a:rPr>
              <a:t>, we will be creating music using code. We will use a number of sites to do this including Garage Band. </a:t>
            </a:r>
            <a:endParaRPr sz="1600" dirty="0">
              <a:latin typeface="Letter-join Plus 8" pitchFamily="50" charset="0"/>
              <a:ea typeface="Gloria Hallelujah"/>
              <a:cs typeface="Gloria Hallelujah"/>
              <a:sym typeface="Gloria Hallelujah"/>
            </a:endParaRPr>
          </a:p>
        </p:txBody>
      </p:sp>
      <p:pic>
        <p:nvPicPr>
          <p:cNvPr id="2050" name="Picture 2" descr="12 Best Laptops (2021): MacBooks, Windows Machines, Chromebooks | WIRED">
            <a:extLst>
              <a:ext uri="{FF2B5EF4-FFF2-40B4-BE49-F238E27FC236}">
                <a16:creationId xmlns:a16="http://schemas.microsoft.com/office/drawing/2014/main" id="{27599F43-D932-473E-88B6-85A1A8792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04" y="5570108"/>
            <a:ext cx="865670" cy="488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98799" y="7351727"/>
            <a:ext cx="1050621" cy="1614369"/>
          </a:xfrm>
          <a:prstGeom prst="rect">
            <a:avLst/>
          </a:prstGeom>
        </p:spPr>
      </p:pic>
      <p:pic>
        <p:nvPicPr>
          <p:cNvPr id="8" name="Picture 7"/>
          <p:cNvPicPr>
            <a:picLocks noChangeAspect="1"/>
          </p:cNvPicPr>
          <p:nvPr/>
        </p:nvPicPr>
        <p:blipFill>
          <a:blip r:embed="rId5"/>
          <a:stretch>
            <a:fillRect/>
          </a:stretch>
        </p:blipFill>
        <p:spPr>
          <a:xfrm>
            <a:off x="1629232" y="7881445"/>
            <a:ext cx="800070" cy="1129511"/>
          </a:xfrm>
          <a:prstGeom prst="rect">
            <a:avLst/>
          </a:prstGeom>
        </p:spPr>
      </p:pic>
      <p:pic>
        <p:nvPicPr>
          <p:cNvPr id="9" name="Picture 8"/>
          <p:cNvPicPr>
            <a:picLocks noChangeAspect="1"/>
          </p:cNvPicPr>
          <p:nvPr/>
        </p:nvPicPr>
        <p:blipFill>
          <a:blip r:embed="rId6"/>
          <a:stretch>
            <a:fillRect/>
          </a:stretch>
        </p:blipFill>
        <p:spPr>
          <a:xfrm>
            <a:off x="4182439" y="7929348"/>
            <a:ext cx="789052" cy="1013511"/>
          </a:xfrm>
          <a:prstGeom prst="rect">
            <a:avLst/>
          </a:prstGeom>
        </p:spPr>
      </p:pic>
      <p:pic>
        <p:nvPicPr>
          <p:cNvPr id="10" name="Picture 9"/>
          <p:cNvPicPr>
            <a:picLocks noChangeAspect="1"/>
          </p:cNvPicPr>
          <p:nvPr/>
        </p:nvPicPr>
        <p:blipFill>
          <a:blip r:embed="rId7"/>
          <a:stretch>
            <a:fillRect/>
          </a:stretch>
        </p:blipFill>
        <p:spPr>
          <a:xfrm>
            <a:off x="5260038" y="7351727"/>
            <a:ext cx="966400" cy="1602190"/>
          </a:xfrm>
          <a:prstGeom prst="rect">
            <a:avLst/>
          </a:prstGeom>
        </p:spPr>
      </p:pic>
      <p:sp>
        <p:nvSpPr>
          <p:cNvPr id="22" name="Google Shape;155;p17"/>
          <p:cNvSpPr/>
          <p:nvPr/>
        </p:nvSpPr>
        <p:spPr>
          <a:xfrm>
            <a:off x="3487512" y="1671800"/>
            <a:ext cx="3181500" cy="2488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23" name="Google Shape;157;p17"/>
          <p:cNvSpPr txBox="1"/>
          <p:nvPr/>
        </p:nvSpPr>
        <p:spPr>
          <a:xfrm>
            <a:off x="3483848" y="1657187"/>
            <a:ext cx="3185164" cy="1508075"/>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French</a:t>
            </a:r>
            <a:endParaRPr lang="en-GB" sz="3000" dirty="0" smtClean="0">
              <a:latin typeface="Letter-join Plus 8" pitchFamily="50" charset="0"/>
              <a:ea typeface="Gloria Hallelujah"/>
              <a:cs typeface="Gloria Hallelujah"/>
              <a:sym typeface="Gloria Hallelujah"/>
            </a:endParaRPr>
          </a:p>
          <a:p>
            <a:pPr lvl="0" algn="ctr"/>
            <a:r>
              <a:rPr lang="en-GB" dirty="0" smtClean="0">
                <a:latin typeface="Letter-join Plus 8" pitchFamily="50" charset="0"/>
                <a:ea typeface="Gloria Hallelujah"/>
                <a:cs typeface="Gloria Hallelujah"/>
                <a:sym typeface="Gloria Hallelujah"/>
              </a:rPr>
              <a:t>This </a:t>
            </a:r>
            <a:r>
              <a:rPr lang="en-GB" dirty="0">
                <a:latin typeface="Letter-join Plus 8" pitchFamily="50" charset="0"/>
                <a:ea typeface="Gloria Hallelujah"/>
                <a:cs typeface="Gloria Hallelujah"/>
                <a:sym typeface="Gloria Hallelujah"/>
              </a:rPr>
              <a:t>half term, </a:t>
            </a:r>
            <a:r>
              <a:rPr lang="en-GB" dirty="0" smtClean="0">
                <a:latin typeface="Letter-join Plus 8" pitchFamily="50" charset="0"/>
                <a:ea typeface="Gloria Hallelujah"/>
                <a:cs typeface="Gloria Hallelujah"/>
                <a:sym typeface="Gloria Hallelujah"/>
              </a:rPr>
              <a:t>we will begin by looking at Epiphany before looking at nouns for family  members and learning the different names for parts of the face.</a:t>
            </a:r>
            <a:endParaRPr lang="en-GB" dirty="0">
              <a:latin typeface="Letter-join Plus 8" pitchFamily="50" charset="0"/>
              <a:ea typeface="Gloria Hallelujah"/>
              <a:cs typeface="Gloria Hallelujah"/>
              <a:sym typeface="Gloria Hallelujah"/>
            </a:endParaRPr>
          </a:p>
        </p:txBody>
      </p:sp>
      <p:sp>
        <p:nvSpPr>
          <p:cNvPr id="24" name="Google Shape;158;p17"/>
          <p:cNvSpPr txBox="1"/>
          <p:nvPr/>
        </p:nvSpPr>
        <p:spPr>
          <a:xfrm>
            <a:off x="3630312" y="3109198"/>
            <a:ext cx="1733949"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Can you </a:t>
            </a:r>
            <a:r>
              <a:rPr lang="en-GB" sz="1200" b="1" dirty="0" smtClean="0">
                <a:solidFill>
                  <a:srgbClr val="0070C0"/>
                </a:solidFill>
                <a:latin typeface="Letter-join Plus 8" pitchFamily="50" charset="0"/>
                <a:ea typeface="Freckle Face"/>
                <a:cs typeface="Freckle Face"/>
                <a:sym typeface="Freckle Face"/>
              </a:rPr>
              <a:t>practice ‘Heads, shoulders, knees and toes’ in French?</a:t>
            </a:r>
            <a:endParaRPr sz="1200" b="1" dirty="0">
              <a:solidFill>
                <a:srgbClr val="0070C0"/>
              </a:solidFill>
              <a:latin typeface="Letter-join Plus 8" pitchFamily="50" charset="0"/>
              <a:ea typeface="Freckle Face"/>
              <a:cs typeface="Freckle Face"/>
              <a:sym typeface="Freckle Face"/>
            </a:endParaRPr>
          </a:p>
        </p:txBody>
      </p:sp>
      <p:pic>
        <p:nvPicPr>
          <p:cNvPr id="27" name="Google Shape;181;p17">
            <a:extLst>
              <a:ext uri="{FF2B5EF4-FFF2-40B4-BE49-F238E27FC236}">
                <a16:creationId xmlns:a16="http://schemas.microsoft.com/office/drawing/2014/main" id="{08F4334B-9BF7-4437-B49E-F13484B7C0B0}"/>
              </a:ext>
            </a:extLst>
          </p:cNvPr>
          <p:cNvPicPr preferRelativeResize="0"/>
          <p:nvPr/>
        </p:nvPicPr>
        <p:blipFill>
          <a:blip r:embed="rId8">
            <a:alphaModFix/>
          </a:blip>
          <a:stretch>
            <a:fillRect/>
          </a:stretch>
        </p:blipFill>
        <p:spPr>
          <a:xfrm>
            <a:off x="5462671" y="3334095"/>
            <a:ext cx="1019150" cy="692015"/>
          </a:xfrm>
          <a:prstGeom prst="rect">
            <a:avLst/>
          </a:prstGeom>
          <a:noFill/>
          <a:ln>
            <a:noFill/>
          </a:ln>
        </p:spPr>
      </p:pic>
      <p:sp>
        <p:nvSpPr>
          <p:cNvPr id="28" name="Google Shape;166;p17"/>
          <p:cNvSpPr txBox="1"/>
          <p:nvPr/>
        </p:nvSpPr>
        <p:spPr>
          <a:xfrm>
            <a:off x="290388" y="6004890"/>
            <a:ext cx="2895900" cy="1107965"/>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Talk with your child about keeping safe online. Discuss the importance of speaking with an adult if anything they see online makes them feel uncomfortable.</a:t>
            </a:r>
            <a:endParaRPr sz="1200" b="1" dirty="0">
              <a:solidFill>
                <a:srgbClr val="0070C0"/>
              </a:solidFill>
              <a:latin typeface="Letter-join Plus 8" pitchFamily="50" charset="0"/>
              <a:ea typeface="Freckle Face"/>
              <a:cs typeface="Freckle Face"/>
              <a:sym typeface="Freckle Face"/>
            </a:endParaRPr>
          </a:p>
        </p:txBody>
      </p:sp>
      <p:sp>
        <p:nvSpPr>
          <p:cNvPr id="29" name="Google Shape;157;p17">
            <a:extLst>
              <a:ext uri="{FF2B5EF4-FFF2-40B4-BE49-F238E27FC236}">
                <a16:creationId xmlns:a16="http://schemas.microsoft.com/office/drawing/2014/main" id="{DAACF899-51CB-44E2-9156-D31C70A7B402}"/>
              </a:ext>
            </a:extLst>
          </p:cNvPr>
          <p:cNvSpPr txBox="1"/>
          <p:nvPr/>
        </p:nvSpPr>
        <p:spPr>
          <a:xfrm>
            <a:off x="188088" y="4173650"/>
            <a:ext cx="3181512" cy="1938962"/>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PSHE/RSE</a:t>
            </a:r>
            <a:endParaRPr lang="en-GB" sz="3000" dirty="0" smtClean="0">
              <a:latin typeface="Letter-join Plus 8" pitchFamily="50" charset="0"/>
            </a:endParaRPr>
          </a:p>
          <a:p>
            <a:pPr lvl="0" algn="ctr"/>
            <a:r>
              <a:rPr lang="en-GB" sz="1200" dirty="0" smtClean="0">
                <a:latin typeface="Letter-join Plus 8" pitchFamily="50" charset="0"/>
              </a:rPr>
              <a:t>We will focus on children </a:t>
            </a:r>
            <a:r>
              <a:rPr lang="en-GB" sz="1200" dirty="0">
                <a:latin typeface="Letter-join Plus 8" pitchFamily="50" charset="0"/>
              </a:rPr>
              <a:t>making safe and sensible </a:t>
            </a:r>
            <a:r>
              <a:rPr lang="en-GB" sz="1200" dirty="0" smtClean="0">
                <a:latin typeface="Letter-join Plus 8" pitchFamily="50" charset="0"/>
              </a:rPr>
              <a:t>decisions online and the issue of cyberbullying. We will discuss the different forms of abuse and </a:t>
            </a:r>
            <a:r>
              <a:rPr lang="en-GB" sz="1200" dirty="0">
                <a:latin typeface="Letter-join Plus 8" pitchFamily="50" charset="0"/>
              </a:rPr>
              <a:t>the concept of rights, and how abuse violates their rights. </a:t>
            </a:r>
            <a:r>
              <a:rPr lang="en-GB" sz="1200" dirty="0" smtClean="0">
                <a:latin typeface="Letter-join Plus 8" pitchFamily="50" charset="0"/>
              </a:rPr>
              <a:t>We will also discuss the importance of making good lifestyle choice as well as learning some basic First Aid Knowledge.</a:t>
            </a:r>
            <a:endParaRPr sz="1200" dirty="0">
              <a:latin typeface="Letter-join Plus 8" pitchFamily="50" charset="0"/>
              <a:ea typeface="Gloria Hallelujah"/>
              <a:cs typeface="Gloria Hallelujah"/>
              <a:sym typeface="Gloria Hallelujah"/>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4729</TotalTime>
  <Words>1147</Words>
  <Application>Microsoft Office PowerPoint</Application>
  <PresentationFormat>A4 Paper (210x297 mm)</PresentationFormat>
  <Paragraphs>129</Paragraphs>
  <Slides>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vt:i4>
      </vt:variant>
    </vt:vector>
  </HeadingPairs>
  <TitlesOfParts>
    <vt:vector size="18" baseType="lpstr">
      <vt:lpstr>Calibri</vt:lpstr>
      <vt:lpstr>Letter-join Plus 8</vt:lpstr>
      <vt:lpstr>PT Sans</vt:lpstr>
      <vt:lpstr>Caveat</vt:lpstr>
      <vt:lpstr>Comfortaa</vt:lpstr>
      <vt:lpstr>Arial Rounded MT Bold</vt:lpstr>
      <vt:lpstr>Lobster</vt:lpstr>
      <vt:lpstr>Times New Roman</vt:lpstr>
      <vt:lpstr>Freckle Face</vt:lpstr>
      <vt:lpstr>Gloria Hallelujah</vt:lpstr>
      <vt:lpstr>Arial</vt:lpstr>
      <vt:lpstr>Permanent Marker</vt:lpstr>
      <vt:lpstr>DM Sans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Williams</dc:creator>
  <cp:lastModifiedBy>Aneeka Ahmed</cp:lastModifiedBy>
  <cp:revision>183</cp:revision>
  <cp:lastPrinted>2022-05-09T15:13:11Z</cp:lastPrinted>
  <dcterms:modified xsi:type="dcterms:W3CDTF">2023-11-27T13:58:54Z</dcterms:modified>
</cp:coreProperties>
</file>