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8CBF5F-D61C-4B9E-AE23-C0DB0B2CDA21}" type="datetimeFigureOut">
              <a:rPr lang="en-GB" smtClean="0"/>
              <a:t>08/01/2024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C51F59-6A42-4908-9844-AADB10C30789}" type="slidenum">
              <a:rPr lang="en-GB" smtClean="0"/>
              <a:t>‹#›</a:t>
            </a:fld>
            <a:endParaRPr lang="en-GB"/>
          </a:p>
        </p:txBody>
      </p:sp>
    </p:spTree>
    <p:extLst>
      <p:ext uri="{BB962C8B-B14F-4D97-AF65-F5344CB8AC3E}">
        <p14:creationId xmlns:p14="http://schemas.microsoft.com/office/powerpoint/2010/main" val="1841615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301BBE-0A6D-464F-8AC5-A116B9D11271}" type="datetimeFigureOut">
              <a:rPr lang="en-GB" smtClean="0"/>
              <a:pPr/>
              <a:t>08/01/2024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9FC9E2-46A3-4E1A-89D1-2EB911A206CA}" type="slidenum">
              <a:rPr lang="en-GB" smtClean="0"/>
              <a:pPr/>
              <a:t>‹#›</a:t>
            </a:fld>
            <a:endParaRPr lang="en-GB"/>
          </a:p>
        </p:txBody>
      </p:sp>
    </p:spTree>
    <p:extLst>
      <p:ext uri="{BB962C8B-B14F-4D97-AF65-F5344CB8AC3E}">
        <p14:creationId xmlns:p14="http://schemas.microsoft.com/office/powerpoint/2010/main" val="2860391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1379" name="Notes Placeholder 2"/>
          <p:cNvSpPr>
            <a:spLocks noGrp="1"/>
          </p:cNvSpPr>
          <p:nvPr>
            <p:ph type="body" idx="1"/>
          </p:nvPr>
        </p:nvSpPr>
        <p:spPr>
          <a:noFill/>
        </p:spPr>
        <p:txBody>
          <a:bodyPr/>
          <a:lstStyle/>
          <a:p>
            <a:endParaRPr lang="en-US" smtClean="0"/>
          </a:p>
        </p:txBody>
      </p:sp>
      <p:sp>
        <p:nvSpPr>
          <p:cNvPr id="101380" name="Slide Number Placeholder 3"/>
          <p:cNvSpPr>
            <a:spLocks noGrp="1"/>
          </p:cNvSpPr>
          <p:nvPr>
            <p:ph type="sldNum" sz="quarter" idx="5"/>
          </p:nvPr>
        </p:nvSpPr>
        <p:spPr>
          <a:noFill/>
          <a:ln>
            <a:miter lim="800000"/>
            <a:headEnd/>
            <a:tailEnd/>
          </a:ln>
        </p:spPr>
        <p:txBody>
          <a:bodyPr/>
          <a:lstStyle/>
          <a:p>
            <a:fld id="{54753FEA-5A7A-465E-9C7E-61E7F218A7E0}" type="slidenum">
              <a:rPr lang="en-GB" smtClean="0"/>
              <a:pPr/>
              <a:t>6</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2403" name="Notes Placeholder 2"/>
          <p:cNvSpPr>
            <a:spLocks noGrp="1"/>
          </p:cNvSpPr>
          <p:nvPr>
            <p:ph type="body" idx="1"/>
          </p:nvPr>
        </p:nvSpPr>
        <p:spPr>
          <a:noFill/>
        </p:spPr>
        <p:txBody>
          <a:bodyPr/>
          <a:lstStyle/>
          <a:p>
            <a:endParaRPr lang="en-US" smtClean="0"/>
          </a:p>
        </p:txBody>
      </p:sp>
      <p:sp>
        <p:nvSpPr>
          <p:cNvPr id="102404" name="Slide Number Placeholder 3"/>
          <p:cNvSpPr>
            <a:spLocks noGrp="1"/>
          </p:cNvSpPr>
          <p:nvPr>
            <p:ph type="sldNum" sz="quarter" idx="5"/>
          </p:nvPr>
        </p:nvSpPr>
        <p:spPr>
          <a:noFill/>
          <a:ln>
            <a:miter lim="800000"/>
            <a:headEnd/>
            <a:tailEnd/>
          </a:ln>
        </p:spPr>
        <p:txBody>
          <a:bodyPr/>
          <a:lstStyle/>
          <a:p>
            <a:fld id="{71283DA8-1453-4AA9-B190-795C47642712}" type="slidenum">
              <a:rPr lang="en-GB" smtClean="0"/>
              <a:pPr/>
              <a:t>9</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3427" name="Notes Placeholder 2"/>
          <p:cNvSpPr>
            <a:spLocks noGrp="1"/>
          </p:cNvSpPr>
          <p:nvPr>
            <p:ph type="body" idx="1"/>
          </p:nvPr>
        </p:nvSpPr>
        <p:spPr>
          <a:noFill/>
        </p:spPr>
        <p:txBody>
          <a:bodyPr/>
          <a:lstStyle/>
          <a:p>
            <a:endParaRPr lang="en-US" smtClean="0"/>
          </a:p>
        </p:txBody>
      </p:sp>
      <p:sp>
        <p:nvSpPr>
          <p:cNvPr id="103428" name="Slide Number Placeholder 3"/>
          <p:cNvSpPr>
            <a:spLocks noGrp="1"/>
          </p:cNvSpPr>
          <p:nvPr>
            <p:ph type="sldNum" sz="quarter" idx="5"/>
          </p:nvPr>
        </p:nvSpPr>
        <p:spPr>
          <a:noFill/>
          <a:ln>
            <a:miter lim="800000"/>
            <a:headEnd/>
            <a:tailEnd/>
          </a:ln>
        </p:spPr>
        <p:txBody>
          <a:bodyPr/>
          <a:lstStyle/>
          <a:p>
            <a:fld id="{4DD2F7CA-FFEA-4F04-87D5-FA0369632C9A}" type="slidenum">
              <a:rPr lang="en-GB" smtClean="0"/>
              <a:pPr/>
              <a:t>10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69E71-A232-4C9C-90E0-17654F444F51}" type="slidenum">
              <a:rPr lang="en-GB" smtClean="0"/>
              <a:pPr/>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69E71-A232-4C9C-90E0-17654F444F5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69E71-A232-4C9C-90E0-17654F444F5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69E71-A232-4C9C-90E0-17654F444F51}" type="slidenum">
              <a:rPr lang="en-GB" smtClean="0"/>
              <a:pPr/>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69E71-A232-4C9C-90E0-17654F444F5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F69E71-A232-4C9C-90E0-17654F444F51}" type="slidenum">
              <a:rPr lang="en-GB" smtClean="0"/>
              <a:pPr/>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F69E71-A232-4C9C-90E0-17654F444F51}" type="slidenum">
              <a:rPr lang="en-GB" smtClean="0"/>
              <a:pPr/>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F69E71-A232-4C9C-90E0-17654F444F5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F69E71-A232-4C9C-90E0-17654F444F5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F69E71-A232-4C9C-90E0-17654F444F5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7621D-7591-4951-8F3C-4E6E2E419BF4}" type="datetimeFigureOut">
              <a:rPr lang="en-GB" smtClean="0"/>
              <a:pPr/>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F69E71-A232-4C9C-90E0-17654F444F51}" type="slidenum">
              <a:rPr lang="en-GB" smtClean="0"/>
              <a:pPr/>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BB7621D-7591-4951-8F3C-4E6E2E419BF4}" type="datetimeFigureOut">
              <a:rPr lang="en-GB" smtClean="0"/>
              <a:pPr/>
              <a:t>08/01/2024</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F69E71-A232-4C9C-90E0-17654F444F5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manchester.gov.uk/"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00192" y="34093"/>
            <a:ext cx="2743200" cy="6823908"/>
          </a:xfrm>
          <a:prstGeom prst="rect">
            <a:avLst/>
          </a:prstGeom>
          <a:gradFill>
            <a:gsLst>
              <a:gs pos="0">
                <a:srgbClr val="E3EDF9"/>
              </a:gs>
              <a:gs pos="50000">
                <a:srgbClr val="E3EDF9"/>
              </a:gs>
              <a:gs pos="75999">
                <a:srgbClr val="D8E0EA"/>
              </a:gs>
              <a:gs pos="100000">
                <a:srgbClr val="E6EBF0"/>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 name="Rectangle 1" descr="Dark vertical"/>
          <p:cNvSpPr>
            <a:spLocks noChangeArrowheads="1"/>
          </p:cNvSpPr>
          <p:nvPr/>
        </p:nvSpPr>
        <p:spPr bwMode="auto">
          <a:xfrm>
            <a:off x="13980" y="1457324"/>
            <a:ext cx="9130020" cy="2331716"/>
          </a:xfrm>
          <a:prstGeom prst="rect">
            <a:avLst/>
          </a:prstGeom>
          <a:pattFill prst="dkVert">
            <a:fgClr>
              <a:srgbClr val="0B5395"/>
            </a:fgClr>
            <a:bgClr>
              <a:srgbClr val="073763"/>
            </a:bgClr>
          </a:pattFill>
          <a:ln w="28575">
            <a:solidFill>
              <a:srgbClr val="FFFFFF"/>
            </a:solidFill>
            <a:miter lim="800000"/>
            <a:headEnd/>
            <a:tailEnd/>
          </a:ln>
          <a:effectLst>
            <a:outerShdw dist="12700" dir="5400000" algn="ctr" rotWithShape="0">
              <a:srgbClr val="000000"/>
            </a:outerShdw>
          </a:effectLst>
        </p:spPr>
        <p:txBody>
          <a:bodyPr rot="0" vert="horz" wrap="square" lIns="91440" tIns="182880" rIns="91440" bIns="45720" anchor="ctr" anchorCtr="0" upright="1">
            <a:noAutofit/>
          </a:bodyPr>
          <a:lstStyle/>
          <a:p>
            <a:pPr indent="457200">
              <a:lnSpc>
                <a:spcPct val="111000"/>
              </a:lnSpc>
              <a:spcAft>
                <a:spcPts val="0"/>
              </a:spcAft>
            </a:pPr>
            <a:r>
              <a:rPr lang="en-US" sz="5000" dirty="0" smtClean="0">
                <a:solidFill>
                  <a:srgbClr val="FFFFFF"/>
                </a:solidFill>
                <a:effectLst/>
                <a:latin typeface="Letter-join Plus 8"/>
                <a:ea typeface="Calibri"/>
                <a:cs typeface="Times New Roman"/>
              </a:rPr>
              <a:t>Special Education Needs </a:t>
            </a:r>
          </a:p>
          <a:p>
            <a:pPr indent="457200">
              <a:lnSpc>
                <a:spcPct val="111000"/>
              </a:lnSpc>
              <a:spcAft>
                <a:spcPts val="0"/>
              </a:spcAft>
            </a:pPr>
            <a:r>
              <a:rPr lang="en-US" sz="5000" dirty="0" smtClean="0">
                <a:solidFill>
                  <a:srgbClr val="FFFFFF"/>
                </a:solidFill>
                <a:latin typeface="Letter-join Plus 8"/>
                <a:ea typeface="Calibri"/>
                <a:cs typeface="Times New Roman"/>
              </a:rPr>
              <a:t>Information Report</a:t>
            </a:r>
            <a:endParaRPr lang="en-GB" sz="5000" dirty="0">
              <a:effectLst/>
              <a:latin typeface="Calibri"/>
              <a:ea typeface="Calibri"/>
              <a:cs typeface="Times New Roman"/>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3700" y="1795090"/>
            <a:ext cx="1656184" cy="1656184"/>
          </a:xfrm>
          <a:prstGeom prst="rect">
            <a:avLst/>
          </a:prstGeom>
        </p:spPr>
      </p:pic>
    </p:spTree>
    <p:extLst>
      <p:ext uri="{BB962C8B-B14F-4D97-AF65-F5344CB8AC3E}">
        <p14:creationId xmlns:p14="http://schemas.microsoft.com/office/powerpoint/2010/main" val="1542581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47236057"/>
              </p:ext>
            </p:extLst>
          </p:nvPr>
        </p:nvGraphicFramePr>
        <p:xfrm>
          <a:off x="395536" y="1556792"/>
          <a:ext cx="7560840" cy="4402653"/>
        </p:xfrm>
        <a:graphic>
          <a:graphicData uri="http://schemas.openxmlformats.org/drawingml/2006/table">
            <a:tbl>
              <a:tblPr>
                <a:tableStyleId>{BC89EF96-8CEA-46FF-86C4-4CE0E7609802}</a:tableStyleId>
              </a:tblPr>
              <a:tblGrid>
                <a:gridCol w="4760529">
                  <a:extLst>
                    <a:ext uri="{9D8B030D-6E8A-4147-A177-3AD203B41FA5}">
                      <a16:colId xmlns:a16="http://schemas.microsoft.com/office/drawing/2014/main" val="20000"/>
                    </a:ext>
                  </a:extLst>
                </a:gridCol>
                <a:gridCol w="2800311">
                  <a:extLst>
                    <a:ext uri="{9D8B030D-6E8A-4147-A177-3AD203B41FA5}">
                      <a16:colId xmlns:a16="http://schemas.microsoft.com/office/drawing/2014/main" val="20001"/>
                    </a:ext>
                  </a:extLst>
                </a:gridCol>
              </a:tblGrid>
              <a:tr h="1846501">
                <a:tc>
                  <a:txBody>
                    <a:bodyPr/>
                    <a:lstStyle/>
                    <a:p>
                      <a:pPr algn="just">
                        <a:spcAft>
                          <a:spcPts val="0"/>
                        </a:spcAft>
                      </a:pPr>
                      <a:r>
                        <a:rPr lang="en-US" sz="2400" dirty="0" smtClean="0">
                          <a:latin typeface="Letter-join Plus 8" pitchFamily="50" charset="0"/>
                        </a:rPr>
                        <a:t>13 </a:t>
                      </a:r>
                      <a:r>
                        <a:rPr lang="en-US" sz="3200" dirty="0" smtClean="0">
                          <a:latin typeface="Letter-join Plus 8" pitchFamily="50" charset="0"/>
                        </a:rPr>
                        <a:t>Information on where</a:t>
                      </a:r>
                      <a:r>
                        <a:rPr lang="en-US" sz="3200" baseline="0" dirty="0" smtClean="0">
                          <a:latin typeface="Letter-join Plus 8" pitchFamily="50" charset="0"/>
                        </a:rPr>
                        <a:t> </a:t>
                      </a:r>
                      <a:r>
                        <a:rPr lang="en-US" sz="3200" dirty="0" smtClean="0">
                          <a:latin typeface="Letter-join Plus 8" pitchFamily="50" charset="0"/>
                        </a:rPr>
                        <a:t>the local authority’s Local Offer is published.</a:t>
                      </a:r>
                      <a:endParaRPr lang="en-GB" sz="3200" b="1" dirty="0" smtClean="0">
                        <a:latin typeface="Letter-join Plus 8" pitchFamily="50" charset="0"/>
                        <a:ea typeface="Times New Roman"/>
                      </a:endParaRPr>
                    </a:p>
                  </a:txBody>
                  <a:tcPr marL="68580" marR="68580" marT="0" marB="0"/>
                </a:tc>
                <a:tc>
                  <a:txBody>
                    <a:bodyPr/>
                    <a:lstStyle/>
                    <a:p>
                      <a:pPr algn="just">
                        <a:spcAft>
                          <a:spcPts val="0"/>
                        </a:spcAft>
                      </a:pPr>
                      <a:r>
                        <a:rPr lang="en-GB" sz="1600" baseline="0" dirty="0" smtClean="0">
                          <a:latin typeface="Letter-join Plus 8" pitchFamily="50" charset="0"/>
                        </a:rPr>
                        <a:t> </a:t>
                      </a:r>
                      <a:r>
                        <a:rPr lang="en-GB" sz="1600" baseline="0" dirty="0" smtClean="0">
                          <a:latin typeface="Letter-join Plus 8" pitchFamily="50" charset="0"/>
                          <a:hlinkClick r:id="rId3"/>
                        </a:rPr>
                        <a:t>www.manchester.gov.uk</a:t>
                      </a:r>
                      <a:endParaRPr lang="en-GB" sz="1600" baseline="0" dirty="0" smtClean="0">
                        <a:latin typeface="Letter-join Plus 8" pitchFamily="50" charset="0"/>
                      </a:endParaRPr>
                    </a:p>
                    <a:p>
                      <a:pPr algn="just">
                        <a:spcAft>
                          <a:spcPts val="0"/>
                        </a:spcAft>
                      </a:pPr>
                      <a:endParaRPr lang="en-GB" sz="1600" b="1" baseline="0" dirty="0" smtClean="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2556152">
                <a:tc>
                  <a:txBody>
                    <a:bodyPr/>
                    <a:lstStyle/>
                    <a:p>
                      <a:pPr algn="just">
                        <a:spcAft>
                          <a:spcPts val="0"/>
                        </a:spcAft>
                      </a:pPr>
                      <a:endParaRPr lang="en-GB" sz="2400" b="1" dirty="0">
                        <a:latin typeface="Letter-join Plus 8" pitchFamily="50" charset="0"/>
                        <a:ea typeface="Times New Roman"/>
                      </a:endParaRPr>
                    </a:p>
                  </a:txBody>
                  <a:tcPr marL="66502" marR="66502" marT="0" marB="0"/>
                </a:tc>
                <a:tc>
                  <a:txBody>
                    <a:bodyPr/>
                    <a:lstStyle/>
                    <a:p>
                      <a:pPr algn="just">
                        <a:spcAft>
                          <a:spcPts val="0"/>
                        </a:spcAft>
                        <a:buFont typeface="Wingdings" pitchFamily="2" charset="2"/>
                        <a:buNone/>
                      </a:pPr>
                      <a:endParaRPr lang="en-GB" sz="2400" b="1" dirty="0" smtClean="0">
                        <a:latin typeface="Letter-join Plus 8" pitchFamily="50" charset="0"/>
                        <a:ea typeface="Times New Roman"/>
                      </a:endParaRPr>
                    </a:p>
                  </a:txBody>
                  <a:tcPr marL="66502" marR="66502" marT="0" marB="0"/>
                </a:tc>
                <a:extLst>
                  <a:ext uri="{0D108BD9-81ED-4DB2-BD59-A6C34878D82A}">
                    <a16:rowId xmlns:a16="http://schemas.microsoft.com/office/drawing/2014/main" val="10001"/>
                  </a:ext>
                </a:extLst>
              </a:tr>
            </a:tbl>
          </a:graphicData>
        </a:graphic>
      </p:graphicFrame>
      <p:sp>
        <p:nvSpPr>
          <p:cNvPr id="81933" name="Rectangle 2"/>
          <p:cNvSpPr>
            <a:spLocks noChangeArrowheads="1"/>
          </p:cNvSpPr>
          <p:nvPr/>
        </p:nvSpPr>
        <p:spPr bwMode="auto">
          <a:xfrm>
            <a:off x="1763713" y="260350"/>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220" y="3933056"/>
            <a:ext cx="4657700" cy="15525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Tree>
    <p:extLst>
      <p:ext uri="{BB962C8B-B14F-4D97-AF65-F5344CB8AC3E}">
        <p14:creationId xmlns:p14="http://schemas.microsoft.com/office/powerpoint/2010/main" val="50746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11644996"/>
              </p:ext>
            </p:extLst>
          </p:nvPr>
        </p:nvGraphicFramePr>
        <p:xfrm>
          <a:off x="251520" y="785813"/>
          <a:ext cx="7704856" cy="5151120"/>
        </p:xfrm>
        <a:graphic>
          <a:graphicData uri="http://schemas.openxmlformats.org/drawingml/2006/table">
            <a:tbl>
              <a:tblPr>
                <a:tableStyleId>{BC89EF96-8CEA-46FF-86C4-4CE0E7609802}</a:tableStyleId>
              </a:tblPr>
              <a:tblGrid>
                <a:gridCol w="2770040">
                  <a:extLst>
                    <a:ext uri="{9D8B030D-6E8A-4147-A177-3AD203B41FA5}">
                      <a16:colId xmlns:a16="http://schemas.microsoft.com/office/drawing/2014/main" val="20000"/>
                    </a:ext>
                  </a:extLst>
                </a:gridCol>
                <a:gridCol w="4934816">
                  <a:extLst>
                    <a:ext uri="{9D8B030D-6E8A-4147-A177-3AD203B41FA5}">
                      <a16:colId xmlns:a16="http://schemas.microsoft.com/office/drawing/2014/main" val="20001"/>
                    </a:ext>
                  </a:extLst>
                </a:gridCol>
              </a:tblGrid>
              <a:tr h="1404947">
                <a:tc>
                  <a:txBody>
                    <a:bodyPr/>
                    <a:lstStyle/>
                    <a:p>
                      <a:pPr algn="just">
                        <a:spcAft>
                          <a:spcPts val="0"/>
                        </a:spcAft>
                      </a:pPr>
                      <a:r>
                        <a:rPr lang="en-GB" sz="1400" dirty="0" smtClean="0">
                          <a:latin typeface="Letter-join Plus 8" pitchFamily="50" charset="0"/>
                        </a:rPr>
                        <a:t>1 Kinds </a:t>
                      </a:r>
                      <a:r>
                        <a:rPr lang="en-GB" sz="1400" dirty="0">
                          <a:latin typeface="Letter-join Plus 8" pitchFamily="50" charset="0"/>
                        </a:rPr>
                        <a:t>of </a:t>
                      </a:r>
                      <a:r>
                        <a:rPr lang="en-GB" sz="1400" dirty="0" smtClean="0">
                          <a:latin typeface="Letter-join Plus 8" pitchFamily="50" charset="0"/>
                        </a:rPr>
                        <a:t>Special Educational Needs </a:t>
                      </a:r>
                      <a:r>
                        <a:rPr lang="en-GB" sz="1400" dirty="0">
                          <a:latin typeface="Letter-join Plus 8" pitchFamily="50" charset="0"/>
                        </a:rPr>
                        <a:t>that are provided </a:t>
                      </a:r>
                      <a:r>
                        <a:rPr lang="en-GB" sz="1400" dirty="0" smtClean="0">
                          <a:latin typeface="Letter-join Plus 8" pitchFamily="50" charset="0"/>
                        </a:rPr>
                        <a:t>for at</a:t>
                      </a:r>
                    </a:p>
                    <a:p>
                      <a:pPr algn="just">
                        <a:spcAft>
                          <a:spcPts val="0"/>
                        </a:spcAft>
                      </a:pPr>
                      <a:r>
                        <a:rPr lang="en-GB" sz="1400" dirty="0" smtClean="0">
                          <a:latin typeface="Letter-join Plus 8" pitchFamily="50" charset="0"/>
                        </a:rPr>
                        <a:t>St.</a:t>
                      </a:r>
                      <a:r>
                        <a:rPr lang="en-GB" sz="1400" baseline="0" dirty="0" smtClean="0">
                          <a:latin typeface="Letter-join Plus 8" pitchFamily="50" charset="0"/>
                        </a:rPr>
                        <a:t> Joseph’s </a:t>
                      </a:r>
                      <a:r>
                        <a:rPr lang="en-GB" sz="1400" dirty="0" smtClean="0">
                          <a:latin typeface="Letter-join Plus 8" pitchFamily="50" charset="0"/>
                        </a:rPr>
                        <a:t>School</a:t>
                      </a:r>
                      <a:endParaRPr lang="en-GB" sz="1600" b="1" dirty="0">
                        <a:latin typeface="Letter-join Plus 8" pitchFamily="50" charset="0"/>
                        <a:ea typeface="Times New Roman"/>
                      </a:endParaRPr>
                    </a:p>
                  </a:txBody>
                  <a:tcPr marL="68580" marR="68580" marT="0" marB="0"/>
                </a:tc>
                <a:tc>
                  <a:txBody>
                    <a:bodyPr/>
                    <a:lstStyle/>
                    <a:p>
                      <a:pPr algn="just">
                        <a:spcAft>
                          <a:spcPts val="0"/>
                        </a:spcAft>
                      </a:pPr>
                      <a:r>
                        <a:rPr lang="en-GB" sz="1400" dirty="0" smtClean="0">
                          <a:latin typeface="Letter-join Plus 8" pitchFamily="50" charset="0"/>
                        </a:rPr>
                        <a:t>St.</a:t>
                      </a:r>
                      <a:r>
                        <a:rPr lang="en-GB" sz="1400" baseline="0" dirty="0" smtClean="0">
                          <a:latin typeface="Letter-join Plus 8" pitchFamily="50" charset="0"/>
                        </a:rPr>
                        <a:t> Joseph’s </a:t>
                      </a:r>
                      <a:r>
                        <a:rPr lang="en-GB" sz="1400" dirty="0" smtClean="0">
                          <a:latin typeface="Letter-join Plus 8" pitchFamily="50" charset="0"/>
                        </a:rPr>
                        <a:t>provides </a:t>
                      </a:r>
                      <a:r>
                        <a:rPr lang="en-GB" sz="1400" dirty="0">
                          <a:latin typeface="Letter-join Plus 8" pitchFamily="50" charset="0"/>
                        </a:rPr>
                        <a:t>support for pupils across the 4 areas of need as laid out in the SEN Code of Practice 2014 :</a:t>
                      </a:r>
                      <a:endParaRPr lang="en-GB" sz="1600" dirty="0">
                        <a:latin typeface="Letter-join Plus 8" pitchFamily="50" charset="0"/>
                      </a:endParaRPr>
                    </a:p>
                    <a:p>
                      <a:pPr marL="342900" lvl="0" indent="-342900" algn="just">
                        <a:spcAft>
                          <a:spcPts val="0"/>
                        </a:spcAft>
                        <a:buFont typeface="Symbol"/>
                        <a:buChar char=""/>
                      </a:pPr>
                      <a:r>
                        <a:rPr lang="en-GB" sz="1400" b="1" dirty="0">
                          <a:latin typeface="Letter-join Plus 8" pitchFamily="50" charset="0"/>
                        </a:rPr>
                        <a:t>Communication and interaction</a:t>
                      </a:r>
                      <a:endParaRPr lang="en-GB" sz="1600" b="1" dirty="0">
                        <a:latin typeface="Letter-join Plus 8" pitchFamily="50" charset="0"/>
                      </a:endParaRPr>
                    </a:p>
                    <a:p>
                      <a:pPr marL="342900" lvl="0" indent="-342900" algn="just">
                        <a:spcAft>
                          <a:spcPts val="0"/>
                        </a:spcAft>
                        <a:buFont typeface="Symbol"/>
                        <a:buChar char=""/>
                      </a:pPr>
                      <a:r>
                        <a:rPr lang="en-GB" sz="1400" b="1" dirty="0">
                          <a:latin typeface="Letter-join Plus 8" pitchFamily="50" charset="0"/>
                        </a:rPr>
                        <a:t>Cognition and learning</a:t>
                      </a:r>
                      <a:endParaRPr lang="en-GB" sz="1600" b="1" dirty="0">
                        <a:latin typeface="Letter-join Plus 8" pitchFamily="50" charset="0"/>
                      </a:endParaRPr>
                    </a:p>
                    <a:p>
                      <a:pPr marL="342900" lvl="0" indent="-342900" algn="just">
                        <a:spcAft>
                          <a:spcPts val="0"/>
                        </a:spcAft>
                        <a:buFont typeface="Symbol"/>
                        <a:buChar char=""/>
                      </a:pPr>
                      <a:r>
                        <a:rPr lang="en-GB" sz="1400" b="1" dirty="0">
                          <a:latin typeface="Letter-join Plus 8" pitchFamily="50" charset="0"/>
                        </a:rPr>
                        <a:t>Social, emotional and mental health difficulties</a:t>
                      </a:r>
                      <a:endParaRPr lang="en-GB" sz="1600" b="1" dirty="0">
                        <a:latin typeface="Letter-join Plus 8" pitchFamily="50" charset="0"/>
                      </a:endParaRPr>
                    </a:p>
                    <a:p>
                      <a:pPr marL="342900" lvl="0" indent="-342900" algn="just">
                        <a:spcAft>
                          <a:spcPts val="0"/>
                        </a:spcAft>
                        <a:buFont typeface="Symbol"/>
                        <a:buChar char=""/>
                      </a:pPr>
                      <a:r>
                        <a:rPr lang="en-GB" sz="1400" b="1" dirty="0">
                          <a:latin typeface="Letter-join Plus 8" pitchFamily="50" charset="0"/>
                        </a:rPr>
                        <a:t>Sensory and/or physical </a:t>
                      </a:r>
                      <a:r>
                        <a:rPr lang="en-GB" sz="1400" b="1" dirty="0" smtClean="0">
                          <a:latin typeface="Letter-join Plus 8" pitchFamily="50" charset="0"/>
                        </a:rPr>
                        <a:t>needs</a:t>
                      </a:r>
                    </a:p>
                    <a:p>
                      <a:pPr marL="342900" lvl="0" indent="-342900" algn="just">
                        <a:spcAft>
                          <a:spcPts val="0"/>
                        </a:spcAft>
                        <a:buFont typeface="Symbol"/>
                        <a:buNone/>
                      </a:pPr>
                      <a:endParaRPr lang="en-GB" sz="1400" dirty="0" smtClean="0">
                        <a:latin typeface="Letter-join Plus 8" pitchFamily="50" charset="0"/>
                      </a:endParaRPr>
                    </a:p>
                    <a:p>
                      <a:pPr marL="342900" lvl="0" indent="-342900" algn="just">
                        <a:spcAft>
                          <a:spcPts val="0"/>
                        </a:spcAft>
                        <a:buFont typeface="Symbol"/>
                        <a:buNone/>
                      </a:pPr>
                      <a:endParaRPr lang="en-GB" sz="1400" b="1" dirty="0" smtClean="0">
                        <a:solidFill>
                          <a:srgbClr val="000000"/>
                        </a:solidFill>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1404947">
                <a:tc>
                  <a:txBody>
                    <a:bodyPr/>
                    <a:lstStyle/>
                    <a:p>
                      <a:pPr algn="just">
                        <a:spcAft>
                          <a:spcPts val="0"/>
                        </a:spcAft>
                      </a:pPr>
                      <a:r>
                        <a:rPr lang="en-GB" sz="1400" dirty="0" smtClean="0">
                          <a:latin typeface="Letter-join Plus 8" pitchFamily="50" charset="0"/>
                        </a:rPr>
                        <a:t>2 Information about</a:t>
                      </a:r>
                      <a:r>
                        <a:rPr lang="en-GB" sz="1400" baseline="0" dirty="0" smtClean="0">
                          <a:latin typeface="Letter-join Plus 8" pitchFamily="50" charset="0"/>
                        </a:rPr>
                        <a:t> </a:t>
                      </a:r>
                      <a:r>
                        <a:rPr lang="en-GB" sz="1400" dirty="0" smtClean="0">
                          <a:latin typeface="Letter-join Plus 8" pitchFamily="50" charset="0"/>
                        </a:rPr>
                        <a:t>the school’s Policies</a:t>
                      </a:r>
                      <a:r>
                        <a:rPr lang="en-GB" sz="1400" baseline="0" dirty="0" smtClean="0">
                          <a:latin typeface="Letter-join Plus 8" pitchFamily="50" charset="0"/>
                        </a:rPr>
                        <a:t> </a:t>
                      </a:r>
                      <a:r>
                        <a:rPr lang="en-GB" sz="1400" dirty="0" smtClean="0">
                          <a:latin typeface="Letter-join Plus 8" pitchFamily="50" charset="0"/>
                        </a:rPr>
                        <a:t>for identification </a:t>
                      </a:r>
                      <a:r>
                        <a:rPr lang="en-GB" sz="1400" baseline="0" dirty="0" smtClean="0">
                          <a:latin typeface="Letter-join Plus 8" pitchFamily="50" charset="0"/>
                        </a:rPr>
                        <a:t>and assessment of</a:t>
                      </a:r>
                      <a:r>
                        <a:rPr lang="en-GB" sz="1400" dirty="0" smtClean="0">
                          <a:latin typeface="Letter-join Plus 8" pitchFamily="50" charset="0"/>
                        </a:rPr>
                        <a:t> </a:t>
                      </a:r>
                      <a:r>
                        <a:rPr lang="en-GB" sz="1400" dirty="0">
                          <a:latin typeface="Letter-join Plus 8" pitchFamily="50" charset="0"/>
                        </a:rPr>
                        <a:t>pupils with SEN </a:t>
                      </a:r>
                      <a:endParaRPr lang="en-GB" sz="1600" b="1" dirty="0">
                        <a:latin typeface="Letter-join Plus 8" pitchFamily="50" charset="0"/>
                        <a:ea typeface="Times New Roman"/>
                      </a:endParaRPr>
                    </a:p>
                  </a:txBody>
                  <a:tcPr marL="68580" marR="68580" marT="0" marB="0"/>
                </a:tc>
                <a:tc>
                  <a:txBody>
                    <a:bodyPr/>
                    <a:lstStyle/>
                    <a:p>
                      <a:pPr algn="just">
                        <a:spcAft>
                          <a:spcPts val="0"/>
                        </a:spcAft>
                      </a:pPr>
                      <a:r>
                        <a:rPr lang="en-GB" sz="1400" dirty="0">
                          <a:latin typeface="Letter-join Plus 8" pitchFamily="50" charset="0"/>
                        </a:rPr>
                        <a:t>Pupils are identified as having SEN, and their needs assessed,  through :</a:t>
                      </a:r>
                      <a:endParaRPr lang="en-GB" sz="1600" dirty="0">
                        <a:latin typeface="Letter-join Plus 8" pitchFamily="50" charset="0"/>
                      </a:endParaRPr>
                    </a:p>
                    <a:p>
                      <a:pPr marL="342900" lvl="0" indent="-342900" algn="just">
                        <a:spcAft>
                          <a:spcPts val="0"/>
                        </a:spcAft>
                        <a:buFont typeface="Symbol"/>
                        <a:buChar char=""/>
                      </a:pPr>
                      <a:r>
                        <a:rPr lang="en-GB" sz="1400" dirty="0" smtClean="0">
                          <a:latin typeface="Letter-join Plus 8" pitchFamily="50" charset="0"/>
                        </a:rPr>
                        <a:t>Information</a:t>
                      </a:r>
                      <a:r>
                        <a:rPr lang="en-GB" sz="1400" baseline="0" dirty="0" smtClean="0">
                          <a:latin typeface="Letter-join Plus 8" pitchFamily="50" charset="0"/>
                        </a:rPr>
                        <a:t> </a:t>
                      </a:r>
                      <a:r>
                        <a:rPr lang="en-GB" sz="1400" dirty="0" smtClean="0">
                          <a:latin typeface="Letter-join Plus 8" pitchFamily="50" charset="0"/>
                        </a:rPr>
                        <a:t>passed </a:t>
                      </a:r>
                      <a:r>
                        <a:rPr lang="en-GB" sz="1400" dirty="0">
                          <a:latin typeface="Letter-join Plus 8" pitchFamily="50" charset="0"/>
                        </a:rPr>
                        <a:t>on from </a:t>
                      </a:r>
                      <a:r>
                        <a:rPr lang="en-GB" sz="1400" dirty="0" smtClean="0">
                          <a:latin typeface="Letter-join Plus 8" pitchFamily="50" charset="0"/>
                        </a:rPr>
                        <a:t>Nursery/previous schools.</a:t>
                      </a:r>
                      <a:endParaRPr lang="en-GB" sz="1600" dirty="0">
                        <a:latin typeface="Letter-join Plus 8" pitchFamily="50" charset="0"/>
                      </a:endParaRPr>
                    </a:p>
                    <a:p>
                      <a:pPr marL="342900" lvl="0" indent="-342900" algn="just">
                        <a:spcAft>
                          <a:spcPts val="0"/>
                        </a:spcAft>
                        <a:buFont typeface="Symbol"/>
                        <a:buChar char=""/>
                      </a:pPr>
                      <a:r>
                        <a:rPr lang="en-GB" sz="1400" dirty="0" smtClean="0">
                          <a:latin typeface="Letter-join Plus 8" pitchFamily="50" charset="0"/>
                        </a:rPr>
                        <a:t>EYFS results, KS1/2 </a:t>
                      </a:r>
                      <a:r>
                        <a:rPr lang="en-GB" sz="1400" dirty="0">
                          <a:latin typeface="Letter-join Plus 8" pitchFamily="50" charset="0"/>
                        </a:rPr>
                        <a:t>results, CATS testing, </a:t>
                      </a:r>
                      <a:r>
                        <a:rPr lang="en-GB" sz="1400" dirty="0" smtClean="0">
                          <a:latin typeface="Letter-join Plus 8" pitchFamily="50" charset="0"/>
                        </a:rPr>
                        <a:t> </a:t>
                      </a:r>
                      <a:r>
                        <a:rPr lang="en-GB" sz="1400" dirty="0">
                          <a:latin typeface="Letter-join Plus 8" pitchFamily="50" charset="0"/>
                        </a:rPr>
                        <a:t>baseline testing and progress </a:t>
                      </a:r>
                      <a:r>
                        <a:rPr lang="en-GB" sz="1400" dirty="0" smtClean="0">
                          <a:latin typeface="Letter-join Plus 8" pitchFamily="50" charset="0"/>
                        </a:rPr>
                        <a:t>data.</a:t>
                      </a:r>
                      <a:endParaRPr lang="en-GB" sz="1600" dirty="0">
                        <a:latin typeface="Letter-join Plus 8" pitchFamily="50" charset="0"/>
                      </a:endParaRPr>
                    </a:p>
                    <a:p>
                      <a:pPr marL="342900" lvl="0" indent="-342900" algn="just">
                        <a:spcAft>
                          <a:spcPts val="0"/>
                        </a:spcAft>
                        <a:buFont typeface="Symbol"/>
                        <a:buChar char=""/>
                      </a:pPr>
                      <a:r>
                        <a:rPr lang="en-GB" sz="1400" dirty="0" smtClean="0">
                          <a:latin typeface="Letter-join Plus 8" pitchFamily="50" charset="0"/>
                        </a:rPr>
                        <a:t>Feedback </a:t>
                      </a:r>
                      <a:r>
                        <a:rPr lang="en-GB" sz="1400" dirty="0">
                          <a:latin typeface="Letter-join Plus 8" pitchFamily="50" charset="0"/>
                        </a:rPr>
                        <a:t>from teaching staff and </a:t>
                      </a:r>
                      <a:r>
                        <a:rPr lang="en-GB" sz="1400" dirty="0" smtClean="0">
                          <a:latin typeface="Letter-join Plus 8" pitchFamily="50" charset="0"/>
                        </a:rPr>
                        <a:t>observations.</a:t>
                      </a:r>
                    </a:p>
                    <a:p>
                      <a:pPr marL="342900" lvl="0" indent="-342900" algn="just">
                        <a:spcAft>
                          <a:spcPts val="0"/>
                        </a:spcAft>
                        <a:buFont typeface="Symbol"/>
                        <a:buChar char=""/>
                      </a:pPr>
                      <a:r>
                        <a:rPr lang="en-GB" sz="1400" dirty="0" smtClean="0">
                          <a:latin typeface="Letter-join Plus 8" pitchFamily="50" charset="0"/>
                        </a:rPr>
                        <a:t>Pupil </a:t>
                      </a:r>
                      <a:r>
                        <a:rPr lang="en-GB" sz="1400" dirty="0">
                          <a:latin typeface="Letter-join Plus 8" pitchFamily="50" charset="0"/>
                        </a:rPr>
                        <a:t>Premium </a:t>
                      </a:r>
                      <a:r>
                        <a:rPr lang="en-GB" sz="1400" dirty="0" smtClean="0">
                          <a:latin typeface="Letter-join Plus 8" pitchFamily="50" charset="0"/>
                        </a:rPr>
                        <a:t>and</a:t>
                      </a:r>
                      <a:r>
                        <a:rPr lang="en-GB" sz="1400" baseline="0" dirty="0" smtClean="0">
                          <a:latin typeface="Letter-join Plus 8" pitchFamily="50" charset="0"/>
                        </a:rPr>
                        <a:t> other </a:t>
                      </a:r>
                      <a:r>
                        <a:rPr lang="en-GB" sz="1400" dirty="0" smtClean="0">
                          <a:latin typeface="Letter-join Plus 8" pitchFamily="50" charset="0"/>
                        </a:rPr>
                        <a:t>interventions </a:t>
                      </a:r>
                      <a:r>
                        <a:rPr lang="en-GB" sz="1400" dirty="0">
                          <a:latin typeface="Letter-join Plus 8" pitchFamily="50" charset="0"/>
                        </a:rPr>
                        <a:t>not showing </a:t>
                      </a:r>
                      <a:r>
                        <a:rPr lang="en-GB" sz="1400" dirty="0" smtClean="0">
                          <a:latin typeface="Letter-join Plus 8" pitchFamily="50" charset="0"/>
                        </a:rPr>
                        <a:t> impact.</a:t>
                      </a:r>
                      <a:endParaRPr lang="en-GB" sz="1600" dirty="0">
                        <a:latin typeface="Letter-join Plus 8" pitchFamily="50" charset="0"/>
                      </a:endParaRPr>
                    </a:p>
                    <a:p>
                      <a:pPr marL="342900" lvl="0" indent="-342900" algn="just">
                        <a:spcAft>
                          <a:spcPts val="0"/>
                        </a:spcAft>
                        <a:buFont typeface="Symbol"/>
                        <a:buChar char=""/>
                      </a:pPr>
                      <a:r>
                        <a:rPr lang="en-GB" sz="1400" dirty="0">
                          <a:latin typeface="Letter-join Plus 8" pitchFamily="50" charset="0"/>
                        </a:rPr>
                        <a:t>R</a:t>
                      </a:r>
                      <a:r>
                        <a:rPr lang="en-GB" sz="1400" dirty="0" smtClean="0">
                          <a:latin typeface="Letter-join Plus 8" pitchFamily="50" charset="0"/>
                        </a:rPr>
                        <a:t>eferrals  </a:t>
                      </a:r>
                      <a:r>
                        <a:rPr lang="en-GB" sz="1400" dirty="0">
                          <a:latin typeface="Letter-join Plus 8" pitchFamily="50" charset="0"/>
                        </a:rPr>
                        <a:t>from </a:t>
                      </a:r>
                      <a:r>
                        <a:rPr lang="en-GB" sz="1400" dirty="0" smtClean="0">
                          <a:latin typeface="Letter-join Plus 8" pitchFamily="50" charset="0"/>
                        </a:rPr>
                        <a:t>parents.</a:t>
                      </a:r>
                    </a:p>
                    <a:p>
                      <a:pPr marL="342900" lvl="0" indent="-342900" algn="just">
                        <a:spcAft>
                          <a:spcPts val="0"/>
                        </a:spcAft>
                        <a:buFont typeface="Symbol"/>
                        <a:buNone/>
                      </a:pPr>
                      <a:endParaRPr lang="en-GB" sz="1400" b="1" dirty="0" smtClean="0">
                        <a:latin typeface="Letter-join Plus 8" pitchFamily="50" charset="0"/>
                        <a:ea typeface="Times New Roman"/>
                      </a:endParaRPr>
                    </a:p>
                  </a:txBody>
                  <a:tcPr marL="68580" marR="68580" marT="0" marB="0"/>
                </a:tc>
                <a:extLst>
                  <a:ext uri="{0D108BD9-81ED-4DB2-BD59-A6C34878D82A}">
                    <a16:rowId xmlns:a16="http://schemas.microsoft.com/office/drawing/2014/main" val="10001"/>
                  </a:ext>
                </a:extLst>
              </a:tr>
              <a:tr h="1404947">
                <a:tc>
                  <a:txBody>
                    <a:bodyPr/>
                    <a:lstStyle/>
                    <a:p>
                      <a:pPr algn="just">
                        <a:spcAft>
                          <a:spcPts val="0"/>
                        </a:spcAft>
                      </a:pPr>
                      <a:r>
                        <a:rPr lang="en-GB" sz="1400" dirty="0" smtClean="0">
                          <a:latin typeface="Letter-join Plus 8" pitchFamily="50" charset="0"/>
                        </a:rPr>
                        <a:t>3c The school’s approach </a:t>
                      </a:r>
                      <a:r>
                        <a:rPr lang="en-GB" sz="1400" dirty="0">
                          <a:latin typeface="Letter-join Plus 8" pitchFamily="50" charset="0"/>
                        </a:rPr>
                        <a:t>to teaching pupils with SEN</a:t>
                      </a:r>
                      <a:endParaRPr lang="en-GB" sz="1600" b="1" dirty="0">
                        <a:latin typeface="Letter-join Plus 8" pitchFamily="50" charset="0"/>
                        <a:ea typeface="Times New Roman"/>
                      </a:endParaRPr>
                    </a:p>
                  </a:txBody>
                  <a:tcPr marL="68580" marR="68580" marT="0" marB="0"/>
                </a:tc>
                <a:tc>
                  <a:txBody>
                    <a:bodyPr/>
                    <a:lstStyle/>
                    <a:p>
                      <a:pPr algn="just">
                        <a:spcAft>
                          <a:spcPts val="0"/>
                        </a:spcAft>
                      </a:pPr>
                      <a:r>
                        <a:rPr lang="en-GB" sz="1400" dirty="0">
                          <a:latin typeface="Letter-join Plus 8" pitchFamily="50" charset="0"/>
                        </a:rPr>
                        <a:t>Provision for SEN pupils includes :</a:t>
                      </a:r>
                      <a:endParaRPr lang="en-GB" sz="1600" dirty="0">
                        <a:latin typeface="Letter-join Plus 8" pitchFamily="50" charset="0"/>
                      </a:endParaRPr>
                    </a:p>
                    <a:p>
                      <a:pPr marL="342900" lvl="0" indent="-342900" algn="just">
                        <a:spcAft>
                          <a:spcPts val="0"/>
                        </a:spcAft>
                        <a:buFont typeface="Symbol"/>
                        <a:buChar char=""/>
                      </a:pPr>
                      <a:r>
                        <a:rPr lang="en-GB" sz="1400" dirty="0">
                          <a:latin typeface="Letter-join Plus 8" pitchFamily="50" charset="0"/>
                        </a:rPr>
                        <a:t>Q</a:t>
                      </a:r>
                      <a:r>
                        <a:rPr lang="en-GB" sz="1400" dirty="0" smtClean="0">
                          <a:latin typeface="Letter-join Plus 8" pitchFamily="50" charset="0"/>
                        </a:rPr>
                        <a:t>uality </a:t>
                      </a:r>
                      <a:r>
                        <a:rPr lang="en-GB" sz="1400" dirty="0">
                          <a:latin typeface="Letter-join Plus 8" pitchFamily="50" charset="0"/>
                        </a:rPr>
                        <a:t>first teaching, with appropriate differentiation in </a:t>
                      </a:r>
                      <a:r>
                        <a:rPr lang="en-GB" sz="1400" dirty="0" smtClean="0">
                          <a:latin typeface="Letter-join Plus 8" pitchFamily="50" charset="0"/>
                        </a:rPr>
                        <a:t>place.</a:t>
                      </a:r>
                      <a:endParaRPr lang="en-GB" sz="1600" dirty="0">
                        <a:latin typeface="Letter-join Plus 8" pitchFamily="50" charset="0"/>
                      </a:endParaRPr>
                    </a:p>
                    <a:p>
                      <a:pPr marL="342900" lvl="0" indent="-342900" algn="just">
                        <a:spcAft>
                          <a:spcPts val="0"/>
                        </a:spcAft>
                        <a:buFont typeface="Symbol"/>
                        <a:buChar char=""/>
                      </a:pPr>
                      <a:r>
                        <a:rPr lang="en-GB" sz="1400" dirty="0">
                          <a:latin typeface="Letter-join Plus 8" pitchFamily="50" charset="0"/>
                        </a:rPr>
                        <a:t>E</a:t>
                      </a:r>
                      <a:r>
                        <a:rPr lang="en-GB" sz="1400" dirty="0" smtClean="0">
                          <a:latin typeface="Letter-join Plus 8" pitchFamily="50" charset="0"/>
                        </a:rPr>
                        <a:t>xtra </a:t>
                      </a:r>
                      <a:r>
                        <a:rPr lang="en-GB" sz="1400" dirty="0">
                          <a:latin typeface="Letter-join Plus 8" pitchFamily="50" charset="0"/>
                        </a:rPr>
                        <a:t>adult support in classrooms where </a:t>
                      </a:r>
                      <a:r>
                        <a:rPr lang="en-GB" sz="1400" dirty="0" smtClean="0">
                          <a:latin typeface="Letter-join Plus 8" pitchFamily="50" charset="0"/>
                        </a:rPr>
                        <a:t>appropriate.</a:t>
                      </a:r>
                      <a:endParaRPr lang="en-GB" sz="1600" dirty="0">
                        <a:latin typeface="Letter-join Plus 8" pitchFamily="50" charset="0"/>
                      </a:endParaRPr>
                    </a:p>
                    <a:p>
                      <a:pPr marL="342900" lvl="0" indent="-342900" algn="just">
                        <a:spcAft>
                          <a:spcPts val="0"/>
                        </a:spcAft>
                        <a:buFont typeface="Symbol"/>
                        <a:buChar char=""/>
                      </a:pPr>
                      <a:r>
                        <a:rPr lang="en-GB" sz="1400" dirty="0">
                          <a:latin typeface="Letter-join Plus 8" pitchFamily="50" charset="0"/>
                        </a:rPr>
                        <a:t>R</a:t>
                      </a:r>
                      <a:r>
                        <a:rPr lang="en-GB" sz="1400" dirty="0" smtClean="0">
                          <a:latin typeface="Letter-join Plus 8" pitchFamily="50" charset="0"/>
                        </a:rPr>
                        <a:t>educed group</a:t>
                      </a:r>
                      <a:r>
                        <a:rPr lang="en-GB" sz="1400" baseline="0" dirty="0" smtClean="0">
                          <a:latin typeface="Letter-join Plus 8" pitchFamily="50" charset="0"/>
                        </a:rPr>
                        <a:t> sizes </a:t>
                      </a:r>
                      <a:r>
                        <a:rPr lang="en-GB" sz="1400" dirty="0" smtClean="0">
                          <a:latin typeface="Letter-join Plus 8" pitchFamily="50" charset="0"/>
                        </a:rPr>
                        <a:t>where appropriate.</a:t>
                      </a:r>
                      <a:endParaRPr lang="en-GB" sz="1600" dirty="0">
                        <a:latin typeface="Letter-join Plus 8" pitchFamily="50" charset="0"/>
                      </a:endParaRPr>
                    </a:p>
                    <a:p>
                      <a:pPr marL="342900" lvl="0" indent="-342900" algn="just">
                        <a:spcAft>
                          <a:spcPts val="0"/>
                        </a:spcAft>
                        <a:buFont typeface="Symbol"/>
                        <a:buChar char=""/>
                      </a:pPr>
                      <a:r>
                        <a:rPr lang="en-GB" sz="1400" dirty="0" smtClean="0">
                          <a:latin typeface="Letter-join Plus 8" pitchFamily="50" charset="0"/>
                        </a:rPr>
                        <a:t>Personalised </a:t>
                      </a:r>
                      <a:r>
                        <a:rPr lang="en-GB" sz="1400" dirty="0">
                          <a:latin typeface="Letter-join Plus 8" pitchFamily="50" charset="0"/>
                        </a:rPr>
                        <a:t>provision through adapted resources and interventions</a:t>
                      </a:r>
                      <a:r>
                        <a:rPr lang="en-GB" sz="1400" dirty="0" smtClean="0">
                          <a:latin typeface="Letter-join Plus 8" pitchFamily="50" charset="0"/>
                        </a:rPr>
                        <a:t>.</a:t>
                      </a:r>
                    </a:p>
                    <a:p>
                      <a:pPr marL="342900" lvl="0" indent="-342900" algn="just">
                        <a:spcAft>
                          <a:spcPts val="0"/>
                        </a:spcAft>
                        <a:buFont typeface="Symbol"/>
                        <a:buNone/>
                      </a:pPr>
                      <a:endParaRPr lang="en-GB" sz="1600" b="1" dirty="0">
                        <a:latin typeface="Letter-join Plus 8" pitchFamily="50" charset="0"/>
                        <a:ea typeface="Times New Roman"/>
                      </a:endParaRPr>
                    </a:p>
                  </a:txBody>
                  <a:tcPr marL="68580" marR="68580" marT="0" marB="0"/>
                </a:tc>
                <a:extLst>
                  <a:ext uri="{0D108BD9-81ED-4DB2-BD59-A6C34878D82A}">
                    <a16:rowId xmlns:a16="http://schemas.microsoft.com/office/drawing/2014/main" val="10002"/>
                  </a:ext>
                </a:extLst>
              </a:tr>
            </a:tbl>
          </a:graphicData>
        </a:graphic>
      </p:graphicFrame>
      <p:pic>
        <p:nvPicPr>
          <p:cNvPr id="70674" name="Picture 3" descr="C:\Documents and Settings\tricia\Local Settings\Temporary Internet Files\Content.IE5\OOYXM92D\MC900446306[1].wmf"/>
          <p:cNvPicPr>
            <a:picLocks noChangeAspect="1" noChangeArrowheads="1"/>
          </p:cNvPicPr>
          <p:nvPr/>
        </p:nvPicPr>
        <p:blipFill>
          <a:blip r:embed="rId2" cstate="print"/>
          <a:srcRect/>
          <a:stretch>
            <a:fillRect/>
          </a:stretch>
        </p:blipFill>
        <p:spPr bwMode="auto">
          <a:xfrm>
            <a:off x="1817840" y="1412776"/>
            <a:ext cx="1003300" cy="1009650"/>
          </a:xfrm>
          <a:prstGeom prst="rect">
            <a:avLst/>
          </a:prstGeom>
          <a:noFill/>
          <a:ln w="9525">
            <a:noFill/>
            <a:miter lim="800000"/>
            <a:headEnd/>
            <a:tailEnd/>
          </a:ln>
        </p:spPr>
      </p:pic>
      <p:pic>
        <p:nvPicPr>
          <p:cNvPr id="1027" name="Picture 3" descr="C:\Users\tricia\AppData\Local\Microsoft\Windows\Temporary Internet Files\Content.IE5\T9M79TH3\Ngngu[1].png"/>
          <p:cNvPicPr>
            <a:picLocks noChangeAspect="1" noChangeArrowheads="1"/>
          </p:cNvPicPr>
          <p:nvPr/>
        </p:nvPicPr>
        <p:blipFill>
          <a:blip r:embed="rId3" cstate="print"/>
          <a:srcRect/>
          <a:stretch>
            <a:fillRect/>
          </a:stretch>
        </p:blipFill>
        <p:spPr bwMode="auto">
          <a:xfrm>
            <a:off x="1452988" y="3356992"/>
            <a:ext cx="1368152" cy="936104"/>
          </a:xfrm>
          <a:prstGeom prst="rect">
            <a:avLst/>
          </a:prstGeom>
          <a:noFill/>
        </p:spPr>
      </p:pic>
      <p:pic>
        <p:nvPicPr>
          <p:cNvPr id="6146" name="Picture 2" descr="https://encrypted-tbn1.gstatic.com/images?q=tbn:ANd9GcTXMLi4DiT-2KXFuTwLIm31Sqj6Eaf3hy8HneerZGJlestbcY9m0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70314" y="4653136"/>
            <a:ext cx="1250826" cy="12508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9" name="Rectangle 2"/>
          <p:cNvSpPr>
            <a:spLocks noChangeArrowheads="1"/>
          </p:cNvSpPr>
          <p:nvPr/>
        </p:nvSpPr>
        <p:spPr bwMode="auto">
          <a:xfrm>
            <a:off x="2116007" y="129746"/>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2154213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56667395"/>
              </p:ext>
            </p:extLst>
          </p:nvPr>
        </p:nvGraphicFramePr>
        <p:xfrm>
          <a:off x="323529" y="836711"/>
          <a:ext cx="7560839" cy="5453688"/>
        </p:xfrm>
        <a:graphic>
          <a:graphicData uri="http://schemas.openxmlformats.org/drawingml/2006/table">
            <a:tbl>
              <a:tblPr>
                <a:tableStyleId>{BC89EF96-8CEA-46FF-86C4-4CE0E7609802}</a:tableStyleId>
              </a:tblPr>
              <a:tblGrid>
                <a:gridCol w="2718263">
                  <a:extLst>
                    <a:ext uri="{9D8B030D-6E8A-4147-A177-3AD203B41FA5}">
                      <a16:colId xmlns:a16="http://schemas.microsoft.com/office/drawing/2014/main" val="20000"/>
                    </a:ext>
                  </a:extLst>
                </a:gridCol>
                <a:gridCol w="4842576">
                  <a:extLst>
                    <a:ext uri="{9D8B030D-6E8A-4147-A177-3AD203B41FA5}">
                      <a16:colId xmlns:a16="http://schemas.microsoft.com/office/drawing/2014/main" val="20001"/>
                    </a:ext>
                  </a:extLst>
                </a:gridCol>
              </a:tblGrid>
              <a:tr h="1281735">
                <a:tc>
                  <a:txBody>
                    <a:bodyPr/>
                    <a:lstStyle/>
                    <a:p>
                      <a:pPr algn="just">
                        <a:spcAft>
                          <a:spcPts val="0"/>
                        </a:spcAft>
                      </a:pPr>
                      <a:r>
                        <a:rPr lang="en-GB" sz="1400" dirty="0" smtClean="0">
                          <a:latin typeface="Letter-join Plus 8" pitchFamily="50" charset="0"/>
                        </a:rPr>
                        <a:t>3a Evaluating </a:t>
                      </a:r>
                      <a:r>
                        <a:rPr lang="en-GB" sz="1400" dirty="0">
                          <a:latin typeface="Letter-join Plus 8" pitchFamily="50" charset="0"/>
                        </a:rPr>
                        <a:t>the effectiveness of the provision made for pupils with SEN</a:t>
                      </a:r>
                      <a:endParaRPr lang="en-GB" sz="1600" b="1" dirty="0">
                        <a:latin typeface="Letter-join Plus 8" pitchFamily="50" charset="0"/>
                        <a:ea typeface="Times New Roman"/>
                      </a:endParaRPr>
                    </a:p>
                  </a:txBody>
                  <a:tcPr marL="68580" marR="68580" marT="0" marB="0"/>
                </a:tc>
                <a:tc>
                  <a:txBody>
                    <a:bodyPr/>
                    <a:lstStyle/>
                    <a:p>
                      <a:pPr algn="just">
                        <a:spcAft>
                          <a:spcPts val="0"/>
                        </a:spcAft>
                      </a:pPr>
                      <a:r>
                        <a:rPr lang="en-GB" sz="1400" dirty="0" smtClean="0">
                          <a:latin typeface="Letter-join Plus 8" pitchFamily="50" charset="0"/>
                        </a:rPr>
                        <a:t>Tracking </a:t>
                      </a:r>
                      <a:r>
                        <a:rPr lang="en-GB" sz="1400" dirty="0">
                          <a:latin typeface="Letter-join Plus 8" pitchFamily="50" charset="0"/>
                        </a:rPr>
                        <a:t>is completed </a:t>
                      </a:r>
                      <a:r>
                        <a:rPr lang="en-GB" sz="1400" dirty="0" err="1" smtClean="0">
                          <a:latin typeface="Letter-join Plus 8" pitchFamily="50" charset="0"/>
                        </a:rPr>
                        <a:t>termly</a:t>
                      </a:r>
                      <a:r>
                        <a:rPr lang="en-GB" sz="1400" dirty="0" smtClean="0">
                          <a:latin typeface="Letter-join Plus 8" pitchFamily="50" charset="0"/>
                        </a:rPr>
                        <a:t> </a:t>
                      </a:r>
                      <a:r>
                        <a:rPr lang="en-GB" sz="1400" dirty="0">
                          <a:latin typeface="Letter-join Plus 8" pitchFamily="50" charset="0"/>
                        </a:rPr>
                        <a:t>and adaptations to provision made in light of these findings. </a:t>
                      </a:r>
                      <a:r>
                        <a:rPr lang="en-GB" sz="1400" dirty="0" smtClean="0">
                          <a:latin typeface="Letter-join Plus 8" pitchFamily="50" charset="0"/>
                        </a:rPr>
                        <a:t>Access</a:t>
                      </a:r>
                      <a:r>
                        <a:rPr lang="en-GB" sz="1400" baseline="0" dirty="0" smtClean="0">
                          <a:latin typeface="Letter-join Plus 8" pitchFamily="50" charset="0"/>
                        </a:rPr>
                        <a:t> to Learning Plans are reviewed and updated </a:t>
                      </a:r>
                      <a:r>
                        <a:rPr lang="en-GB" sz="1400" baseline="0" dirty="0" err="1" smtClean="0">
                          <a:latin typeface="Letter-join Plus 8" pitchFamily="50" charset="0"/>
                        </a:rPr>
                        <a:t>termly</a:t>
                      </a:r>
                      <a:r>
                        <a:rPr lang="en-GB" sz="1400" baseline="0" dirty="0" smtClean="0">
                          <a:latin typeface="Letter-join Plus 8" pitchFamily="50" charset="0"/>
                        </a:rPr>
                        <a:t>. </a:t>
                      </a:r>
                      <a:r>
                        <a:rPr lang="en-GB" sz="1400" dirty="0" smtClean="0">
                          <a:latin typeface="Letter-join Plus 8" pitchFamily="50" charset="0"/>
                        </a:rPr>
                        <a:t>Progress </a:t>
                      </a:r>
                      <a:r>
                        <a:rPr lang="en-GB" sz="1400" dirty="0">
                          <a:latin typeface="Letter-join Plus 8" pitchFamily="50" charset="0"/>
                        </a:rPr>
                        <a:t>and evaluation is reported to the Governor with responsibility for </a:t>
                      </a:r>
                      <a:r>
                        <a:rPr lang="en-GB" sz="1400" dirty="0" smtClean="0">
                          <a:latin typeface="Letter-join Plus 8" pitchFamily="50" charset="0"/>
                        </a:rPr>
                        <a:t>SEN. Annual report to the Governing Body and SEN Information Report posted on Web site</a:t>
                      </a:r>
                    </a:p>
                    <a:p>
                      <a:pPr algn="just">
                        <a:spcAft>
                          <a:spcPts val="0"/>
                        </a:spcAft>
                      </a:pPr>
                      <a:endParaRPr lang="en-GB" sz="1600" b="1" dirty="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1381016">
                <a:tc>
                  <a:txBody>
                    <a:bodyPr/>
                    <a:lstStyle/>
                    <a:p>
                      <a:pPr algn="just">
                        <a:spcAft>
                          <a:spcPts val="0"/>
                        </a:spcAft>
                      </a:pPr>
                      <a:r>
                        <a:rPr lang="en-GB" sz="1400" dirty="0" smtClean="0">
                          <a:latin typeface="Letter-join Plus 8" pitchFamily="50" charset="0"/>
                        </a:rPr>
                        <a:t>3b Arrangements </a:t>
                      </a:r>
                      <a:r>
                        <a:rPr lang="en-GB" sz="1400" dirty="0">
                          <a:latin typeface="Letter-join Plus 8" pitchFamily="50" charset="0"/>
                        </a:rPr>
                        <a:t>for assessing &amp; reviewing pupils’ progress towards outcomes, including opportunities available to work with parents &amp; pupils as part of this assessment and review</a:t>
                      </a:r>
                      <a:endParaRPr lang="en-GB" sz="1600" b="1" dirty="0">
                        <a:latin typeface="Letter-join Plus 8" pitchFamily="50" charset="0"/>
                        <a:ea typeface="Times New Roman"/>
                      </a:endParaRPr>
                    </a:p>
                  </a:txBody>
                  <a:tcPr marL="68580" marR="68580" marT="0" marB="0"/>
                </a:tc>
                <a:tc>
                  <a:txBody>
                    <a:bodyPr/>
                    <a:lstStyle/>
                    <a:p>
                      <a:pPr algn="just">
                        <a:spcAft>
                          <a:spcPts val="0"/>
                        </a:spcAft>
                        <a:buFont typeface="Wingdings" pitchFamily="2" charset="2"/>
                        <a:buNone/>
                      </a:pPr>
                      <a:r>
                        <a:rPr lang="en-GB" sz="1400" dirty="0">
                          <a:latin typeface="Letter-join Plus 8" pitchFamily="50" charset="0"/>
                        </a:rPr>
                        <a:t>These arrangements include </a:t>
                      </a:r>
                      <a:r>
                        <a:rPr lang="en-GB" sz="1400" dirty="0" smtClean="0">
                          <a:latin typeface="Letter-join Plus 8" pitchFamily="50" charset="0"/>
                        </a:rPr>
                        <a:t>:</a:t>
                      </a:r>
                    </a:p>
                    <a:p>
                      <a:pPr algn="just">
                        <a:spcAft>
                          <a:spcPts val="0"/>
                        </a:spcAft>
                        <a:buFont typeface="Wingdings" pitchFamily="2" charset="2"/>
                        <a:buChar char="v"/>
                      </a:pPr>
                      <a:r>
                        <a:rPr lang="en-GB" sz="1400" dirty="0" smtClean="0">
                          <a:latin typeface="Letter-join Plus 8" pitchFamily="50" charset="0"/>
                        </a:rPr>
                        <a:t>   Graduated approach Assess Plan Do Review.</a:t>
                      </a:r>
                    </a:p>
                    <a:p>
                      <a:pPr marL="342900" lvl="0" indent="-342900" algn="just">
                        <a:spcAft>
                          <a:spcPts val="0"/>
                        </a:spcAft>
                        <a:buFont typeface="Wingdings" pitchFamily="2" charset="2"/>
                        <a:buChar char="v"/>
                      </a:pPr>
                      <a:r>
                        <a:rPr lang="en-GB" sz="1400" dirty="0" smtClean="0">
                          <a:latin typeface="Letter-join Plus 8" pitchFamily="50" charset="0"/>
                        </a:rPr>
                        <a:t>Data </a:t>
                      </a:r>
                      <a:r>
                        <a:rPr lang="en-GB" sz="1400" dirty="0">
                          <a:latin typeface="Letter-join Plus 8" pitchFamily="50" charset="0"/>
                        </a:rPr>
                        <a:t>tracking for pupil </a:t>
                      </a:r>
                      <a:r>
                        <a:rPr lang="en-GB" sz="1400" dirty="0" smtClean="0">
                          <a:latin typeface="Letter-join Plus 8" pitchFamily="50" charset="0"/>
                        </a:rPr>
                        <a:t>progress.</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smtClean="0">
                          <a:latin typeface="Letter-join Plus 8" pitchFamily="50" charset="0"/>
                        </a:rPr>
                        <a:t>Access</a:t>
                      </a:r>
                      <a:r>
                        <a:rPr lang="en-GB" sz="1400" baseline="0" dirty="0" smtClean="0">
                          <a:latin typeface="Letter-join Plus 8" pitchFamily="50" charset="0"/>
                        </a:rPr>
                        <a:t> to Learning Plans </a:t>
                      </a:r>
                      <a:r>
                        <a:rPr lang="en-GB" sz="1400" dirty="0" smtClean="0">
                          <a:latin typeface="Letter-join Plus 8" pitchFamily="50" charset="0"/>
                        </a:rPr>
                        <a:t>and  reviews</a:t>
                      </a:r>
                      <a:r>
                        <a:rPr lang="en-GB" sz="1400" baseline="0" dirty="0" smtClean="0">
                          <a:latin typeface="Letter-join Plus 8" pitchFamily="50" charset="0"/>
                        </a:rPr>
                        <a:t> shared with parents.</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smtClean="0">
                          <a:latin typeface="Letter-join Plus 8" pitchFamily="50" charset="0"/>
                        </a:rPr>
                        <a:t>Observations </a:t>
                      </a:r>
                      <a:r>
                        <a:rPr lang="en-GB" sz="1400" dirty="0">
                          <a:latin typeface="Letter-join Plus 8" pitchFamily="50" charset="0"/>
                        </a:rPr>
                        <a:t>and follow </a:t>
                      </a:r>
                      <a:r>
                        <a:rPr lang="en-GB" sz="1400" dirty="0" smtClean="0">
                          <a:latin typeface="Letter-join Plus 8" pitchFamily="50" charset="0"/>
                        </a:rPr>
                        <a:t>up.</a:t>
                      </a:r>
                    </a:p>
                    <a:p>
                      <a:pPr marL="342900" lvl="0" indent="-342900" algn="just">
                        <a:spcAft>
                          <a:spcPts val="0"/>
                        </a:spcAft>
                        <a:buFont typeface="Wingdings" pitchFamily="2" charset="2"/>
                        <a:buChar char="v"/>
                      </a:pPr>
                      <a:r>
                        <a:rPr lang="en-GB" sz="1400" dirty="0" smtClean="0">
                          <a:latin typeface="Letter-join Plus 8" pitchFamily="50" charset="0"/>
                        </a:rPr>
                        <a:t>Parents meetings.</a:t>
                      </a:r>
                      <a:endParaRPr lang="en-GB" sz="1600" b="1" dirty="0">
                        <a:latin typeface="Letter-join Plus 8" pitchFamily="50" charset="0"/>
                        <a:ea typeface="Times New Roman"/>
                      </a:endParaRPr>
                    </a:p>
                  </a:txBody>
                  <a:tcPr marL="68580" marR="68580" marT="0" marB="0"/>
                </a:tc>
                <a:extLst>
                  <a:ext uri="{0D108BD9-81ED-4DB2-BD59-A6C34878D82A}">
                    <a16:rowId xmlns:a16="http://schemas.microsoft.com/office/drawing/2014/main" val="10001"/>
                  </a:ext>
                </a:extLst>
              </a:tr>
              <a:tr h="2762032">
                <a:tc>
                  <a:txBody>
                    <a:bodyPr/>
                    <a:lstStyle/>
                    <a:p>
                      <a:pPr algn="just">
                        <a:spcAft>
                          <a:spcPts val="0"/>
                        </a:spcAft>
                      </a:pPr>
                      <a:r>
                        <a:rPr lang="en-GB" sz="1400" dirty="0" smtClean="0">
                          <a:latin typeface="Letter-join Plus 8" pitchFamily="50" charset="0"/>
                        </a:rPr>
                        <a:t>3d</a:t>
                      </a:r>
                      <a:r>
                        <a:rPr lang="en-GB" sz="1400" baseline="0" dirty="0" smtClean="0">
                          <a:latin typeface="Letter-join Plus 8" pitchFamily="50" charset="0"/>
                        </a:rPr>
                        <a:t> </a:t>
                      </a:r>
                      <a:r>
                        <a:rPr lang="en-GB" sz="1400" dirty="0" smtClean="0">
                          <a:latin typeface="Letter-join Plus 8" pitchFamily="50" charset="0"/>
                        </a:rPr>
                        <a:t>How adaptations are made to the curriculum and the learning environment of pupils with SEN</a:t>
                      </a:r>
                      <a:endParaRPr lang="en-GB" sz="1600" b="1" dirty="0">
                        <a:latin typeface="Letter-join Plus 8" pitchFamily="50" charset="0"/>
                        <a:ea typeface="Times New Roman"/>
                      </a:endParaRPr>
                    </a:p>
                  </a:txBody>
                  <a:tcPr marL="68580" marR="68580" marT="0" marB="0"/>
                </a:tc>
                <a:tc>
                  <a:txBody>
                    <a:bodyPr/>
                    <a:lstStyle/>
                    <a:p>
                      <a:pPr algn="just">
                        <a:spcAft>
                          <a:spcPts val="0"/>
                        </a:spcAft>
                        <a:buFont typeface="Wingdings" pitchFamily="2" charset="2"/>
                        <a:buNone/>
                      </a:pPr>
                      <a:r>
                        <a:rPr lang="en-GB" sz="1400" dirty="0">
                          <a:latin typeface="Letter-join Plus 8" pitchFamily="50" charset="0"/>
                        </a:rPr>
                        <a:t>The curriculum /learning environment may be adapted by </a:t>
                      </a:r>
                      <a:r>
                        <a:rPr lang="en-GB" sz="1400" dirty="0" smtClean="0">
                          <a:latin typeface="Letter-join Plus 8" pitchFamily="50" charset="0"/>
                        </a:rPr>
                        <a:t>:</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smtClean="0">
                          <a:latin typeface="Letter-join Plus 8" pitchFamily="50" charset="0"/>
                        </a:rPr>
                        <a:t>Groupings </a:t>
                      </a:r>
                      <a:r>
                        <a:rPr lang="en-GB" sz="1400" dirty="0">
                          <a:latin typeface="Letter-join Plus 8" pitchFamily="50" charset="0"/>
                        </a:rPr>
                        <a:t>that target specific levels of </a:t>
                      </a:r>
                      <a:r>
                        <a:rPr lang="en-GB" sz="1400" dirty="0" smtClean="0">
                          <a:latin typeface="Letter-join Plus 8" pitchFamily="50" charset="0"/>
                        </a:rPr>
                        <a:t>progress.</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a:latin typeface="Letter-join Plus 8" pitchFamily="50" charset="0"/>
                        </a:rPr>
                        <a:t>D</a:t>
                      </a:r>
                      <a:r>
                        <a:rPr lang="en-GB" sz="1400" dirty="0" smtClean="0">
                          <a:latin typeface="Letter-join Plus 8" pitchFamily="50" charset="0"/>
                        </a:rPr>
                        <a:t>ifferentiated </a:t>
                      </a:r>
                      <a:r>
                        <a:rPr lang="en-GB" sz="1400" dirty="0">
                          <a:latin typeface="Letter-join Plus 8" pitchFamily="50" charset="0"/>
                        </a:rPr>
                        <a:t>resources and teaching </a:t>
                      </a:r>
                      <a:r>
                        <a:rPr lang="en-GB" sz="1400" dirty="0" smtClean="0">
                          <a:latin typeface="Letter-join Plus 8" pitchFamily="50" charset="0"/>
                        </a:rPr>
                        <a:t>styles.</a:t>
                      </a:r>
                    </a:p>
                    <a:p>
                      <a:pPr marL="342900" lvl="0" indent="-342900" algn="just">
                        <a:spcAft>
                          <a:spcPts val="0"/>
                        </a:spcAft>
                        <a:buFont typeface="Wingdings" pitchFamily="2" charset="2"/>
                        <a:buChar char="v"/>
                      </a:pPr>
                      <a:r>
                        <a:rPr lang="en-GB" sz="1400" dirty="0" smtClean="0">
                          <a:latin typeface="Letter-join Plus 8" pitchFamily="50" charset="0"/>
                        </a:rPr>
                        <a:t>Zoned areas within classrooms with subject specific support materials e.g. working walls, vocabulary</a:t>
                      </a:r>
                      <a:r>
                        <a:rPr lang="en-GB" sz="1400" baseline="0" dirty="0" smtClean="0">
                          <a:latin typeface="Letter-join Plus 8" pitchFamily="50" charset="0"/>
                        </a:rPr>
                        <a:t> aids.</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a:latin typeface="Letter-join Plus 8" pitchFamily="50" charset="0"/>
                        </a:rPr>
                        <a:t>A</a:t>
                      </a:r>
                      <a:r>
                        <a:rPr lang="en-GB" sz="1400" dirty="0" smtClean="0">
                          <a:latin typeface="Letter-join Plus 8" pitchFamily="50" charset="0"/>
                        </a:rPr>
                        <a:t>ppropriate </a:t>
                      </a:r>
                      <a:r>
                        <a:rPr lang="en-GB" sz="1400" dirty="0">
                          <a:latin typeface="Letter-join Plus 8" pitchFamily="50" charset="0"/>
                        </a:rPr>
                        <a:t>choices of texts and topics to suit the </a:t>
                      </a:r>
                      <a:r>
                        <a:rPr lang="en-GB" sz="1400" dirty="0" smtClean="0">
                          <a:latin typeface="Letter-join Plus 8" pitchFamily="50" charset="0"/>
                        </a:rPr>
                        <a:t>learner.</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a:latin typeface="Letter-join Plus 8" pitchFamily="50" charset="0"/>
                        </a:rPr>
                        <a:t>A</a:t>
                      </a:r>
                      <a:r>
                        <a:rPr lang="en-GB" sz="1400" dirty="0" smtClean="0">
                          <a:latin typeface="Letter-join Plus 8" pitchFamily="50" charset="0"/>
                        </a:rPr>
                        <a:t>ccess </a:t>
                      </a:r>
                      <a:r>
                        <a:rPr lang="en-GB" sz="1400" dirty="0">
                          <a:latin typeface="Letter-join Plus 8" pitchFamily="50" charset="0"/>
                        </a:rPr>
                        <a:t>arrangements for </a:t>
                      </a:r>
                      <a:r>
                        <a:rPr lang="en-GB" sz="1400" dirty="0" smtClean="0">
                          <a:latin typeface="Letter-join Plus 8" pitchFamily="50" charset="0"/>
                        </a:rPr>
                        <a:t> tests and or examinations</a:t>
                      </a:r>
                      <a:r>
                        <a:rPr lang="en-GB" sz="1400" dirty="0">
                          <a:latin typeface="Letter-join Plus 8" pitchFamily="50" charset="0"/>
                        </a:rPr>
                        <a:t>.</a:t>
                      </a:r>
                      <a:endParaRPr lang="en-GB" sz="1600" dirty="0">
                        <a:latin typeface="Letter-join Plus 8" pitchFamily="50" charset="0"/>
                      </a:endParaRPr>
                    </a:p>
                    <a:p>
                      <a:pPr marL="342900" lvl="0" indent="-342900" algn="just">
                        <a:spcAft>
                          <a:spcPts val="0"/>
                        </a:spcAft>
                        <a:buFont typeface="Wingdings" pitchFamily="2" charset="2"/>
                        <a:buChar char="v"/>
                      </a:pPr>
                      <a:r>
                        <a:rPr lang="en-GB" sz="1400" dirty="0">
                          <a:latin typeface="Letter-join Plus 8" pitchFamily="50" charset="0"/>
                        </a:rPr>
                        <a:t>A</a:t>
                      </a:r>
                      <a:r>
                        <a:rPr lang="en-GB" sz="1400" dirty="0" smtClean="0">
                          <a:latin typeface="Letter-join Plus 8" pitchFamily="50" charset="0"/>
                        </a:rPr>
                        <a:t>dditional </a:t>
                      </a:r>
                      <a:r>
                        <a:rPr lang="en-GB" sz="1400" dirty="0">
                          <a:latin typeface="Letter-join Plus 8" pitchFamily="50" charset="0"/>
                        </a:rPr>
                        <a:t>adult support.</a:t>
                      </a:r>
                      <a:endParaRPr lang="en-GB" sz="1600" b="1" dirty="0">
                        <a:latin typeface="Letter-join Plus 8" pitchFamily="50" charset="0"/>
                        <a:ea typeface="Times New Roman"/>
                      </a:endParaRPr>
                    </a:p>
                  </a:txBody>
                  <a:tcPr marL="68580" marR="68580" marT="0" marB="0"/>
                </a:tc>
                <a:extLst>
                  <a:ext uri="{0D108BD9-81ED-4DB2-BD59-A6C34878D82A}">
                    <a16:rowId xmlns:a16="http://schemas.microsoft.com/office/drawing/2014/main" val="10002"/>
                  </a:ext>
                </a:extLst>
              </a:tr>
            </a:tbl>
          </a:graphicData>
        </a:graphic>
      </p:graphicFrame>
      <p:pic>
        <p:nvPicPr>
          <p:cNvPr id="4098" name="Picture 2" descr="http://www.kentshill-inf.essex.sch.uk/images/sen.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2477" y="4437112"/>
            <a:ext cx="1905000" cy="169545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7" name="Rectangle 2"/>
          <p:cNvSpPr>
            <a:spLocks noChangeArrowheads="1"/>
          </p:cNvSpPr>
          <p:nvPr/>
        </p:nvSpPr>
        <p:spPr bwMode="auto">
          <a:xfrm>
            <a:off x="1835696" y="115891"/>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1803310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47234550"/>
              </p:ext>
            </p:extLst>
          </p:nvPr>
        </p:nvGraphicFramePr>
        <p:xfrm>
          <a:off x="323529" y="980728"/>
          <a:ext cx="7488832" cy="5143536"/>
        </p:xfrm>
        <a:graphic>
          <a:graphicData uri="http://schemas.openxmlformats.org/drawingml/2006/table">
            <a:tbl>
              <a:tblPr>
                <a:tableStyleId>{BC89EF96-8CEA-46FF-86C4-4CE0E7609802}</a:tableStyleId>
              </a:tblPr>
              <a:tblGrid>
                <a:gridCol w="2952327">
                  <a:extLst>
                    <a:ext uri="{9D8B030D-6E8A-4147-A177-3AD203B41FA5}">
                      <a16:colId xmlns:a16="http://schemas.microsoft.com/office/drawing/2014/main" val="20000"/>
                    </a:ext>
                  </a:extLst>
                </a:gridCol>
                <a:gridCol w="4536505">
                  <a:extLst>
                    <a:ext uri="{9D8B030D-6E8A-4147-A177-3AD203B41FA5}">
                      <a16:colId xmlns:a16="http://schemas.microsoft.com/office/drawing/2014/main" val="20001"/>
                    </a:ext>
                  </a:extLst>
                </a:gridCol>
              </a:tblGrid>
              <a:tr h="5143536">
                <a:tc>
                  <a:txBody>
                    <a:bodyPr/>
                    <a:lstStyle/>
                    <a:p>
                      <a:pPr algn="just">
                        <a:spcAft>
                          <a:spcPts val="0"/>
                        </a:spcAft>
                      </a:pPr>
                      <a:r>
                        <a:rPr lang="en-GB" sz="1800" dirty="0" smtClean="0">
                          <a:latin typeface="Letter-join Plus 8" pitchFamily="50" charset="0"/>
                        </a:rPr>
                        <a:t>3g Support that is available </a:t>
                      </a:r>
                      <a:r>
                        <a:rPr lang="en-GB" sz="1800" dirty="0">
                          <a:latin typeface="Letter-join Plus 8" pitchFamily="50" charset="0"/>
                        </a:rPr>
                        <a:t>for improving </a:t>
                      </a:r>
                      <a:r>
                        <a:rPr lang="en-GB" sz="1800" dirty="0" smtClean="0">
                          <a:latin typeface="Letter-join Plus 8" pitchFamily="50" charset="0"/>
                        </a:rPr>
                        <a:t>the social emotional </a:t>
                      </a:r>
                      <a:r>
                        <a:rPr lang="en-GB" sz="1800" dirty="0">
                          <a:latin typeface="Letter-join Plus 8" pitchFamily="50" charset="0"/>
                        </a:rPr>
                        <a:t>and </a:t>
                      </a:r>
                      <a:r>
                        <a:rPr lang="en-GB" sz="1800" dirty="0" smtClean="0">
                          <a:latin typeface="Letter-join Plus 8" pitchFamily="50" charset="0"/>
                        </a:rPr>
                        <a:t>mental</a:t>
                      </a:r>
                      <a:r>
                        <a:rPr lang="en-GB" sz="1800" baseline="0" dirty="0" smtClean="0">
                          <a:latin typeface="Letter-join Plus 8" pitchFamily="50" charset="0"/>
                        </a:rPr>
                        <a:t> health</a:t>
                      </a:r>
                      <a:r>
                        <a:rPr lang="en-GB" sz="1800" dirty="0" smtClean="0">
                          <a:latin typeface="Letter-join Plus 8" pitchFamily="50" charset="0"/>
                        </a:rPr>
                        <a:t> of pupils with special educational</a:t>
                      </a:r>
                      <a:r>
                        <a:rPr lang="en-GB" sz="1800" baseline="0" dirty="0" smtClean="0">
                          <a:latin typeface="Letter-join Plus 8" pitchFamily="50" charset="0"/>
                        </a:rPr>
                        <a:t> </a:t>
                      </a:r>
                      <a:r>
                        <a:rPr lang="en-GB" sz="1800" dirty="0" smtClean="0">
                          <a:latin typeface="Letter-join Plus 8" pitchFamily="50" charset="0"/>
                        </a:rPr>
                        <a:t>needs, </a:t>
                      </a:r>
                      <a:endParaRPr lang="en-GB" sz="2000" b="1" dirty="0">
                        <a:latin typeface="Letter-join Plus 8" pitchFamily="50" charset="0"/>
                        <a:ea typeface="Times New Roman"/>
                      </a:endParaRPr>
                    </a:p>
                  </a:txBody>
                  <a:tcPr marL="68580" marR="68580" marT="0" marB="0"/>
                </a:tc>
                <a:tc>
                  <a:txBody>
                    <a:bodyPr/>
                    <a:lstStyle/>
                    <a:p>
                      <a:pPr algn="just">
                        <a:spcAft>
                          <a:spcPts val="0"/>
                        </a:spcAft>
                      </a:pPr>
                      <a:r>
                        <a:rPr lang="en-GB" sz="1800" dirty="0">
                          <a:latin typeface="Letter-join Plus 8" pitchFamily="50" charset="0"/>
                        </a:rPr>
                        <a:t>Pupils are well supported by :</a:t>
                      </a:r>
                      <a:endParaRPr lang="en-GB" sz="2000" dirty="0">
                        <a:latin typeface="Letter-join Plus 8" pitchFamily="50" charset="0"/>
                      </a:endParaRPr>
                    </a:p>
                    <a:p>
                      <a:pPr marL="342900" lvl="0" indent="-342900" algn="just">
                        <a:spcAft>
                          <a:spcPts val="0"/>
                        </a:spcAft>
                        <a:buFont typeface="Symbol"/>
                        <a:buNone/>
                      </a:pPr>
                      <a:endParaRPr lang="en-GB" sz="2000" dirty="0">
                        <a:latin typeface="Letter-join Plus 8" pitchFamily="50" charset="0"/>
                      </a:endParaRPr>
                    </a:p>
                    <a:p>
                      <a:pPr marL="342900" lvl="0" indent="-342900" algn="just">
                        <a:spcAft>
                          <a:spcPts val="0"/>
                        </a:spcAft>
                        <a:buFont typeface="Symbol"/>
                        <a:buChar char=""/>
                      </a:pPr>
                      <a:r>
                        <a:rPr lang="en-GB" sz="1800" dirty="0">
                          <a:latin typeface="Letter-join Plus 8" pitchFamily="50" charset="0"/>
                        </a:rPr>
                        <a:t>An anti-bullying </a:t>
                      </a:r>
                      <a:r>
                        <a:rPr lang="en-GB" sz="1800" dirty="0" smtClean="0">
                          <a:latin typeface="Letter-join Plus 8" pitchFamily="50" charset="0"/>
                        </a:rPr>
                        <a:t>policy.</a:t>
                      </a:r>
                      <a:endParaRPr lang="en-GB" sz="2000" dirty="0">
                        <a:latin typeface="Letter-join Plus 8" pitchFamily="50" charset="0"/>
                      </a:endParaRPr>
                    </a:p>
                    <a:p>
                      <a:pPr marL="342900" lvl="0" indent="-342900" algn="just">
                        <a:spcAft>
                          <a:spcPts val="0"/>
                        </a:spcAft>
                        <a:buFont typeface="Symbol"/>
                        <a:buChar char=""/>
                      </a:pPr>
                      <a:r>
                        <a:rPr lang="en-GB" sz="1800" dirty="0">
                          <a:latin typeface="Letter-join Plus 8" pitchFamily="50" charset="0"/>
                        </a:rPr>
                        <a:t>Targeted support for individual pupils </a:t>
                      </a:r>
                      <a:r>
                        <a:rPr lang="en-GB" sz="1800" dirty="0" smtClean="0">
                          <a:latin typeface="Letter-join Plus 8" pitchFamily="50" charset="0"/>
                        </a:rPr>
                        <a:t>.</a:t>
                      </a:r>
                    </a:p>
                    <a:p>
                      <a:pPr marL="342900" lvl="0" indent="-342900" algn="just">
                        <a:spcAft>
                          <a:spcPts val="0"/>
                        </a:spcAft>
                        <a:buFont typeface="Symbol"/>
                        <a:buChar char=""/>
                      </a:pPr>
                      <a:r>
                        <a:rPr lang="en-GB" sz="1800" dirty="0" smtClean="0">
                          <a:latin typeface="Letter-join Plus 8" pitchFamily="50" charset="0"/>
                        </a:rPr>
                        <a:t>Th.</a:t>
                      </a:r>
                      <a:r>
                        <a:rPr lang="en-GB" sz="1800" baseline="0" dirty="0" smtClean="0">
                          <a:latin typeface="Letter-join Plus 8" pitchFamily="50" charset="0"/>
                        </a:rPr>
                        <a:t> </a:t>
                      </a:r>
                      <a:r>
                        <a:rPr lang="en-GB" sz="1800" baseline="0" dirty="0" err="1" smtClean="0">
                          <a:latin typeface="Letter-join Plus 8" pitchFamily="50" charset="0"/>
                        </a:rPr>
                        <a:t>Inc</a:t>
                      </a:r>
                      <a:r>
                        <a:rPr lang="en-GB" sz="1800" baseline="0" dirty="0" smtClean="0">
                          <a:latin typeface="Letter-join Plus 8" pitchFamily="50" charset="0"/>
                        </a:rPr>
                        <a:t> Room intervention.</a:t>
                      </a:r>
                    </a:p>
                    <a:p>
                      <a:pPr marL="342900" lvl="0" indent="-342900" algn="just">
                        <a:spcAft>
                          <a:spcPts val="0"/>
                        </a:spcAft>
                        <a:buFont typeface="Symbol"/>
                        <a:buChar char=""/>
                      </a:pPr>
                      <a:r>
                        <a:rPr lang="en-GB" sz="1800" baseline="0" dirty="0" smtClean="0">
                          <a:latin typeface="Letter-join Plus 8" pitchFamily="50" charset="0"/>
                        </a:rPr>
                        <a:t>Relax Kids</a:t>
                      </a:r>
                      <a:endParaRPr lang="en-GB" sz="1800" dirty="0" smtClean="0">
                        <a:latin typeface="Letter-join Plus 8" pitchFamily="50" charset="0"/>
                      </a:endParaRPr>
                    </a:p>
                    <a:p>
                      <a:pPr marL="342900" lvl="0" indent="-342900" algn="just">
                        <a:spcAft>
                          <a:spcPts val="0"/>
                        </a:spcAft>
                        <a:buFont typeface="Symbol"/>
                        <a:buChar char=""/>
                      </a:pPr>
                      <a:r>
                        <a:rPr lang="en-GB" sz="1800" dirty="0" smtClean="0">
                          <a:latin typeface="Letter-join Plus 8" pitchFamily="50" charset="0"/>
                        </a:rPr>
                        <a:t>School</a:t>
                      </a:r>
                      <a:r>
                        <a:rPr lang="en-GB" sz="1800" baseline="0" dirty="0" smtClean="0">
                          <a:latin typeface="Letter-join Plus 8" pitchFamily="50" charset="0"/>
                        </a:rPr>
                        <a:t> Council</a:t>
                      </a:r>
                    </a:p>
                    <a:p>
                      <a:pPr marL="342900" lvl="0" indent="-342900" algn="just">
                        <a:spcAft>
                          <a:spcPts val="0"/>
                        </a:spcAft>
                        <a:buFont typeface="Symbol"/>
                        <a:buChar char=""/>
                      </a:pPr>
                      <a:r>
                        <a:rPr lang="en-GB" sz="1800" baseline="0" dirty="0" smtClean="0">
                          <a:latin typeface="Letter-join Plus 8" pitchFamily="50" charset="0"/>
                        </a:rPr>
                        <a:t>Pupil Voice</a:t>
                      </a:r>
                    </a:p>
                    <a:p>
                      <a:pPr marL="342900" lvl="0" indent="-342900" algn="just">
                        <a:spcAft>
                          <a:spcPts val="0"/>
                        </a:spcAft>
                        <a:buFont typeface="Symbol"/>
                        <a:buChar char=""/>
                      </a:pPr>
                      <a:r>
                        <a:rPr lang="en-GB" sz="1800" baseline="0" dirty="0" smtClean="0">
                          <a:latin typeface="Letter-join Plus 8" pitchFamily="50" charset="0"/>
                        </a:rPr>
                        <a:t>Speech and Language support groups</a:t>
                      </a:r>
                    </a:p>
                    <a:p>
                      <a:pPr marL="342900" lvl="0" indent="-342900" algn="just">
                        <a:spcAft>
                          <a:spcPts val="0"/>
                        </a:spcAft>
                        <a:buFont typeface="Symbol"/>
                        <a:buChar char=""/>
                      </a:pPr>
                      <a:r>
                        <a:rPr lang="en-GB" sz="1800" b="0" baseline="0" dirty="0" smtClean="0">
                          <a:latin typeface="Letter-join Plus 8" pitchFamily="50" charset="0"/>
                          <a:ea typeface="Times New Roman"/>
                        </a:rPr>
                        <a:t>Assistant psychology support groups</a:t>
                      </a:r>
                      <a:endParaRPr lang="en-GB" sz="2000" b="0" dirty="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3074" name="Picture 2" descr="http://www.cliparthut.com/clip-arts/136/school-clip-art-13685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3980568"/>
            <a:ext cx="2404061" cy="177900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8" name="Rectangle 2"/>
          <p:cNvSpPr>
            <a:spLocks noChangeArrowheads="1"/>
          </p:cNvSpPr>
          <p:nvPr/>
        </p:nvSpPr>
        <p:spPr bwMode="auto">
          <a:xfrm>
            <a:off x="1719502" y="271136"/>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520425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42196807"/>
              </p:ext>
            </p:extLst>
          </p:nvPr>
        </p:nvGraphicFramePr>
        <p:xfrm>
          <a:off x="467544" y="928688"/>
          <a:ext cx="7344816" cy="5252992"/>
        </p:xfrm>
        <a:graphic>
          <a:graphicData uri="http://schemas.openxmlformats.org/drawingml/2006/table">
            <a:tbl>
              <a:tblPr>
                <a:tableStyleId>{BC89EF96-8CEA-46FF-86C4-4CE0E7609802}</a:tableStyleId>
              </a:tblPr>
              <a:tblGrid>
                <a:gridCol w="2543420">
                  <a:extLst>
                    <a:ext uri="{9D8B030D-6E8A-4147-A177-3AD203B41FA5}">
                      <a16:colId xmlns:a16="http://schemas.microsoft.com/office/drawing/2014/main" val="20000"/>
                    </a:ext>
                  </a:extLst>
                </a:gridCol>
                <a:gridCol w="4801396">
                  <a:extLst>
                    <a:ext uri="{9D8B030D-6E8A-4147-A177-3AD203B41FA5}">
                      <a16:colId xmlns:a16="http://schemas.microsoft.com/office/drawing/2014/main" val="20001"/>
                    </a:ext>
                  </a:extLst>
                </a:gridCol>
              </a:tblGrid>
              <a:tr h="1779509">
                <a:tc>
                  <a:txBody>
                    <a:bodyPr/>
                    <a:lstStyle/>
                    <a:p>
                      <a:pPr algn="just">
                        <a:spcAft>
                          <a:spcPts val="0"/>
                        </a:spcAft>
                      </a:pPr>
                      <a:r>
                        <a:rPr lang="en-GB" sz="1600" dirty="0" smtClean="0">
                          <a:latin typeface="Letter-join Plus 8" pitchFamily="50" charset="0"/>
                        </a:rPr>
                        <a:t>4 In relation to Mainstream Schools and maintained nursery schools, </a:t>
                      </a:r>
                    </a:p>
                    <a:p>
                      <a:pPr algn="just">
                        <a:spcAft>
                          <a:spcPts val="0"/>
                        </a:spcAft>
                      </a:pPr>
                      <a:r>
                        <a:rPr lang="en-GB" sz="1600" dirty="0" smtClean="0">
                          <a:latin typeface="Letter-join Plus 8" pitchFamily="50" charset="0"/>
                        </a:rPr>
                        <a:t>the Name </a:t>
                      </a:r>
                      <a:r>
                        <a:rPr lang="en-GB" sz="1600" dirty="0">
                          <a:latin typeface="Letter-join Plus 8" pitchFamily="50" charset="0"/>
                        </a:rPr>
                        <a:t>and contact details of </a:t>
                      </a:r>
                      <a:r>
                        <a:rPr lang="en-GB" sz="1600" dirty="0" smtClean="0">
                          <a:latin typeface="Letter-join Plus 8" pitchFamily="50" charset="0"/>
                        </a:rPr>
                        <a:t>SEN Co-ordinator</a:t>
                      </a:r>
                    </a:p>
                    <a:p>
                      <a:pPr algn="just">
                        <a:spcAft>
                          <a:spcPts val="0"/>
                        </a:spcAft>
                      </a:pPr>
                      <a:r>
                        <a:rPr lang="en-GB" sz="1600" dirty="0" smtClean="0">
                          <a:latin typeface="Letter-join Plus 8" pitchFamily="50" charset="0"/>
                        </a:rPr>
                        <a:t>Name and contact details of SEN Governor</a:t>
                      </a:r>
                    </a:p>
                    <a:p>
                      <a:pPr algn="just">
                        <a:spcAft>
                          <a:spcPts val="0"/>
                        </a:spcAft>
                      </a:pPr>
                      <a:endParaRPr lang="en-GB" sz="1800" b="1" dirty="0">
                        <a:latin typeface="Letter-join Plus 8" pitchFamily="50" charset="0"/>
                        <a:ea typeface="Times New Roman"/>
                      </a:endParaRPr>
                    </a:p>
                  </a:txBody>
                  <a:tcPr marL="68580" marR="68580" marT="0" marB="0"/>
                </a:tc>
                <a:tc>
                  <a:txBody>
                    <a:bodyPr/>
                    <a:lstStyle/>
                    <a:p>
                      <a:pPr algn="just">
                        <a:spcAft>
                          <a:spcPts val="0"/>
                        </a:spcAft>
                      </a:pPr>
                      <a:r>
                        <a:rPr lang="en-GB" sz="1600" baseline="0" dirty="0" smtClean="0">
                          <a:latin typeface="Letter-join Plus 8" pitchFamily="50" charset="0"/>
                        </a:rPr>
                        <a:t>Mrs E. Bird (EYFS and KS1 SENCO)</a:t>
                      </a:r>
                    </a:p>
                    <a:p>
                      <a:pPr algn="just">
                        <a:spcAft>
                          <a:spcPts val="0"/>
                        </a:spcAft>
                      </a:pPr>
                      <a:r>
                        <a:rPr lang="en-GB" sz="1600" baseline="0" dirty="0" smtClean="0">
                          <a:latin typeface="Letter-join Plus 8" pitchFamily="50" charset="0"/>
                        </a:rPr>
                        <a:t>Mrs K Nathaniel (KS2 SENCO)</a:t>
                      </a:r>
                    </a:p>
                    <a:p>
                      <a:pPr algn="just">
                        <a:spcAft>
                          <a:spcPts val="0"/>
                        </a:spcAft>
                      </a:pPr>
                      <a:r>
                        <a:rPr lang="en-GB" sz="1600" baseline="0" dirty="0" smtClean="0">
                          <a:latin typeface="Letter-join Plus 8" pitchFamily="50" charset="0"/>
                        </a:rPr>
                        <a:t>School Telephone Number 0161 224 5347</a:t>
                      </a:r>
                    </a:p>
                    <a:p>
                      <a:pPr algn="just">
                        <a:spcAft>
                          <a:spcPts val="0"/>
                        </a:spcAft>
                      </a:pPr>
                      <a:endParaRPr lang="en-GB" sz="1600" baseline="0" dirty="0" smtClean="0">
                        <a:latin typeface="Letter-join Plus 8" pitchFamily="50" charset="0"/>
                      </a:endParaRPr>
                    </a:p>
                    <a:p>
                      <a:pPr algn="just">
                        <a:spcAft>
                          <a:spcPts val="0"/>
                        </a:spcAft>
                      </a:pPr>
                      <a:endParaRPr lang="en-GB" sz="1600" baseline="0" dirty="0" smtClean="0">
                        <a:latin typeface="Letter-join Plus 8" pitchFamily="50" charset="0"/>
                      </a:endParaRPr>
                    </a:p>
                    <a:p>
                      <a:pPr algn="just">
                        <a:spcAft>
                          <a:spcPts val="0"/>
                        </a:spcAft>
                      </a:pPr>
                      <a:endParaRPr lang="en-GB" sz="1600" baseline="0" dirty="0" smtClean="0">
                        <a:latin typeface="Letter-join Plus 8" pitchFamily="50" charset="0"/>
                      </a:endParaRPr>
                    </a:p>
                    <a:p>
                      <a:pPr algn="just">
                        <a:spcAft>
                          <a:spcPts val="0"/>
                        </a:spcAft>
                      </a:pPr>
                      <a:r>
                        <a:rPr lang="en-GB" sz="1600" baseline="0" dirty="0" smtClean="0">
                          <a:latin typeface="Letter-join Plus 8" pitchFamily="50" charset="0"/>
                        </a:rPr>
                        <a:t>Mrs Hill (SEND Governor)</a:t>
                      </a:r>
                      <a:endParaRPr lang="en-GB" sz="1600" b="1" baseline="0" dirty="0" smtClean="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3271792">
                <a:tc>
                  <a:txBody>
                    <a:bodyPr/>
                    <a:lstStyle/>
                    <a:p>
                      <a:pPr algn="just">
                        <a:spcAft>
                          <a:spcPts val="0"/>
                        </a:spcAft>
                      </a:pPr>
                      <a:r>
                        <a:rPr lang="en-GB" sz="1600" dirty="0" smtClean="0">
                          <a:latin typeface="Letter-join Plus 8" pitchFamily="50" charset="0"/>
                        </a:rPr>
                        <a:t>5 Information about the </a:t>
                      </a:r>
                      <a:r>
                        <a:rPr lang="en-GB" sz="1600" dirty="0">
                          <a:latin typeface="Letter-join Plus 8" pitchFamily="50" charset="0"/>
                        </a:rPr>
                        <a:t>expertise and training of staff </a:t>
                      </a:r>
                      <a:r>
                        <a:rPr lang="en-GB" sz="1600" dirty="0" smtClean="0">
                          <a:latin typeface="Letter-join Plus 8" pitchFamily="50" charset="0"/>
                        </a:rPr>
                        <a:t>in relation to children and young people </a:t>
                      </a:r>
                      <a:r>
                        <a:rPr lang="en-GB" sz="1600" dirty="0">
                          <a:latin typeface="Letter-join Plus 8" pitchFamily="50" charset="0"/>
                        </a:rPr>
                        <a:t>with SEN, including how specialist expertise will be </a:t>
                      </a:r>
                      <a:r>
                        <a:rPr lang="en-GB" sz="1600" dirty="0" smtClean="0">
                          <a:latin typeface="Letter-join Plus 8" pitchFamily="50" charset="0"/>
                        </a:rPr>
                        <a:t>secured.</a:t>
                      </a:r>
                      <a:endParaRPr lang="en-GB" sz="1800" b="1" dirty="0">
                        <a:latin typeface="Letter-join Plus 8" pitchFamily="50" charset="0"/>
                        <a:ea typeface="Times New Roman"/>
                      </a:endParaRPr>
                    </a:p>
                  </a:txBody>
                  <a:tcPr marL="66502" marR="66502" marT="0" marB="0"/>
                </a:tc>
                <a:tc>
                  <a:txBody>
                    <a:bodyPr/>
                    <a:lstStyle/>
                    <a:p>
                      <a:pPr marL="342900" lvl="0" indent="-342900" algn="just">
                        <a:spcAft>
                          <a:spcPts val="0"/>
                        </a:spcAft>
                        <a:buFont typeface="Symbol"/>
                        <a:buChar char=""/>
                      </a:pPr>
                      <a:r>
                        <a:rPr lang="en-GB" sz="1600" dirty="0" smtClean="0">
                          <a:latin typeface="Letter-join Plus 8" pitchFamily="50" charset="0"/>
                        </a:rPr>
                        <a:t>Two</a:t>
                      </a:r>
                      <a:r>
                        <a:rPr lang="en-GB" sz="1600" baseline="0" dirty="0" smtClean="0">
                          <a:latin typeface="Letter-join Plus 8" pitchFamily="50" charset="0"/>
                        </a:rPr>
                        <a:t> </a:t>
                      </a:r>
                      <a:r>
                        <a:rPr lang="en-GB" sz="1600" baseline="0" dirty="0" err="1" smtClean="0">
                          <a:latin typeface="Letter-join Plus 8" pitchFamily="50" charset="0"/>
                        </a:rPr>
                        <a:t>SENDCos</a:t>
                      </a:r>
                      <a:r>
                        <a:rPr lang="en-GB" sz="1600" baseline="0" dirty="0" smtClean="0">
                          <a:latin typeface="Letter-join Plus 8" pitchFamily="50" charset="0"/>
                        </a:rPr>
                        <a:t> have completed the SENDCO qualification.</a:t>
                      </a:r>
                      <a:endParaRPr lang="en-GB" sz="1600" dirty="0" smtClean="0">
                        <a:latin typeface="Letter-join Plus 8" pitchFamily="50" charset="0"/>
                      </a:endParaRPr>
                    </a:p>
                    <a:p>
                      <a:pPr marL="342900" lvl="0" indent="-342900" algn="just">
                        <a:spcAft>
                          <a:spcPts val="0"/>
                        </a:spcAft>
                        <a:buFont typeface="Symbol"/>
                        <a:buChar char=""/>
                      </a:pPr>
                      <a:r>
                        <a:rPr lang="en-GB" sz="1600" dirty="0" smtClean="0">
                          <a:latin typeface="Letter-join Plus 8" pitchFamily="50" charset="0"/>
                        </a:rPr>
                        <a:t>Effective </a:t>
                      </a:r>
                      <a:r>
                        <a:rPr lang="en-GB" sz="1600" dirty="0">
                          <a:latin typeface="Letter-join Plus 8" pitchFamily="50" charset="0"/>
                        </a:rPr>
                        <a:t>use of adult </a:t>
                      </a:r>
                      <a:r>
                        <a:rPr lang="en-GB" sz="1600" dirty="0" smtClean="0">
                          <a:latin typeface="Letter-join Plus 8" pitchFamily="50" charset="0"/>
                        </a:rPr>
                        <a:t>support for Literacy and Mathematics by experienced </a:t>
                      </a:r>
                      <a:r>
                        <a:rPr lang="en-GB" sz="1600" dirty="0" err="1" smtClean="0">
                          <a:latin typeface="Letter-join Plus 8" pitchFamily="50" charset="0"/>
                        </a:rPr>
                        <a:t>TAs.</a:t>
                      </a:r>
                      <a:endParaRPr lang="en-GB" sz="1800" dirty="0">
                        <a:latin typeface="Letter-join Plus 8" pitchFamily="50" charset="0"/>
                      </a:endParaRPr>
                    </a:p>
                    <a:p>
                      <a:pPr marL="342900" lvl="0" indent="-342900" algn="just">
                        <a:spcAft>
                          <a:spcPts val="0"/>
                        </a:spcAft>
                        <a:buFont typeface="Symbol"/>
                        <a:buChar char=""/>
                      </a:pPr>
                      <a:r>
                        <a:rPr lang="en-GB" sz="1600" dirty="0">
                          <a:latin typeface="Letter-join Plus 8" pitchFamily="50" charset="0"/>
                        </a:rPr>
                        <a:t>I</a:t>
                      </a:r>
                      <a:r>
                        <a:rPr lang="en-GB" sz="1600" dirty="0" smtClean="0">
                          <a:latin typeface="Letter-join Plus 8" pitchFamily="50" charset="0"/>
                        </a:rPr>
                        <a:t>ndividual </a:t>
                      </a:r>
                      <a:r>
                        <a:rPr lang="en-GB" sz="1600" dirty="0">
                          <a:latin typeface="Letter-join Plus 8" pitchFamily="50" charset="0"/>
                        </a:rPr>
                        <a:t>training re </a:t>
                      </a:r>
                      <a:r>
                        <a:rPr lang="en-GB" sz="1600" dirty="0" smtClean="0">
                          <a:latin typeface="Letter-join Plus 8" pitchFamily="50" charset="0"/>
                        </a:rPr>
                        <a:t>:ASD,</a:t>
                      </a:r>
                      <a:r>
                        <a:rPr lang="en-GB" sz="1600" baseline="0" dirty="0" smtClean="0">
                          <a:latin typeface="Letter-join Plus 8" pitchFamily="50" charset="0"/>
                        </a:rPr>
                        <a:t> Speech and language, play therapy based programmes by outside support with expertise in these specific areas. </a:t>
                      </a:r>
                    </a:p>
                    <a:p>
                      <a:pPr marL="342900" lvl="0" indent="-342900" algn="just">
                        <a:spcAft>
                          <a:spcPts val="0"/>
                        </a:spcAft>
                        <a:buFont typeface="Symbol"/>
                        <a:buChar char=""/>
                      </a:pPr>
                      <a:r>
                        <a:rPr lang="en-GB" sz="1600" baseline="0" dirty="0" smtClean="0">
                          <a:latin typeface="Letter-join Plus 8" pitchFamily="50" charset="0"/>
                        </a:rPr>
                        <a:t>Two intermediate Team teach trained staff, all staff level one trained in team teach.</a:t>
                      </a:r>
                      <a:endParaRPr lang="en-GB" sz="1600" dirty="0" smtClean="0">
                        <a:latin typeface="Letter-join Plus 8" pitchFamily="50" charset="0"/>
                      </a:endParaRPr>
                    </a:p>
                    <a:p>
                      <a:pPr marL="342900" lvl="0" indent="-342900" algn="just">
                        <a:spcAft>
                          <a:spcPts val="0"/>
                        </a:spcAft>
                        <a:buFont typeface="Symbol"/>
                        <a:buNone/>
                      </a:pPr>
                      <a:r>
                        <a:rPr lang="en-GB" sz="1600" dirty="0" smtClean="0">
                          <a:latin typeface="Letter-join Plus 8" pitchFamily="50" charset="0"/>
                        </a:rPr>
                        <a:t>Specialist </a:t>
                      </a:r>
                      <a:r>
                        <a:rPr lang="en-GB" sz="1600" dirty="0">
                          <a:latin typeface="Letter-join Plus 8" pitchFamily="50" charset="0"/>
                        </a:rPr>
                        <a:t>expertise engaged from </a:t>
                      </a:r>
                      <a:r>
                        <a:rPr lang="en-GB" sz="1600" dirty="0" smtClean="0">
                          <a:latin typeface="Letter-join Plus 8" pitchFamily="50" charset="0"/>
                        </a:rPr>
                        <a:t>external</a:t>
                      </a:r>
                    </a:p>
                    <a:p>
                      <a:pPr marL="342900" lvl="0" indent="-342900" algn="just">
                        <a:spcAft>
                          <a:spcPts val="0"/>
                        </a:spcAft>
                        <a:buFont typeface="Symbol"/>
                        <a:buNone/>
                      </a:pPr>
                      <a:r>
                        <a:rPr lang="en-GB" sz="1600" dirty="0" smtClean="0">
                          <a:latin typeface="Letter-join Plus 8" pitchFamily="50" charset="0"/>
                        </a:rPr>
                        <a:t>services</a:t>
                      </a:r>
                      <a:r>
                        <a:rPr lang="en-GB" sz="1600" baseline="0" dirty="0" smtClean="0">
                          <a:latin typeface="Letter-join Plus 8" pitchFamily="50" charset="0"/>
                        </a:rPr>
                        <a:t> –</a:t>
                      </a:r>
                      <a:r>
                        <a:rPr lang="en-GB" sz="1600" dirty="0" smtClean="0">
                          <a:latin typeface="Letter-join Plus 8" pitchFamily="50" charset="0"/>
                        </a:rPr>
                        <a:t> EP </a:t>
                      </a:r>
                      <a:r>
                        <a:rPr lang="en-GB" sz="1600" dirty="0">
                          <a:latin typeface="Letter-join Plus 8" pitchFamily="50" charset="0"/>
                        </a:rPr>
                        <a:t>support, </a:t>
                      </a:r>
                      <a:r>
                        <a:rPr lang="en-GB" sz="1600" dirty="0" smtClean="0">
                          <a:latin typeface="Letter-join Plus 8" pitchFamily="50" charset="0"/>
                        </a:rPr>
                        <a:t>SALT</a:t>
                      </a:r>
                      <a:r>
                        <a:rPr lang="en-GB" sz="1600" baseline="0" dirty="0" smtClean="0">
                          <a:latin typeface="Letter-join Plus 8" pitchFamily="50" charset="0"/>
                        </a:rPr>
                        <a:t> support and Outreach </a:t>
                      </a:r>
                    </a:p>
                    <a:p>
                      <a:pPr marL="342900" lvl="0" indent="-342900" algn="just">
                        <a:spcAft>
                          <a:spcPts val="0"/>
                        </a:spcAft>
                        <a:buFont typeface="Symbol"/>
                        <a:buNone/>
                      </a:pPr>
                      <a:r>
                        <a:rPr lang="en-GB" sz="1600" baseline="0" dirty="0" smtClean="0">
                          <a:latin typeface="Letter-join Plus 8" pitchFamily="50" charset="0"/>
                        </a:rPr>
                        <a:t>school services</a:t>
                      </a:r>
                    </a:p>
                    <a:p>
                      <a:pPr marL="342900" lvl="0" indent="-342900" algn="just">
                        <a:spcAft>
                          <a:spcPts val="0"/>
                        </a:spcAft>
                        <a:buFont typeface="Symbol"/>
                        <a:buNone/>
                      </a:pPr>
                      <a:endParaRPr lang="en-GB" sz="1800" b="1" dirty="0">
                        <a:latin typeface="Letter-join Plus 8" pitchFamily="50" charset="0"/>
                        <a:ea typeface="Times New Roman"/>
                      </a:endParaRPr>
                    </a:p>
                  </a:txBody>
                  <a:tcPr marL="66502" marR="66502" marT="0" marB="0"/>
                </a:tc>
                <a:extLst>
                  <a:ext uri="{0D108BD9-81ED-4DB2-BD59-A6C34878D82A}">
                    <a16:rowId xmlns:a16="http://schemas.microsoft.com/office/drawing/2014/main" val="10001"/>
                  </a:ext>
                </a:extLst>
              </a:tr>
            </a:tbl>
          </a:graphicData>
        </a:graphic>
      </p:graphicFrame>
      <p:pic>
        <p:nvPicPr>
          <p:cNvPr id="73743" name="Picture 3" descr="C:\Documents and Settings\tricia\Local Settings\Temporary Internet Files\Content.IE5\SJ8DA1WO\MM900283214[1].gif"/>
          <p:cNvPicPr>
            <a:picLocks noChangeAspect="1" noChangeArrowheads="1" noCrop="1"/>
          </p:cNvPicPr>
          <p:nvPr/>
        </p:nvPicPr>
        <p:blipFill>
          <a:blip r:embed="rId2" cstate="print"/>
          <a:srcRect/>
          <a:stretch>
            <a:fillRect/>
          </a:stretch>
        </p:blipFill>
        <p:spPr bwMode="auto">
          <a:xfrm>
            <a:off x="6444208" y="1484784"/>
            <a:ext cx="1295400" cy="1381125"/>
          </a:xfrm>
          <a:prstGeom prst="rect">
            <a:avLst/>
          </a:prstGeom>
          <a:noFill/>
          <a:ln w="9525">
            <a:noFill/>
            <a:miter lim="800000"/>
            <a:headEnd/>
            <a:tailEnd/>
          </a:ln>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7" name="Rectangle 2"/>
          <p:cNvSpPr>
            <a:spLocks noChangeArrowheads="1"/>
          </p:cNvSpPr>
          <p:nvPr/>
        </p:nvSpPr>
        <p:spPr bwMode="auto">
          <a:xfrm>
            <a:off x="1719502" y="271136"/>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978908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52599668"/>
              </p:ext>
            </p:extLst>
          </p:nvPr>
        </p:nvGraphicFramePr>
        <p:xfrm>
          <a:off x="179512" y="908050"/>
          <a:ext cx="7848872" cy="5010361"/>
        </p:xfrm>
        <a:graphic>
          <a:graphicData uri="http://schemas.openxmlformats.org/drawingml/2006/table">
            <a:tbl>
              <a:tblPr>
                <a:tableStyleId>{BC89EF96-8CEA-46FF-86C4-4CE0E7609802}</a:tableStyleId>
              </a:tblPr>
              <a:tblGrid>
                <a:gridCol w="2752003">
                  <a:extLst>
                    <a:ext uri="{9D8B030D-6E8A-4147-A177-3AD203B41FA5}">
                      <a16:colId xmlns:a16="http://schemas.microsoft.com/office/drawing/2014/main" val="20000"/>
                    </a:ext>
                  </a:extLst>
                </a:gridCol>
                <a:gridCol w="5096869">
                  <a:extLst>
                    <a:ext uri="{9D8B030D-6E8A-4147-A177-3AD203B41FA5}">
                      <a16:colId xmlns:a16="http://schemas.microsoft.com/office/drawing/2014/main" val="20001"/>
                    </a:ext>
                  </a:extLst>
                </a:gridCol>
              </a:tblGrid>
              <a:tr h="2304926">
                <a:tc>
                  <a:txBody>
                    <a:bodyPr/>
                    <a:lstStyle/>
                    <a:p>
                      <a:pPr algn="just">
                        <a:spcAft>
                          <a:spcPts val="0"/>
                        </a:spcAft>
                      </a:pPr>
                      <a:r>
                        <a:rPr lang="en-GB" sz="2800" dirty="0" smtClean="0">
                          <a:latin typeface="Letter-join Plus 8" pitchFamily="50" charset="0"/>
                        </a:rPr>
                        <a:t>6 </a:t>
                      </a:r>
                      <a:r>
                        <a:rPr lang="en-US" sz="1800" dirty="0" smtClean="0">
                          <a:latin typeface="Letter-join Plus 8" pitchFamily="50" charset="0"/>
                        </a:rPr>
                        <a:t>Information about how equipment and facilities to support children and young people with special educational needs will be secured.  </a:t>
                      </a:r>
                      <a:endParaRPr lang="en-GB" sz="1800" b="1" dirty="0" smtClean="0">
                        <a:latin typeface="Letter-join Plus 8" pitchFamily="50" charset="0"/>
                        <a:ea typeface="Times New Roman"/>
                      </a:endParaRPr>
                    </a:p>
                  </a:txBody>
                  <a:tcPr marL="68580" marR="68580" marT="0" marB="0"/>
                </a:tc>
                <a:tc>
                  <a:txBody>
                    <a:bodyPr/>
                    <a:lstStyle/>
                    <a:p>
                      <a:pPr algn="just">
                        <a:spcAft>
                          <a:spcPts val="0"/>
                        </a:spcAft>
                      </a:pPr>
                      <a:r>
                        <a:rPr lang="en-GB" sz="1200" baseline="0" dirty="0" smtClean="0">
                          <a:latin typeface="Letter-join Plus 8" pitchFamily="50" charset="0"/>
                        </a:rPr>
                        <a:t> </a:t>
                      </a:r>
                      <a:endParaRPr lang="en-GB" sz="2400" baseline="0" dirty="0" smtClean="0">
                        <a:latin typeface="Letter-join Plus 8" pitchFamily="50" charset="0"/>
                      </a:endParaRPr>
                    </a:p>
                    <a:p>
                      <a:pPr algn="just">
                        <a:spcAft>
                          <a:spcPts val="0"/>
                        </a:spcAft>
                        <a:buFont typeface="Arial" pitchFamily="34" charset="0"/>
                        <a:buChar char="•"/>
                      </a:pPr>
                      <a:r>
                        <a:rPr lang="en-GB" sz="2400" baseline="0" dirty="0" smtClean="0">
                          <a:latin typeface="Letter-join Plus 8" pitchFamily="50" charset="0"/>
                        </a:rPr>
                        <a:t> </a:t>
                      </a:r>
                      <a:r>
                        <a:rPr lang="en-GB" sz="1600" baseline="0" dirty="0" smtClean="0">
                          <a:latin typeface="Letter-join Plus 8" pitchFamily="50" charset="0"/>
                        </a:rPr>
                        <a:t>Support Services</a:t>
                      </a:r>
                    </a:p>
                    <a:p>
                      <a:pPr algn="just">
                        <a:spcAft>
                          <a:spcPts val="0"/>
                        </a:spcAft>
                        <a:buFont typeface="Arial" pitchFamily="34" charset="0"/>
                        <a:buChar char="•"/>
                      </a:pPr>
                      <a:r>
                        <a:rPr lang="en-GB" sz="1600" baseline="0" dirty="0" smtClean="0">
                          <a:latin typeface="Letter-join Plus 8" pitchFamily="50" charset="0"/>
                        </a:rPr>
                        <a:t> Charities</a:t>
                      </a:r>
                    </a:p>
                    <a:p>
                      <a:pPr algn="just">
                        <a:spcAft>
                          <a:spcPts val="0"/>
                        </a:spcAft>
                        <a:buFont typeface="Arial" pitchFamily="34" charset="0"/>
                        <a:buChar char="•"/>
                      </a:pPr>
                      <a:r>
                        <a:rPr lang="en-GB" sz="1600" baseline="0" dirty="0" smtClean="0">
                          <a:latin typeface="Letter-join Plus 8" pitchFamily="50" charset="0"/>
                        </a:rPr>
                        <a:t> Volunteers</a:t>
                      </a:r>
                    </a:p>
                    <a:p>
                      <a:pPr algn="just">
                        <a:spcAft>
                          <a:spcPts val="0"/>
                        </a:spcAft>
                      </a:pPr>
                      <a:endParaRPr lang="en-GB" sz="2400" baseline="0" dirty="0" smtClean="0">
                        <a:latin typeface="Letter-join Plus 8" pitchFamily="50" charset="0"/>
                      </a:endParaRPr>
                    </a:p>
                    <a:p>
                      <a:pPr algn="just">
                        <a:spcAft>
                          <a:spcPts val="0"/>
                        </a:spcAft>
                      </a:pPr>
                      <a:endParaRPr lang="en-GB" sz="2400" baseline="0" dirty="0" smtClean="0">
                        <a:latin typeface="Letter-join Plus 8" pitchFamily="50" charset="0"/>
                      </a:endParaRPr>
                    </a:p>
                    <a:p>
                      <a:pPr algn="just">
                        <a:spcAft>
                          <a:spcPts val="0"/>
                        </a:spcAft>
                      </a:pPr>
                      <a:endParaRPr lang="en-GB" sz="2000" b="1" dirty="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2705435">
                <a:tc>
                  <a:txBody>
                    <a:bodyPr/>
                    <a:lstStyle/>
                    <a:p>
                      <a:pPr algn="just">
                        <a:spcAft>
                          <a:spcPts val="0"/>
                        </a:spcAft>
                      </a:pPr>
                      <a:r>
                        <a:rPr lang="en-GB" sz="2000" dirty="0" smtClean="0">
                          <a:latin typeface="Letter-join Plus 8" pitchFamily="50" charset="0"/>
                        </a:rPr>
                        <a:t>7 </a:t>
                      </a:r>
                      <a:r>
                        <a:rPr lang="en-US" sz="1800" dirty="0" smtClean="0">
                          <a:latin typeface="Letter-join Plus 8" pitchFamily="50" charset="0"/>
                        </a:rPr>
                        <a:t>The arrangements for consulting parents of children with special educational needs about, and involving such parents in, the education of their child. </a:t>
                      </a:r>
                      <a:endParaRPr lang="en-GB" sz="1400" b="1" dirty="0">
                        <a:latin typeface="Letter-join Plus 8" pitchFamily="50" charset="0"/>
                        <a:ea typeface="Times New Roman"/>
                      </a:endParaRPr>
                    </a:p>
                  </a:txBody>
                  <a:tcPr marL="66502" marR="66502" marT="0" marB="0"/>
                </a:tc>
                <a:tc>
                  <a:txBody>
                    <a:bodyPr/>
                    <a:lstStyle/>
                    <a:p>
                      <a:pPr algn="just">
                        <a:spcAft>
                          <a:spcPts val="0"/>
                        </a:spcAft>
                        <a:buFont typeface="Arial" pitchFamily="34" charset="0"/>
                        <a:buChar char="•"/>
                      </a:pPr>
                      <a:r>
                        <a:rPr lang="en-GB" sz="1600" baseline="0" dirty="0" smtClean="0">
                          <a:latin typeface="Letter-join Plus 8" pitchFamily="50" charset="0"/>
                        </a:rPr>
                        <a:t>Meetings with class teacher and/or </a:t>
                      </a:r>
                      <a:r>
                        <a:rPr lang="en-GB" sz="1600" baseline="0" dirty="0" err="1" smtClean="0">
                          <a:latin typeface="Letter-join Plus 8" pitchFamily="50" charset="0"/>
                        </a:rPr>
                        <a:t>SENDCo</a:t>
                      </a:r>
                      <a:endParaRPr lang="en-GB" sz="1600" baseline="0" dirty="0" smtClean="0">
                        <a:latin typeface="Letter-join Plus 8" pitchFamily="50" charset="0"/>
                      </a:endParaRPr>
                    </a:p>
                    <a:p>
                      <a:pPr algn="just">
                        <a:spcAft>
                          <a:spcPts val="0"/>
                        </a:spcAft>
                        <a:buFont typeface="Arial" pitchFamily="34" charset="0"/>
                        <a:buChar char="•"/>
                      </a:pPr>
                      <a:r>
                        <a:rPr lang="en-GB" sz="1600" baseline="0" dirty="0" smtClean="0">
                          <a:latin typeface="Letter-join Plus 8" pitchFamily="50" charset="0"/>
                        </a:rPr>
                        <a:t>Review meetings and reviews of access to learning plans</a:t>
                      </a:r>
                    </a:p>
                    <a:p>
                      <a:pPr algn="just">
                        <a:spcAft>
                          <a:spcPts val="0"/>
                        </a:spcAft>
                        <a:buFont typeface="Arial" pitchFamily="34" charset="0"/>
                        <a:buChar char="•"/>
                      </a:pPr>
                      <a:r>
                        <a:rPr lang="en-GB" sz="1600" baseline="0" dirty="0" smtClean="0">
                          <a:latin typeface="Letter-join Plus 8" pitchFamily="50" charset="0"/>
                        </a:rPr>
                        <a:t>Team around the child meetings where necessary</a:t>
                      </a:r>
                    </a:p>
                    <a:p>
                      <a:pPr algn="just">
                        <a:spcAft>
                          <a:spcPts val="0"/>
                        </a:spcAft>
                        <a:buFont typeface="Arial" pitchFamily="34" charset="0"/>
                        <a:buChar char="•"/>
                      </a:pPr>
                      <a:r>
                        <a:rPr lang="en-GB" sz="1600" baseline="0" dirty="0" smtClean="0">
                          <a:latin typeface="Letter-join Plus 8" pitchFamily="50" charset="0"/>
                        </a:rPr>
                        <a:t>Parents Evenings</a:t>
                      </a:r>
                    </a:p>
                    <a:p>
                      <a:pPr algn="just">
                        <a:spcAft>
                          <a:spcPts val="0"/>
                        </a:spcAft>
                        <a:buFont typeface="Arial" pitchFamily="34" charset="0"/>
                        <a:buChar char="•"/>
                      </a:pPr>
                      <a:r>
                        <a:rPr lang="en-GB" sz="1600" b="0" baseline="0" dirty="0" smtClean="0">
                          <a:latin typeface="Letter-join Plus 8" pitchFamily="50" charset="0"/>
                          <a:ea typeface="Times New Roman"/>
                        </a:rPr>
                        <a:t>Network events</a:t>
                      </a:r>
                    </a:p>
                  </a:txBody>
                  <a:tcPr marL="66502" marR="66502" marT="0" marB="0"/>
                </a:tc>
                <a:extLst>
                  <a:ext uri="{0D108BD9-81ED-4DB2-BD59-A6C34878D82A}">
                    <a16:rowId xmlns:a16="http://schemas.microsoft.com/office/drawing/2014/main" val="10001"/>
                  </a:ext>
                </a:extLst>
              </a:tr>
            </a:tbl>
          </a:graphicData>
        </a:graphic>
      </p:graphicFrame>
      <p:pic>
        <p:nvPicPr>
          <p:cNvPr id="75790" name="Picture 2" descr="C:\Documents and Settings\tricia\Local Settings\Temporary Internet Files\Content.IE5\KV1LAPMS\MC900436161[1].wmf"/>
          <p:cNvPicPr>
            <a:picLocks noChangeAspect="1" noChangeArrowheads="1"/>
          </p:cNvPicPr>
          <p:nvPr/>
        </p:nvPicPr>
        <p:blipFill>
          <a:blip r:embed="rId3" cstate="print"/>
          <a:srcRect/>
          <a:stretch>
            <a:fillRect/>
          </a:stretch>
        </p:blipFill>
        <p:spPr bwMode="auto">
          <a:xfrm>
            <a:off x="5508104" y="1772816"/>
            <a:ext cx="1841500" cy="1327150"/>
          </a:xfrm>
          <a:prstGeom prst="rect">
            <a:avLst/>
          </a:prstGeom>
          <a:noFill/>
          <a:ln w="9525">
            <a:noFill/>
            <a:miter lim="800000"/>
            <a:headEnd/>
            <a:tailEnd/>
          </a:ln>
        </p:spPr>
      </p:pic>
      <p:pic>
        <p:nvPicPr>
          <p:cNvPr id="5122" name="Picture 2" descr="https://www.tes.co.uk/pictures/620xAny/1/6/6/6578166_SEN_banner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5836" y="4941168"/>
            <a:ext cx="4824536" cy="90265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8" name="Rectangle 2"/>
          <p:cNvSpPr>
            <a:spLocks noChangeArrowheads="1"/>
          </p:cNvSpPr>
          <p:nvPr/>
        </p:nvSpPr>
        <p:spPr bwMode="auto">
          <a:xfrm>
            <a:off x="1719502" y="271136"/>
            <a:ext cx="4608487" cy="523220"/>
          </a:xfrm>
          <a:prstGeom prst="rect">
            <a:avLst/>
          </a:prstGeom>
          <a:noFill/>
          <a:ln w="9525">
            <a:noFill/>
            <a:miter lim="800000"/>
            <a:headEnd/>
            <a:tailEnd/>
          </a:ln>
        </p:spPr>
        <p:txBody>
          <a:bodyPr wrap="square">
            <a:spAutoFit/>
          </a:bodyPr>
          <a:lstStyle/>
          <a:p>
            <a:r>
              <a:rPr lang="en-GB" sz="2800" b="1" dirty="0">
                <a:solidFill>
                  <a:schemeClr val="accent1"/>
                </a:solidFill>
                <a:latin typeface="Letter-join Plus 8" pitchFamily="50" charset="0"/>
                <a:cs typeface="Times New Roman" pitchFamily="18" charset="0"/>
              </a:rPr>
              <a:t>SEN Information Report</a:t>
            </a:r>
            <a:endParaRPr lang="en-GB" sz="2800" dirty="0">
              <a:solidFill>
                <a:schemeClr val="accent1"/>
              </a:solidFill>
              <a:latin typeface="Letter-join Plus 8" pitchFamily="50" charset="0"/>
            </a:endParaRPr>
          </a:p>
        </p:txBody>
      </p:sp>
    </p:spTree>
    <p:extLst>
      <p:ext uri="{BB962C8B-B14F-4D97-AF65-F5344CB8AC3E}">
        <p14:creationId xmlns:p14="http://schemas.microsoft.com/office/powerpoint/2010/main" val="3877094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60006265"/>
              </p:ext>
            </p:extLst>
          </p:nvPr>
        </p:nvGraphicFramePr>
        <p:xfrm>
          <a:off x="323528" y="908050"/>
          <a:ext cx="7632848" cy="4818811"/>
        </p:xfrm>
        <a:graphic>
          <a:graphicData uri="http://schemas.openxmlformats.org/drawingml/2006/table">
            <a:tbl>
              <a:tblPr>
                <a:tableStyleId>{BC89EF96-8CEA-46FF-86C4-4CE0E7609802}</a:tableStyleId>
              </a:tblPr>
              <a:tblGrid>
                <a:gridCol w="3258758">
                  <a:extLst>
                    <a:ext uri="{9D8B030D-6E8A-4147-A177-3AD203B41FA5}">
                      <a16:colId xmlns:a16="http://schemas.microsoft.com/office/drawing/2014/main" val="20000"/>
                    </a:ext>
                  </a:extLst>
                </a:gridCol>
                <a:gridCol w="4374090">
                  <a:extLst>
                    <a:ext uri="{9D8B030D-6E8A-4147-A177-3AD203B41FA5}">
                      <a16:colId xmlns:a16="http://schemas.microsoft.com/office/drawing/2014/main" val="20001"/>
                    </a:ext>
                  </a:extLst>
                </a:gridCol>
              </a:tblGrid>
              <a:tr h="2604508">
                <a:tc>
                  <a:txBody>
                    <a:bodyPr/>
                    <a:lstStyle/>
                    <a:p>
                      <a:pPr algn="just">
                        <a:spcAft>
                          <a:spcPts val="0"/>
                        </a:spcAft>
                      </a:pPr>
                      <a:r>
                        <a:rPr lang="en-GB" sz="2800" dirty="0" smtClean="0">
                          <a:latin typeface="Letter-join Plus 8" pitchFamily="50" charset="0"/>
                        </a:rPr>
                        <a:t>8   </a:t>
                      </a:r>
                      <a:r>
                        <a:rPr lang="en-US" sz="1800" dirty="0" smtClean="0">
                          <a:latin typeface="Letter-join Plus 8" pitchFamily="50" charset="0"/>
                        </a:rPr>
                        <a:t>The</a:t>
                      </a:r>
                      <a:r>
                        <a:rPr lang="en-US" sz="1800" baseline="0" dirty="0" smtClean="0">
                          <a:latin typeface="Letter-join Plus 8" pitchFamily="50" charset="0"/>
                        </a:rPr>
                        <a:t> </a:t>
                      </a:r>
                      <a:r>
                        <a:rPr lang="en-US" sz="1800" dirty="0" smtClean="0">
                          <a:latin typeface="Letter-join Plus 8" pitchFamily="50" charset="0"/>
                        </a:rPr>
                        <a:t>arrangements</a:t>
                      </a:r>
                      <a:r>
                        <a:rPr lang="en-US" sz="1800" baseline="0" dirty="0" smtClean="0">
                          <a:latin typeface="Letter-join Plus 8" pitchFamily="50" charset="0"/>
                        </a:rPr>
                        <a:t> </a:t>
                      </a:r>
                      <a:r>
                        <a:rPr lang="en-US" sz="1800" dirty="0" smtClean="0">
                          <a:latin typeface="Letter-join Plus 8" pitchFamily="50" charset="0"/>
                        </a:rPr>
                        <a:t>for consulting young people with special educational needs about and involving them in, their education. </a:t>
                      </a:r>
                      <a:endParaRPr lang="en-GB" sz="2400" b="1" dirty="0" smtClean="0">
                        <a:latin typeface="Letter-join Plus 8" pitchFamily="50" charset="0"/>
                        <a:ea typeface="Times New Roman"/>
                      </a:endParaRPr>
                    </a:p>
                  </a:txBody>
                  <a:tcPr marL="68580" marR="68580" marT="0" marB="0"/>
                </a:tc>
                <a:tc>
                  <a:txBody>
                    <a:bodyPr/>
                    <a:lstStyle/>
                    <a:p>
                      <a:pPr algn="just">
                        <a:spcAft>
                          <a:spcPts val="0"/>
                        </a:spcAft>
                      </a:pPr>
                      <a:r>
                        <a:rPr lang="en-GB" sz="1200" baseline="0" dirty="0" smtClean="0">
                          <a:latin typeface="Letter-join Plus 8" pitchFamily="50" charset="0"/>
                        </a:rPr>
                        <a:t> </a:t>
                      </a:r>
                      <a:endParaRPr lang="en-GB" sz="2400" baseline="0" dirty="0" smtClean="0">
                        <a:latin typeface="Letter-join Plus 8" pitchFamily="50" charset="0"/>
                      </a:endParaRPr>
                    </a:p>
                    <a:p>
                      <a:pPr algn="just">
                        <a:spcAft>
                          <a:spcPts val="0"/>
                        </a:spcAft>
                        <a:buFont typeface="Wingdings" pitchFamily="2" charset="2"/>
                        <a:buChar char="§"/>
                      </a:pPr>
                      <a:r>
                        <a:rPr lang="en-GB" sz="1600" baseline="0" dirty="0" smtClean="0">
                          <a:latin typeface="Letter-join Plus 8" pitchFamily="50" charset="0"/>
                        </a:rPr>
                        <a:t> Pupil Voice</a:t>
                      </a:r>
                    </a:p>
                    <a:p>
                      <a:pPr algn="just">
                        <a:spcAft>
                          <a:spcPts val="0"/>
                        </a:spcAft>
                        <a:buFont typeface="Wingdings" pitchFamily="2" charset="2"/>
                        <a:buChar char="§"/>
                      </a:pPr>
                      <a:r>
                        <a:rPr lang="en-GB" sz="1600" baseline="0" dirty="0" smtClean="0">
                          <a:latin typeface="Letter-join Plus 8" pitchFamily="50" charset="0"/>
                        </a:rPr>
                        <a:t> School Council</a:t>
                      </a:r>
                    </a:p>
                    <a:p>
                      <a:pPr algn="just">
                        <a:spcAft>
                          <a:spcPts val="0"/>
                        </a:spcAft>
                        <a:buFont typeface="Wingdings" pitchFamily="2" charset="2"/>
                        <a:buChar char="§"/>
                      </a:pPr>
                      <a:r>
                        <a:rPr lang="en-GB" sz="1600" baseline="0" dirty="0" smtClean="0">
                          <a:latin typeface="Letter-join Plus 8" pitchFamily="50" charset="0"/>
                        </a:rPr>
                        <a:t> Annual Reviews</a:t>
                      </a:r>
                    </a:p>
                    <a:p>
                      <a:pPr algn="just">
                        <a:spcAft>
                          <a:spcPts val="0"/>
                        </a:spcAft>
                        <a:buFont typeface="Wingdings" pitchFamily="2" charset="2"/>
                        <a:buChar char="§"/>
                      </a:pPr>
                      <a:r>
                        <a:rPr lang="en-GB" sz="1600" baseline="0" dirty="0" smtClean="0">
                          <a:latin typeface="Letter-join Plus 8" pitchFamily="50" charset="0"/>
                        </a:rPr>
                        <a:t> Personal Interviews</a:t>
                      </a:r>
                    </a:p>
                    <a:p>
                      <a:pPr algn="just">
                        <a:spcAft>
                          <a:spcPts val="0"/>
                        </a:spcAft>
                      </a:pPr>
                      <a:endParaRPr lang="en-GB" sz="2400" baseline="0" dirty="0" smtClean="0">
                        <a:latin typeface="Letter-join Plus 8" pitchFamily="50" charset="0"/>
                      </a:endParaRPr>
                    </a:p>
                    <a:p>
                      <a:pPr algn="just">
                        <a:spcAft>
                          <a:spcPts val="0"/>
                        </a:spcAft>
                      </a:pPr>
                      <a:endParaRPr lang="en-GB" sz="2400" baseline="0" dirty="0" smtClean="0">
                        <a:latin typeface="Letter-join Plus 8" pitchFamily="50" charset="0"/>
                      </a:endParaRPr>
                    </a:p>
                    <a:p>
                      <a:pPr algn="just">
                        <a:spcAft>
                          <a:spcPts val="0"/>
                        </a:spcAft>
                      </a:pPr>
                      <a:endParaRPr lang="en-GB" sz="2000" b="1" dirty="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2214303">
                <a:tc>
                  <a:txBody>
                    <a:bodyPr/>
                    <a:lstStyle/>
                    <a:p>
                      <a:pPr algn="just">
                        <a:spcAft>
                          <a:spcPts val="0"/>
                        </a:spcAft>
                      </a:pPr>
                      <a:endParaRPr lang="en-GB" sz="1400" b="1" dirty="0">
                        <a:latin typeface="Letter-join Plus 8" pitchFamily="50" charset="0"/>
                        <a:ea typeface="Times New Roman"/>
                      </a:endParaRPr>
                    </a:p>
                  </a:txBody>
                  <a:tcPr marL="66502" marR="66502" marT="0" marB="0"/>
                </a:tc>
                <a:tc>
                  <a:txBody>
                    <a:bodyPr/>
                    <a:lstStyle/>
                    <a:p>
                      <a:pPr algn="just">
                        <a:spcAft>
                          <a:spcPts val="0"/>
                        </a:spcAft>
                        <a:buFont typeface="Arial" pitchFamily="34" charset="0"/>
                        <a:buChar char="•"/>
                      </a:pPr>
                      <a:endParaRPr lang="en-GB" sz="1600" b="1" dirty="0">
                        <a:latin typeface="Letter-join Plus 8" pitchFamily="50" charset="0"/>
                        <a:ea typeface="Times New Roman"/>
                      </a:endParaRPr>
                    </a:p>
                  </a:txBody>
                  <a:tcPr marL="66502" marR="66502" marT="0" marB="0"/>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3717032"/>
            <a:ext cx="3336032" cy="18087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7" name="Rectangle 2"/>
          <p:cNvSpPr>
            <a:spLocks noChangeArrowheads="1"/>
          </p:cNvSpPr>
          <p:nvPr/>
        </p:nvSpPr>
        <p:spPr bwMode="auto">
          <a:xfrm>
            <a:off x="1719502" y="271136"/>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2202443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03204013"/>
              </p:ext>
            </p:extLst>
          </p:nvPr>
        </p:nvGraphicFramePr>
        <p:xfrm>
          <a:off x="179512" y="620688"/>
          <a:ext cx="7560840" cy="5941490"/>
        </p:xfrm>
        <a:graphic>
          <a:graphicData uri="http://schemas.openxmlformats.org/drawingml/2006/table">
            <a:tbl>
              <a:tblPr>
                <a:tableStyleId>{BC89EF96-8CEA-46FF-86C4-4CE0E7609802}</a:tableStyleId>
              </a:tblPr>
              <a:tblGrid>
                <a:gridCol w="4158463">
                  <a:extLst>
                    <a:ext uri="{9D8B030D-6E8A-4147-A177-3AD203B41FA5}">
                      <a16:colId xmlns:a16="http://schemas.microsoft.com/office/drawing/2014/main" val="20000"/>
                    </a:ext>
                  </a:extLst>
                </a:gridCol>
                <a:gridCol w="3402377">
                  <a:extLst>
                    <a:ext uri="{9D8B030D-6E8A-4147-A177-3AD203B41FA5}">
                      <a16:colId xmlns:a16="http://schemas.microsoft.com/office/drawing/2014/main" val="20001"/>
                    </a:ext>
                  </a:extLst>
                </a:gridCol>
              </a:tblGrid>
              <a:tr h="1883406">
                <a:tc>
                  <a:txBody>
                    <a:bodyPr/>
                    <a:lstStyle/>
                    <a:p>
                      <a:pPr algn="just">
                        <a:spcAft>
                          <a:spcPts val="0"/>
                        </a:spcAft>
                      </a:pPr>
                      <a:r>
                        <a:rPr lang="en-GB" sz="1800" dirty="0" smtClean="0">
                          <a:latin typeface="Letter-join Plus 8" pitchFamily="50" charset="0"/>
                        </a:rPr>
                        <a:t>9</a:t>
                      </a:r>
                      <a:r>
                        <a:rPr lang="en-US" sz="1800" dirty="0" smtClean="0">
                          <a:latin typeface="Letter-join Plus 8" pitchFamily="50" charset="0"/>
                        </a:rPr>
                        <a:t> Any arrangements made by the governing body or the proprietor relating to the treatment of complaints from parents of pupils with special educational needs concerning the provision made at the school.</a:t>
                      </a:r>
                      <a:endParaRPr lang="en-GB" sz="1800" b="1" dirty="0" smtClean="0">
                        <a:latin typeface="Letter-join Plus 8" pitchFamily="50" charset="0"/>
                        <a:ea typeface="Times New Roman"/>
                      </a:endParaRPr>
                    </a:p>
                  </a:txBody>
                  <a:tcPr marL="68580" marR="68580" marT="0" marB="0"/>
                </a:tc>
                <a:tc>
                  <a:txBody>
                    <a:bodyPr/>
                    <a:lstStyle/>
                    <a:p>
                      <a:pPr algn="just">
                        <a:spcAft>
                          <a:spcPts val="0"/>
                        </a:spcAft>
                      </a:pPr>
                      <a:r>
                        <a:rPr lang="en-GB" sz="1100" baseline="0" dirty="0" smtClean="0">
                          <a:latin typeface="Letter-join Plus 8" pitchFamily="50" charset="0"/>
                        </a:rPr>
                        <a:t> </a:t>
                      </a:r>
                      <a:r>
                        <a:rPr lang="en-GB" sz="1600" baseline="0" dirty="0" smtClean="0">
                          <a:latin typeface="Letter-join Plus 8" pitchFamily="50" charset="0"/>
                        </a:rPr>
                        <a:t>Contact the school office and arrange to meet with the </a:t>
                      </a:r>
                      <a:r>
                        <a:rPr lang="en-GB" sz="1600" baseline="0" dirty="0" err="1" smtClean="0">
                          <a:latin typeface="Letter-join Plus 8" pitchFamily="50" charset="0"/>
                        </a:rPr>
                        <a:t>headteacher</a:t>
                      </a:r>
                      <a:r>
                        <a:rPr lang="en-GB" sz="1600" baseline="0" dirty="0" smtClean="0">
                          <a:latin typeface="Letter-join Plus 8" pitchFamily="50" charset="0"/>
                        </a:rPr>
                        <a:t>, Mrs E Eccles:</a:t>
                      </a:r>
                    </a:p>
                    <a:p>
                      <a:pPr algn="just">
                        <a:spcAft>
                          <a:spcPts val="0"/>
                        </a:spcAft>
                      </a:pPr>
                      <a:endParaRPr lang="en-GB" sz="1600" baseline="0" dirty="0" smtClean="0">
                        <a:latin typeface="Letter-join Plus 8" pitchFamily="50" charset="0"/>
                      </a:endParaRPr>
                    </a:p>
                    <a:p>
                      <a:pPr algn="just">
                        <a:spcAft>
                          <a:spcPts val="0"/>
                        </a:spcAft>
                      </a:pPr>
                      <a:r>
                        <a:rPr lang="en-GB" sz="1600" baseline="0" dirty="0" smtClean="0">
                          <a:latin typeface="Letter-join Plus 8" pitchFamily="50" charset="0"/>
                        </a:rPr>
                        <a:t>On 0161 224-5347</a:t>
                      </a:r>
                    </a:p>
                    <a:p>
                      <a:pPr algn="just">
                        <a:spcAft>
                          <a:spcPts val="0"/>
                        </a:spcAft>
                      </a:pPr>
                      <a:endParaRPr lang="en-GB" sz="1600" baseline="0" dirty="0" smtClean="0">
                        <a:latin typeface="Letter-join Plus 8" pitchFamily="50" charset="0"/>
                      </a:endParaRPr>
                    </a:p>
                    <a:p>
                      <a:pPr algn="just">
                        <a:spcAft>
                          <a:spcPts val="0"/>
                        </a:spcAft>
                      </a:pPr>
                      <a:r>
                        <a:rPr lang="en-GB" sz="1600" baseline="0" dirty="0" smtClean="0">
                          <a:latin typeface="Letter-join Plus 8" pitchFamily="50" charset="0"/>
                        </a:rPr>
                        <a:t>Email</a:t>
                      </a:r>
                    </a:p>
                    <a:p>
                      <a:pPr algn="just">
                        <a:spcAft>
                          <a:spcPts val="0"/>
                        </a:spcAft>
                      </a:pPr>
                      <a:r>
                        <a:rPr lang="en-GB" sz="1400" baseline="0" dirty="0" smtClean="0">
                          <a:latin typeface="Letter-join Plus 8" pitchFamily="50" charset="0"/>
                        </a:rPr>
                        <a:t>enquiries@st-josephs.Manchester.sch.uk</a:t>
                      </a:r>
                    </a:p>
                    <a:p>
                      <a:pPr algn="just">
                        <a:spcAft>
                          <a:spcPts val="0"/>
                        </a:spcAft>
                      </a:pPr>
                      <a:endParaRPr lang="en-GB" sz="1600" b="1" baseline="0" dirty="0" smtClean="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4021250">
                <a:tc>
                  <a:txBody>
                    <a:bodyPr/>
                    <a:lstStyle/>
                    <a:p>
                      <a:pPr algn="just">
                        <a:spcAft>
                          <a:spcPts val="0"/>
                        </a:spcAft>
                      </a:pPr>
                      <a:r>
                        <a:rPr lang="en-GB" sz="2000" dirty="0" smtClean="0">
                          <a:latin typeface="Letter-join Plus 8" pitchFamily="50" charset="0"/>
                        </a:rPr>
                        <a:t>10 </a:t>
                      </a:r>
                      <a:r>
                        <a:rPr lang="en-US" sz="1800" dirty="0" smtClean="0">
                          <a:latin typeface="Letter-join Plus 8" pitchFamily="50" charset="0"/>
                        </a:rPr>
                        <a:t>How the governing body involves</a:t>
                      </a:r>
                      <a:r>
                        <a:rPr lang="en-US" sz="1800" baseline="0" dirty="0" smtClean="0">
                          <a:latin typeface="Letter-join Plus 8" pitchFamily="50" charset="0"/>
                        </a:rPr>
                        <a:t> </a:t>
                      </a:r>
                      <a:r>
                        <a:rPr lang="en-US" sz="1800" dirty="0" smtClean="0">
                          <a:latin typeface="Letter-join Plus 8" pitchFamily="50" charset="0"/>
                        </a:rPr>
                        <a:t>other bodies, including health and social services bodies, local authority support services</a:t>
                      </a:r>
                      <a:r>
                        <a:rPr lang="en-US" sz="1800" baseline="0" dirty="0" smtClean="0">
                          <a:latin typeface="Letter-join Plus 8" pitchFamily="50" charset="0"/>
                        </a:rPr>
                        <a:t> </a:t>
                      </a:r>
                      <a:r>
                        <a:rPr lang="en-US" sz="1800" dirty="0" smtClean="0">
                          <a:latin typeface="Letter-join Plus 8" pitchFamily="50" charset="0"/>
                        </a:rPr>
                        <a:t>and voluntary </a:t>
                      </a:r>
                      <a:r>
                        <a:rPr lang="en-US" sz="1800" dirty="0" err="1" smtClean="0">
                          <a:latin typeface="Letter-join Plus 8" pitchFamily="50" charset="0"/>
                        </a:rPr>
                        <a:t>organisations</a:t>
                      </a:r>
                      <a:r>
                        <a:rPr lang="en-US" sz="1800" dirty="0" smtClean="0">
                          <a:latin typeface="Letter-join Plus 8" pitchFamily="50" charset="0"/>
                        </a:rPr>
                        <a:t>, in meeting the needs of pupils with special educational needs and in supporting the families of such pupils.</a:t>
                      </a:r>
                      <a:endParaRPr lang="en-GB" sz="2400" b="1" dirty="0">
                        <a:latin typeface="Letter-join Plus 8" pitchFamily="50" charset="0"/>
                        <a:ea typeface="Times New Roman"/>
                      </a:endParaRPr>
                    </a:p>
                  </a:txBody>
                  <a:tcPr marL="66502" marR="66502" marT="0" marB="0"/>
                </a:tc>
                <a:tc>
                  <a:txBody>
                    <a:bodyPr/>
                    <a:lstStyle/>
                    <a:p>
                      <a:pPr algn="just">
                        <a:spcAft>
                          <a:spcPts val="0"/>
                        </a:spcAft>
                        <a:buFont typeface="Arial" pitchFamily="34" charset="0"/>
                        <a:buChar char="•"/>
                      </a:pPr>
                      <a:r>
                        <a:rPr lang="en-GB" sz="2400" dirty="0" smtClean="0">
                          <a:latin typeface="Letter-join Plus 8" pitchFamily="50" charset="0"/>
                        </a:rPr>
                        <a:t> </a:t>
                      </a:r>
                      <a:r>
                        <a:rPr lang="en-GB" sz="1600" dirty="0" smtClean="0">
                          <a:latin typeface="Letter-join Plus 8" pitchFamily="50" charset="0"/>
                        </a:rPr>
                        <a:t>Governing Bodies duties and challenge</a:t>
                      </a:r>
                    </a:p>
                    <a:p>
                      <a:pPr algn="just">
                        <a:spcAft>
                          <a:spcPts val="0"/>
                        </a:spcAft>
                        <a:buFont typeface="Arial" pitchFamily="34" charset="0"/>
                        <a:buChar char="•"/>
                      </a:pPr>
                      <a:r>
                        <a:rPr lang="en-GB" sz="1600" dirty="0" smtClean="0">
                          <a:latin typeface="Letter-join Plus 8" pitchFamily="50" charset="0"/>
                        </a:rPr>
                        <a:t>Clinical Commissioning Groups</a:t>
                      </a:r>
                      <a:endParaRPr lang="en-GB" sz="1600" b="1" dirty="0" smtClean="0">
                        <a:latin typeface="Letter-join Plus 8" pitchFamily="50" charset="0"/>
                        <a:ea typeface="Times New Roman"/>
                      </a:endParaRPr>
                    </a:p>
                  </a:txBody>
                  <a:tcPr marL="66502" marR="66502" marT="0" marB="0"/>
                </a:tc>
                <a:extLst>
                  <a:ext uri="{0D108BD9-81ED-4DB2-BD59-A6C34878D82A}">
                    <a16:rowId xmlns:a16="http://schemas.microsoft.com/office/drawing/2014/main" val="10001"/>
                  </a:ext>
                </a:extLst>
              </a:tr>
            </a:tbl>
          </a:graphicData>
        </a:graphic>
      </p:graphicFrame>
      <p:pic>
        <p:nvPicPr>
          <p:cNvPr id="7170" name="Picture 2" descr="https://encrypted-tbn2.gstatic.com/images?q=tbn:ANd9GcRFgX7j06LVG8om5jaEP2h2thwIG51wSN9vEBVvbnay3P7JZrGX7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315" y="3900474"/>
            <a:ext cx="2884030" cy="21602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7" name="Rectangle 2"/>
          <p:cNvSpPr>
            <a:spLocks noChangeArrowheads="1"/>
          </p:cNvSpPr>
          <p:nvPr/>
        </p:nvSpPr>
        <p:spPr bwMode="auto">
          <a:xfrm>
            <a:off x="1719502" y="57054"/>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3930796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88595096"/>
              </p:ext>
            </p:extLst>
          </p:nvPr>
        </p:nvGraphicFramePr>
        <p:xfrm>
          <a:off x="323528" y="929785"/>
          <a:ext cx="7560840" cy="5676292"/>
        </p:xfrm>
        <a:graphic>
          <a:graphicData uri="http://schemas.openxmlformats.org/drawingml/2006/table">
            <a:tbl>
              <a:tblPr>
                <a:tableStyleId>{BC89EF96-8CEA-46FF-86C4-4CE0E7609802}</a:tableStyleId>
              </a:tblPr>
              <a:tblGrid>
                <a:gridCol w="4503947">
                  <a:extLst>
                    <a:ext uri="{9D8B030D-6E8A-4147-A177-3AD203B41FA5}">
                      <a16:colId xmlns:a16="http://schemas.microsoft.com/office/drawing/2014/main" val="20000"/>
                    </a:ext>
                  </a:extLst>
                </a:gridCol>
                <a:gridCol w="3056893">
                  <a:extLst>
                    <a:ext uri="{9D8B030D-6E8A-4147-A177-3AD203B41FA5}">
                      <a16:colId xmlns:a16="http://schemas.microsoft.com/office/drawing/2014/main" val="20001"/>
                    </a:ext>
                  </a:extLst>
                </a:gridCol>
              </a:tblGrid>
              <a:tr h="2628292">
                <a:tc>
                  <a:txBody>
                    <a:bodyPr/>
                    <a:lstStyle/>
                    <a:p>
                      <a:pPr algn="just">
                        <a:spcAft>
                          <a:spcPts val="0"/>
                        </a:spcAft>
                      </a:pPr>
                      <a:r>
                        <a:rPr lang="en-US" sz="2400" dirty="0" smtClean="0">
                          <a:latin typeface="Letter-join Plus 8" pitchFamily="50" charset="0"/>
                        </a:rPr>
                        <a:t>11 The contact details of support services for the parents of pupils with special educational needs, including those for arrangements made in accordance with section 32. </a:t>
                      </a:r>
                      <a:endParaRPr lang="en-GB" sz="2400" b="1" dirty="0" smtClean="0">
                        <a:latin typeface="Letter-join Plus 8" pitchFamily="50" charset="0"/>
                        <a:ea typeface="Times New Roman"/>
                      </a:endParaRPr>
                    </a:p>
                  </a:txBody>
                  <a:tcPr marL="68580" marR="68580" marT="0" marB="0"/>
                </a:tc>
                <a:tc>
                  <a:txBody>
                    <a:bodyPr/>
                    <a:lstStyle/>
                    <a:p>
                      <a:pPr algn="just">
                        <a:spcAft>
                          <a:spcPts val="0"/>
                        </a:spcAft>
                      </a:pPr>
                      <a:r>
                        <a:rPr lang="en-GB" sz="1100" baseline="0" dirty="0" smtClean="0">
                          <a:latin typeface="Letter-join Plus 8" pitchFamily="50" charset="0"/>
                        </a:rPr>
                        <a:t> - </a:t>
                      </a:r>
                      <a:r>
                        <a:rPr lang="en-GB" sz="1600" baseline="0" dirty="0" smtClean="0">
                          <a:latin typeface="Letter-join Plus 8" pitchFamily="50" charset="0"/>
                        </a:rPr>
                        <a:t>St. Joseph’s Special Needs Network group:</a:t>
                      </a:r>
                    </a:p>
                    <a:p>
                      <a:pPr algn="just">
                        <a:spcAft>
                          <a:spcPts val="0"/>
                        </a:spcAft>
                      </a:pPr>
                      <a:r>
                        <a:rPr lang="en-GB" sz="1600" baseline="0" dirty="0" smtClean="0">
                          <a:latin typeface="Letter-join Plus 8" pitchFamily="50" charset="0"/>
                        </a:rPr>
                        <a:t>Contact school office on 0161 224-5347.</a:t>
                      </a:r>
                    </a:p>
                    <a:p>
                      <a:pPr algn="just">
                        <a:spcAft>
                          <a:spcPts val="0"/>
                        </a:spcAft>
                      </a:pPr>
                      <a:r>
                        <a:rPr lang="en-GB" sz="1600" baseline="0" dirty="0" smtClean="0">
                          <a:latin typeface="Letter-join Plus 8" pitchFamily="50" charset="0"/>
                        </a:rPr>
                        <a:t>- Manchester </a:t>
                      </a:r>
                      <a:r>
                        <a:rPr lang="en-GB" sz="1600" b="1" baseline="0" dirty="0" smtClean="0">
                          <a:latin typeface="Letter-join Plus 8" pitchFamily="50" charset="0"/>
                        </a:rPr>
                        <a:t>local offer available </a:t>
                      </a:r>
                      <a:r>
                        <a:rPr lang="en-GB" sz="1600" baseline="0" dirty="0" smtClean="0">
                          <a:latin typeface="Letter-join Plus 8" pitchFamily="50" charset="0"/>
                        </a:rPr>
                        <a:t>on the city council and school websites.</a:t>
                      </a:r>
                    </a:p>
                    <a:p>
                      <a:pPr algn="just">
                        <a:spcAft>
                          <a:spcPts val="0"/>
                        </a:spcAft>
                      </a:pPr>
                      <a:r>
                        <a:rPr lang="en-GB" sz="1600" b="1" baseline="0" dirty="0" smtClean="0">
                          <a:latin typeface="Letter-join Plus 8" pitchFamily="50" charset="0"/>
                          <a:ea typeface="Times New Roman"/>
                        </a:rPr>
                        <a:t>- IAS </a:t>
                      </a:r>
                      <a:r>
                        <a:rPr lang="en-GB" sz="1800" b="1" i="0" kern="1200" dirty="0" smtClean="0">
                          <a:solidFill>
                            <a:schemeClr val="tx1"/>
                          </a:solidFill>
                          <a:effectLst/>
                          <a:latin typeface="Letter-join Plus 8" pitchFamily="50" charset="0"/>
                          <a:ea typeface="+mn-ea"/>
                          <a:cs typeface="+mn-cs"/>
                        </a:rPr>
                        <a:t>Parent Confidential Helpline:</a:t>
                      </a:r>
                      <a:r>
                        <a:rPr lang="en-GB" sz="1800" b="0" i="0" kern="1200" dirty="0" smtClean="0">
                          <a:solidFill>
                            <a:schemeClr val="tx1"/>
                          </a:solidFill>
                          <a:effectLst/>
                          <a:latin typeface="Letter-join Plus 8" pitchFamily="50" charset="0"/>
                          <a:ea typeface="+mn-ea"/>
                          <a:cs typeface="+mn-cs"/>
                        </a:rPr>
                        <a:t> 0161 209 8356 (Monday to Friday 8.30am-4pm</a:t>
                      </a:r>
                      <a:endParaRPr lang="en-GB" sz="1600" b="1" baseline="0" dirty="0" smtClean="0">
                        <a:latin typeface="Letter-join Plus 8" pitchFamily="50" charset="0"/>
                        <a:ea typeface="Times New Roman"/>
                      </a:endParaRPr>
                    </a:p>
                    <a:p>
                      <a:pPr algn="just">
                        <a:spcAft>
                          <a:spcPts val="0"/>
                        </a:spcAft>
                      </a:pPr>
                      <a:endParaRPr lang="en-GB" sz="1600" b="1" baseline="0" dirty="0" smtClean="0">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2628292">
                <a:tc>
                  <a:txBody>
                    <a:bodyPr/>
                    <a:lstStyle/>
                    <a:p>
                      <a:pPr algn="just">
                        <a:spcAft>
                          <a:spcPts val="0"/>
                        </a:spcAft>
                      </a:pPr>
                      <a:r>
                        <a:rPr lang="en-GB" sz="2400" dirty="0" smtClean="0">
                          <a:latin typeface="Letter-join Plus 8" pitchFamily="50" charset="0"/>
                        </a:rPr>
                        <a:t>12 </a:t>
                      </a:r>
                      <a:r>
                        <a:rPr lang="en-US" sz="2400" dirty="0" smtClean="0">
                          <a:latin typeface="Letter-join Plus 8" pitchFamily="50" charset="0"/>
                        </a:rPr>
                        <a:t>The school’s arrangements for supporting pupils with special educational needs in a transfer between phases of education or in preparation for adulthood and independent living. </a:t>
                      </a:r>
                      <a:endParaRPr lang="en-GB" sz="2400" b="1" dirty="0">
                        <a:latin typeface="Letter-join Plus 8" pitchFamily="50" charset="0"/>
                        <a:ea typeface="Times New Roman"/>
                      </a:endParaRPr>
                    </a:p>
                  </a:txBody>
                  <a:tcPr marL="66502" marR="66502" marT="0" marB="0"/>
                </a:tc>
                <a:tc>
                  <a:txBody>
                    <a:bodyPr/>
                    <a:lstStyle/>
                    <a:p>
                      <a:pPr algn="just">
                        <a:spcAft>
                          <a:spcPts val="0"/>
                        </a:spcAft>
                        <a:buFont typeface="Wingdings" pitchFamily="2" charset="2"/>
                        <a:buChar char="§"/>
                      </a:pPr>
                      <a:r>
                        <a:rPr lang="en-GB" sz="1600" dirty="0" smtClean="0">
                          <a:latin typeface="Letter-join Plus 8" pitchFamily="50" charset="0"/>
                        </a:rPr>
                        <a:t> Parent/children</a:t>
                      </a:r>
                      <a:r>
                        <a:rPr lang="en-GB" sz="1600" baseline="0" dirty="0" smtClean="0">
                          <a:latin typeface="Letter-join Plus 8" pitchFamily="50" charset="0"/>
                        </a:rPr>
                        <a:t> review.</a:t>
                      </a:r>
                    </a:p>
                    <a:p>
                      <a:pPr algn="just">
                        <a:spcAft>
                          <a:spcPts val="0"/>
                        </a:spcAft>
                        <a:buFont typeface="Wingdings" pitchFamily="2" charset="2"/>
                        <a:buChar char="§"/>
                      </a:pPr>
                      <a:r>
                        <a:rPr lang="en-GB" sz="1600" baseline="0" dirty="0" smtClean="0">
                          <a:latin typeface="Letter-join Plus 8" pitchFamily="50" charset="0"/>
                        </a:rPr>
                        <a:t>Transition meetings with other  professionals and settings</a:t>
                      </a:r>
                    </a:p>
                    <a:p>
                      <a:pPr algn="just">
                        <a:spcAft>
                          <a:spcPts val="0"/>
                        </a:spcAft>
                        <a:buFont typeface="Wingdings" pitchFamily="2" charset="2"/>
                        <a:buChar char="§"/>
                      </a:pPr>
                      <a:r>
                        <a:rPr lang="en-GB" sz="1600" baseline="0" dirty="0" smtClean="0">
                          <a:latin typeface="Letter-join Plus 8" pitchFamily="50" charset="0"/>
                        </a:rPr>
                        <a:t>Transitional links made.</a:t>
                      </a:r>
                    </a:p>
                    <a:p>
                      <a:pPr algn="just">
                        <a:spcAft>
                          <a:spcPts val="0"/>
                        </a:spcAft>
                        <a:buFont typeface="Wingdings" pitchFamily="2" charset="2"/>
                        <a:buChar char="§"/>
                      </a:pPr>
                      <a:endParaRPr lang="en-GB" sz="1600" b="1" baseline="0" dirty="0" smtClean="0">
                        <a:latin typeface="Letter-join Plus 8" pitchFamily="50" charset="0"/>
                        <a:ea typeface="Times New Roman"/>
                      </a:endParaRPr>
                    </a:p>
                  </a:txBody>
                  <a:tcPr marL="66502" marR="66502" marT="0" marB="0"/>
                </a:tc>
                <a:extLst>
                  <a:ext uri="{0D108BD9-81ED-4DB2-BD59-A6C34878D82A}">
                    <a16:rowId xmlns:a16="http://schemas.microsoft.com/office/drawing/2014/main" val="10001"/>
                  </a:ext>
                </a:extLst>
              </a:tr>
            </a:tbl>
          </a:graphicData>
        </a:graphic>
      </p:graphicFrame>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7678" y="5085184"/>
            <a:ext cx="1440160" cy="1299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23341" y="57054"/>
            <a:ext cx="951384" cy="951384"/>
          </a:xfrm>
          <a:prstGeom prst="rect">
            <a:avLst/>
          </a:prstGeom>
        </p:spPr>
      </p:pic>
      <p:sp>
        <p:nvSpPr>
          <p:cNvPr id="6" name="Rectangle 2"/>
          <p:cNvSpPr>
            <a:spLocks noChangeArrowheads="1"/>
          </p:cNvSpPr>
          <p:nvPr/>
        </p:nvSpPr>
        <p:spPr bwMode="auto">
          <a:xfrm>
            <a:off x="1719502" y="375787"/>
            <a:ext cx="4608487" cy="553998"/>
          </a:xfrm>
          <a:prstGeom prst="rect">
            <a:avLst/>
          </a:prstGeom>
          <a:noFill/>
          <a:ln w="9525">
            <a:noFill/>
            <a:miter lim="800000"/>
            <a:headEnd/>
            <a:tailEnd/>
          </a:ln>
        </p:spPr>
        <p:txBody>
          <a:bodyPr wrap="square">
            <a:spAutoFit/>
          </a:bodyPr>
          <a:lstStyle/>
          <a:p>
            <a:r>
              <a:rPr lang="en-GB" sz="3000" b="1" dirty="0">
                <a:solidFill>
                  <a:schemeClr val="accent1"/>
                </a:solidFill>
                <a:latin typeface="Letter-join Plus 8" pitchFamily="50" charset="0"/>
                <a:cs typeface="Times New Roman" pitchFamily="18" charset="0"/>
              </a:rPr>
              <a:t>SEN Information Report</a:t>
            </a:r>
            <a:endParaRPr lang="en-GB" sz="3000" dirty="0">
              <a:solidFill>
                <a:schemeClr val="accent1"/>
              </a:solidFill>
              <a:latin typeface="Letter-join Plus 8" pitchFamily="50" charset="0"/>
            </a:endParaRPr>
          </a:p>
        </p:txBody>
      </p:sp>
    </p:spTree>
    <p:extLst>
      <p:ext uri="{BB962C8B-B14F-4D97-AF65-F5344CB8AC3E}">
        <p14:creationId xmlns:p14="http://schemas.microsoft.com/office/powerpoint/2010/main" val="34739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177</TotalTime>
  <Words>984</Words>
  <Application>Microsoft Office PowerPoint</Application>
  <PresentationFormat>On-screen Show (4:3)</PresentationFormat>
  <Paragraphs>120</Paragraphs>
  <Slides>10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Georgia</vt:lpstr>
      <vt:lpstr>Letter-join Plus 8</vt:lpstr>
      <vt:lpstr>Symbol</vt:lpstr>
      <vt:lpstr>Times New Roman</vt:lpstr>
      <vt:lpstr>Trebuchet MS</vt:lpstr>
      <vt:lpstr>Wingdings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Sian Murray</dc:creator>
  <cp:lastModifiedBy>Aneeka Ahmed</cp:lastModifiedBy>
  <cp:revision>17</cp:revision>
  <dcterms:created xsi:type="dcterms:W3CDTF">2015-06-16T07:39:29Z</dcterms:created>
  <dcterms:modified xsi:type="dcterms:W3CDTF">2024-01-08T10:44:20Z</dcterms:modified>
</cp:coreProperties>
</file>