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63"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p:cViewPr varScale="1">
        <p:scale>
          <a:sx n="108" d="100"/>
          <a:sy n="108" d="100"/>
        </p:scale>
        <p:origin x="1710"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513925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51050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58743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454144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78527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2516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69A84F-4880-4133-AEAD-E9613899A465}" type="datetimeFigureOut">
              <a:rPr lang="en-GB" smtClean="0"/>
              <a:t>02/09/2025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48808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69A84F-4880-4133-AEAD-E9613899A465}" type="datetimeFigureOut">
              <a:rPr lang="en-GB" smtClean="0"/>
              <a:t>02/09/2025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333316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9A84F-4880-4133-AEAD-E9613899A465}" type="datetimeFigureOut">
              <a:rPr lang="en-GB" smtClean="0"/>
              <a:t>02/09/2025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977294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819609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65842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9A84F-4880-4133-AEAD-E9613899A465}" type="datetimeFigureOut">
              <a:rPr lang="en-GB" smtClean="0"/>
              <a:t>02/09/2025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72732-56F2-4C95-BFED-4ABC36080F2F}" type="slidenum">
              <a:rPr lang="en-GB" smtClean="0"/>
              <a:t>‹#›</a:t>
            </a:fld>
            <a:endParaRPr lang="en-GB"/>
          </a:p>
        </p:txBody>
      </p:sp>
    </p:spTree>
    <p:extLst>
      <p:ext uri="{BB962C8B-B14F-4D97-AF65-F5344CB8AC3E}">
        <p14:creationId xmlns:p14="http://schemas.microsoft.com/office/powerpoint/2010/main" val="222797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6197173" y="35987"/>
            <a:ext cx="2915920" cy="6812280"/>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descr="Dark vertical"/>
          <p:cNvSpPr>
            <a:spLocks noChangeArrowheads="1"/>
          </p:cNvSpPr>
          <p:nvPr/>
        </p:nvSpPr>
        <p:spPr bwMode="auto">
          <a:xfrm>
            <a:off x="107504" y="631190"/>
            <a:ext cx="7992888" cy="1952625"/>
          </a:xfrm>
          <a:prstGeom prst="rect">
            <a:avLst/>
          </a:prstGeom>
          <a:pattFill prst="dkVert">
            <a:fgClr>
              <a:srgbClr val="0B5395"/>
            </a:fgClr>
            <a:bgClr>
              <a:srgbClr val="073763"/>
            </a:bgClr>
          </a:pattFill>
          <a:ln w="28575">
            <a:solidFill>
              <a:srgbClr val="FFFFFF"/>
            </a:solidFill>
            <a:miter lim="800000"/>
            <a:headEnd/>
            <a:tailEnd/>
          </a:ln>
          <a:effectLst>
            <a:outerShdw dist="12700" dir="5400000" algn="ctr" rotWithShape="0">
              <a:srgbClr val="000000"/>
            </a:outerShdw>
          </a:effectLst>
        </p:spPr>
        <p:txBody>
          <a:bodyPr rot="0" vert="horz" wrap="square" lIns="91440" tIns="182880" rIns="91440" bIns="45720" anchor="ctr" anchorCtr="0" upright="1">
            <a:noAutofit/>
          </a:bodyPr>
          <a:lstStyle/>
          <a:p>
            <a:pPr marL="914400" algn="ctr">
              <a:lnSpc>
                <a:spcPct val="113000"/>
              </a:lnSpc>
              <a:spcAft>
                <a:spcPts val="500"/>
              </a:spcAft>
            </a:pPr>
            <a:endParaRPr lang="en-US" sz="4000" kern="1400" dirty="0" smtClean="0">
              <a:solidFill>
                <a:srgbClr val="FFFFFF"/>
              </a:solidFill>
              <a:effectLst/>
              <a:latin typeface="Palatino Linotype"/>
              <a:ea typeface="Times New Roman"/>
              <a:cs typeface="Times New Roman"/>
            </a:endParaRPr>
          </a:p>
          <a:p>
            <a:pPr marL="914400" algn="ctr">
              <a:lnSpc>
                <a:spcPct val="113000"/>
              </a:lnSpc>
              <a:spcAft>
                <a:spcPts val="500"/>
              </a:spcAft>
            </a:pPr>
            <a:endParaRPr lang="en-US" sz="2000" kern="1400" dirty="0">
              <a:solidFill>
                <a:srgbClr val="FFFFFF"/>
              </a:solidFill>
              <a:latin typeface="Palatino Linotype"/>
              <a:ea typeface="Times New Roman"/>
              <a:cs typeface="Times New Roman"/>
            </a:endParaRPr>
          </a:p>
          <a:p>
            <a:pPr marL="914400" algn="ctr">
              <a:lnSpc>
                <a:spcPct val="113000"/>
              </a:lnSpc>
              <a:spcAft>
                <a:spcPts val="500"/>
              </a:spcAft>
            </a:pPr>
            <a:r>
              <a:rPr lang="en-US" sz="4000" b="1" kern="1400" dirty="0" smtClean="0">
                <a:solidFill>
                  <a:srgbClr val="FFFFFF"/>
                </a:solidFill>
                <a:effectLst/>
                <a:latin typeface="Letter-join Plus 8" pitchFamily="50" charset="0"/>
                <a:ea typeface="Times New Roman"/>
                <a:cs typeface="Times New Roman"/>
              </a:rPr>
              <a:t>Welcome to</a:t>
            </a:r>
          </a:p>
          <a:p>
            <a:pPr marL="914400" algn="ctr">
              <a:lnSpc>
                <a:spcPct val="113000"/>
              </a:lnSpc>
              <a:spcAft>
                <a:spcPts val="500"/>
              </a:spcAft>
            </a:pPr>
            <a:r>
              <a:rPr lang="en-US" sz="4000" b="1" kern="1400" dirty="0" smtClean="0">
                <a:solidFill>
                  <a:srgbClr val="FFFFFF"/>
                </a:solidFill>
                <a:effectLst/>
                <a:latin typeface="Letter-join Plus 8" pitchFamily="50" charset="0"/>
                <a:ea typeface="Times New Roman"/>
                <a:cs typeface="Times New Roman"/>
              </a:rPr>
              <a:t>Nursery </a:t>
            </a:r>
            <a:endParaRPr lang="en-GB" sz="1100" b="1" kern="1400" dirty="0">
              <a:solidFill>
                <a:srgbClr val="000000"/>
              </a:solidFill>
              <a:effectLst/>
              <a:latin typeface="Letter-join Plus 8" pitchFamily="50" charset="0"/>
              <a:ea typeface="Times New Roman"/>
              <a:cs typeface="Times New Roman"/>
            </a:endParaRPr>
          </a:p>
          <a:p>
            <a:pPr algn="ctr">
              <a:lnSpc>
                <a:spcPct val="110000"/>
              </a:lnSpc>
              <a:spcAft>
                <a:spcPts val="8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0000"/>
              </a:lnSpc>
              <a:spcAft>
                <a:spcPts val="8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8000"/>
              </a:lnSpc>
              <a:spcAft>
                <a:spcPts val="6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3000"/>
              </a:lnSpc>
              <a:spcAft>
                <a:spcPts val="10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400"/>
              </a:spcAft>
            </a:pPr>
            <a:r>
              <a:rPr lang="en-US" sz="1100" kern="1400" dirty="0">
                <a:solidFill>
                  <a:srgbClr val="000000"/>
                </a:solidFill>
                <a:effectLst/>
                <a:latin typeface="Palatino Linotype"/>
                <a:ea typeface="Times New Roman"/>
                <a:cs typeface="Times New Roman"/>
              </a:rPr>
              <a:t> </a:t>
            </a:r>
            <a:endParaRPr lang="en-GB" sz="1100" kern="1400" dirty="0">
              <a:solidFill>
                <a:srgbClr val="000000"/>
              </a:solidFill>
              <a:effectLst/>
              <a:latin typeface="Palatino Linotype"/>
              <a:ea typeface="Times New Roman"/>
              <a:cs typeface="Times New Roman"/>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9725"/>
            <a:ext cx="1134110" cy="1152525"/>
          </a:xfrm>
          <a:prstGeom prst="rect">
            <a:avLst/>
          </a:prstGeom>
          <a:noFill/>
          <a:ln w="38100" algn="in">
            <a:solidFill>
              <a:srgbClr val="0B5395"/>
            </a:solidFill>
            <a:miter lim="800000"/>
            <a:headEnd/>
            <a:tailEnd/>
          </a:ln>
          <a:effectLst/>
        </p:spPr>
      </p:pic>
      <p:sp>
        <p:nvSpPr>
          <p:cNvPr id="7" name="Rectangle 6"/>
          <p:cNvSpPr>
            <a:spLocks noChangeArrowheads="1"/>
          </p:cNvSpPr>
          <p:nvPr/>
        </p:nvSpPr>
        <p:spPr bwMode="auto">
          <a:xfrm>
            <a:off x="107504" y="2845950"/>
            <a:ext cx="4471035" cy="615553"/>
          </a:xfrm>
          <a:prstGeom prst="rect">
            <a:avLst/>
          </a:prstGeom>
          <a:blipFill dpi="0" rotWithShape="1">
            <a:blip r:embed="rId3">
              <a:duotone>
                <a:srgbClr val="E5E9EF"/>
                <a:srgbClr val="FFFFFF"/>
              </a:duotone>
            </a:blip>
            <a:srcRect/>
            <a:tile tx="0" ty="0" sx="100000" sy="100000" flip="none" algn="tl"/>
          </a:blip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91440" tIns="91440" rIns="91440" bIns="137160" anchor="ctr" anchorCtr="0" upright="1">
            <a:spAutoFit/>
          </a:bodyPr>
          <a:lstStyle/>
          <a:p>
            <a:pPr marL="91440" marR="91440">
              <a:lnSpc>
                <a:spcPct val="125000"/>
              </a:lnSpc>
              <a:spcBef>
                <a:spcPts val="800"/>
              </a:spcBef>
              <a:spcAft>
                <a:spcPts val="800"/>
              </a:spcAft>
            </a:pPr>
            <a:r>
              <a:rPr lang="en-US" sz="2000" b="1" kern="1400" dirty="0">
                <a:solidFill>
                  <a:srgbClr val="6076B4"/>
                </a:solidFill>
                <a:effectLst/>
                <a:latin typeface="Letter-join Plus 8" pitchFamily="50" charset="0"/>
                <a:ea typeface="Times New Roman"/>
              </a:rPr>
              <a:t>St Joseph’s RC Primary School</a:t>
            </a:r>
            <a:endParaRPr lang="en-GB" sz="1000" kern="1400" dirty="0">
              <a:solidFill>
                <a:srgbClr val="000000"/>
              </a:solidFill>
              <a:effectLst/>
              <a:latin typeface="Letter-join Plus 8" pitchFamily="50" charset="0"/>
              <a:ea typeface="Times New Roman"/>
            </a:endParaRPr>
          </a:p>
        </p:txBody>
      </p:sp>
      <p:sp>
        <p:nvSpPr>
          <p:cNvPr id="8" name="TextBox 7"/>
          <p:cNvSpPr txBox="1"/>
          <p:nvPr/>
        </p:nvSpPr>
        <p:spPr>
          <a:xfrm>
            <a:off x="107504" y="3717032"/>
            <a:ext cx="4471035"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smtClean="0">
                <a:solidFill>
                  <a:schemeClr val="tx2"/>
                </a:solidFill>
                <a:latin typeface="Letter-join Plus 8" pitchFamily="50" charset="0"/>
              </a:rPr>
              <a:t>Class Teacher: </a:t>
            </a:r>
            <a:r>
              <a:rPr lang="en-US" b="1" dirty="0" err="1" smtClean="0">
                <a:solidFill>
                  <a:schemeClr val="tx2"/>
                </a:solidFill>
                <a:latin typeface="Letter-join Plus 8" pitchFamily="50" charset="0"/>
              </a:rPr>
              <a:t>Ms</a:t>
            </a:r>
            <a:r>
              <a:rPr lang="en-US" b="1" dirty="0" smtClean="0">
                <a:solidFill>
                  <a:schemeClr val="tx2"/>
                </a:solidFill>
                <a:latin typeface="Letter-join Plus 8" pitchFamily="50" charset="0"/>
              </a:rPr>
              <a:t> Knox</a:t>
            </a:r>
            <a:endParaRPr lang="en-GB" b="1" dirty="0">
              <a:solidFill>
                <a:schemeClr val="tx2"/>
              </a:solidFill>
              <a:latin typeface="Letter-join Plus 8" pitchFamily="50" charset="0"/>
            </a:endParaRPr>
          </a:p>
        </p:txBody>
      </p:sp>
      <p:sp>
        <p:nvSpPr>
          <p:cNvPr id="9" name="AutoShape 2" descr="friends clipart png - Clip 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4" descr="friends clipart png - Clip Art Librar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0683" y="4869160"/>
            <a:ext cx="26289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2575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Welcome</a:t>
            </a: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124744"/>
            <a:ext cx="8208912" cy="5355312"/>
          </a:xfrm>
          <a:prstGeom prst="rect">
            <a:avLst/>
          </a:prstGeom>
        </p:spPr>
        <p:txBody>
          <a:bodyPr wrap="square">
            <a:spAutoFit/>
          </a:bodyPr>
          <a:lstStyle/>
          <a:p>
            <a:r>
              <a:rPr lang="en-GB" dirty="0">
                <a:latin typeface="Letter-join Plus 8" pitchFamily="50" charset="0"/>
              </a:rPr>
              <a:t>Dear Parents/ </a:t>
            </a:r>
            <a:r>
              <a:rPr lang="en-GB" dirty="0" smtClean="0">
                <a:latin typeface="Letter-join Plus 8" pitchFamily="50" charset="0"/>
              </a:rPr>
              <a:t>Carers,</a:t>
            </a:r>
          </a:p>
          <a:p>
            <a:endParaRPr lang="en-GB" dirty="0">
              <a:latin typeface="Letter-join Plus 8" pitchFamily="50" charset="0"/>
            </a:endParaRPr>
          </a:p>
          <a:p>
            <a:r>
              <a:rPr lang="en-GB" dirty="0">
                <a:latin typeface="Letter-join Plus 8" pitchFamily="50" charset="0"/>
              </a:rPr>
              <a:t>Welcome to the new school year! What a fantastic first week in the Nursery, they are all settling well and I cannot wait to have them all for the next few weeks. This half term is the time where we will focus on welcoming and settling our new children, making sure that they will feel happy and safe</a:t>
            </a:r>
            <a:r>
              <a:rPr lang="en-GB" dirty="0" smtClean="0">
                <a:latin typeface="Letter-join Plus 8" pitchFamily="50" charset="0"/>
              </a:rPr>
              <a:t>.</a:t>
            </a:r>
          </a:p>
          <a:p>
            <a:endParaRPr lang="en-GB" dirty="0" smtClean="0">
              <a:latin typeface="Letter-join Plus 8" pitchFamily="50" charset="0"/>
            </a:endParaRPr>
          </a:p>
          <a:p>
            <a:r>
              <a:rPr lang="en-GB" dirty="0" smtClean="0">
                <a:latin typeface="Letter-join Plus 8" pitchFamily="50" charset="0"/>
              </a:rPr>
              <a:t>Water Bottles</a:t>
            </a:r>
          </a:p>
          <a:p>
            <a:r>
              <a:rPr lang="en-GB" dirty="0" smtClean="0">
                <a:latin typeface="Letter-join Plus 8" pitchFamily="50" charset="0"/>
              </a:rPr>
              <a:t>Please ensure your child has a water bottle in school with their name on it. Children should only have water in their water bottles, not juice or cordial.</a:t>
            </a:r>
          </a:p>
          <a:p>
            <a:endParaRPr lang="en-GB" dirty="0">
              <a:latin typeface="Letter-join Plus 8" pitchFamily="50" charset="0"/>
            </a:endParaRPr>
          </a:p>
          <a:p>
            <a:r>
              <a:rPr lang="en-GB" dirty="0" smtClean="0">
                <a:latin typeface="Letter-join Plus 8" pitchFamily="50" charset="0"/>
              </a:rPr>
              <a:t>We </a:t>
            </a:r>
            <a:r>
              <a:rPr lang="en-GB" dirty="0">
                <a:latin typeface="Letter-join Plus 8" pitchFamily="50" charset="0"/>
              </a:rPr>
              <a:t>will also be focusing on the three areas of child’s development and learning; </a:t>
            </a:r>
            <a:endParaRPr lang="en-GB" dirty="0" smtClean="0">
              <a:latin typeface="Letter-join Plus 8" pitchFamily="50" charset="0"/>
            </a:endParaRPr>
          </a:p>
          <a:p>
            <a:pPr marL="285750" indent="-285750">
              <a:buFont typeface="Arial" panose="020B0604020202020204" pitchFamily="34" charset="0"/>
              <a:buChar char="•"/>
            </a:pPr>
            <a:r>
              <a:rPr lang="en-GB" dirty="0" smtClean="0">
                <a:latin typeface="Letter-join Plus 8" pitchFamily="50" charset="0"/>
              </a:rPr>
              <a:t>Communication </a:t>
            </a:r>
            <a:r>
              <a:rPr lang="en-GB" dirty="0">
                <a:latin typeface="Letter-join Plus 8" pitchFamily="50" charset="0"/>
              </a:rPr>
              <a:t>and </a:t>
            </a:r>
            <a:r>
              <a:rPr lang="en-GB" dirty="0" smtClean="0">
                <a:latin typeface="Letter-join Plus 8" pitchFamily="50" charset="0"/>
              </a:rPr>
              <a:t>Language</a:t>
            </a:r>
          </a:p>
          <a:p>
            <a:pPr marL="285750" indent="-285750">
              <a:buFont typeface="Arial" panose="020B0604020202020204" pitchFamily="34" charset="0"/>
              <a:buChar char="•"/>
            </a:pPr>
            <a:r>
              <a:rPr lang="en-GB" dirty="0" smtClean="0">
                <a:latin typeface="Letter-join Plus 8" pitchFamily="50" charset="0"/>
              </a:rPr>
              <a:t>Physical &amp; Personal Development</a:t>
            </a:r>
          </a:p>
          <a:p>
            <a:pPr marL="285750" indent="-285750">
              <a:buFont typeface="Arial" panose="020B0604020202020204" pitchFamily="34" charset="0"/>
              <a:buChar char="•"/>
            </a:pPr>
            <a:r>
              <a:rPr lang="en-GB" dirty="0" smtClean="0">
                <a:latin typeface="Letter-join Plus 8" pitchFamily="50" charset="0"/>
              </a:rPr>
              <a:t>Social &amp; Emotional Development</a:t>
            </a:r>
          </a:p>
          <a:p>
            <a:endParaRPr lang="en-GB" dirty="0" smtClean="0">
              <a:latin typeface="Letter-join Plus 8" pitchFamily="50" charset="0"/>
            </a:endParaRPr>
          </a:p>
          <a:p>
            <a:r>
              <a:rPr lang="en-GB" dirty="0" smtClean="0">
                <a:latin typeface="Letter-join Plus 8" pitchFamily="50" charset="0"/>
              </a:rPr>
              <a:t>You </a:t>
            </a:r>
            <a:r>
              <a:rPr lang="en-GB" dirty="0">
                <a:latin typeface="Letter-join Plus 8" pitchFamily="50" charset="0"/>
              </a:rPr>
              <a:t>can find the details of our learning this half term on the class website under ‘Year </a:t>
            </a:r>
            <a:r>
              <a:rPr lang="en-GB" dirty="0" smtClean="0">
                <a:latin typeface="Letter-join Plus 8" pitchFamily="50" charset="0"/>
              </a:rPr>
              <a:t>Group Curriculum Plans</a:t>
            </a:r>
            <a:r>
              <a:rPr lang="en-GB" dirty="0">
                <a:latin typeface="Letter-join Plus 8" pitchFamily="50" charset="0"/>
              </a:rPr>
              <a:t>.’</a:t>
            </a:r>
          </a:p>
          <a:p>
            <a:endParaRPr lang="en-GB" dirty="0">
              <a:latin typeface="Letter-join Plus 8" pitchFamily="50" charset="0"/>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301059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What We Will Be Learning</a:t>
            </a: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124744"/>
            <a:ext cx="8208912" cy="3970318"/>
          </a:xfrm>
          <a:prstGeom prst="rect">
            <a:avLst/>
          </a:prstGeom>
        </p:spPr>
        <p:txBody>
          <a:bodyPr wrap="square">
            <a:spAutoFit/>
          </a:bodyPr>
          <a:lstStyle/>
          <a:p>
            <a:r>
              <a:rPr lang="en-GB" dirty="0" smtClean="0">
                <a:latin typeface="Letter-join Plus 8" pitchFamily="50" charset="0"/>
              </a:rPr>
              <a:t>During this half term, we would like to take the time to get to know your children, and so our first topic will be ‘All About Me and Friendship’. The children will be able to learn and share all about themselves, their interests and their families. </a:t>
            </a:r>
          </a:p>
          <a:p>
            <a:r>
              <a:rPr lang="en-GB" dirty="0" smtClean="0">
                <a:latin typeface="Letter-join Plus 8" pitchFamily="50" charset="0"/>
              </a:rPr>
              <a:t>One of our first books this term will be ‘We are all different’. We will all look at what makes us special and celebrate our diversity. </a:t>
            </a:r>
          </a:p>
          <a:p>
            <a:endParaRPr lang="en-GB" dirty="0" smtClean="0">
              <a:latin typeface="Letter-join Plus 8" pitchFamily="50" charset="0"/>
            </a:endParaRPr>
          </a:p>
          <a:p>
            <a:r>
              <a:rPr lang="en-GB" dirty="0" smtClean="0">
                <a:latin typeface="Letter-join Plus 8" pitchFamily="50" charset="0"/>
              </a:rPr>
              <a:t>We </a:t>
            </a:r>
            <a:r>
              <a:rPr lang="en-GB" dirty="0">
                <a:latin typeface="Letter-join Plus 8" pitchFamily="50" charset="0"/>
              </a:rPr>
              <a:t>will also be focusing on the three areas of child’s development and learning; </a:t>
            </a:r>
            <a:endParaRPr lang="en-GB" dirty="0" smtClean="0">
              <a:latin typeface="Letter-join Plus 8" pitchFamily="50" charset="0"/>
            </a:endParaRPr>
          </a:p>
          <a:p>
            <a:pPr marL="285750" indent="-285750">
              <a:buFont typeface="Arial" panose="020B0604020202020204" pitchFamily="34" charset="0"/>
              <a:buChar char="•"/>
            </a:pPr>
            <a:r>
              <a:rPr lang="en-GB" dirty="0" smtClean="0">
                <a:latin typeface="Letter-join Plus 8" pitchFamily="50" charset="0"/>
              </a:rPr>
              <a:t>Communication </a:t>
            </a:r>
            <a:r>
              <a:rPr lang="en-GB" dirty="0">
                <a:latin typeface="Letter-join Plus 8" pitchFamily="50" charset="0"/>
              </a:rPr>
              <a:t>and </a:t>
            </a:r>
            <a:r>
              <a:rPr lang="en-GB" dirty="0" smtClean="0">
                <a:latin typeface="Letter-join Plus 8" pitchFamily="50" charset="0"/>
              </a:rPr>
              <a:t>Language</a:t>
            </a:r>
          </a:p>
          <a:p>
            <a:pPr marL="285750" indent="-285750">
              <a:buFont typeface="Arial" panose="020B0604020202020204" pitchFamily="34" charset="0"/>
              <a:buChar char="•"/>
            </a:pPr>
            <a:r>
              <a:rPr lang="en-GB" dirty="0" smtClean="0">
                <a:latin typeface="Letter-join Plus 8" pitchFamily="50" charset="0"/>
              </a:rPr>
              <a:t>Physical &amp; Personal Development</a:t>
            </a:r>
          </a:p>
          <a:p>
            <a:pPr marL="285750" indent="-285750">
              <a:buFont typeface="Arial" panose="020B0604020202020204" pitchFamily="34" charset="0"/>
              <a:buChar char="•"/>
            </a:pPr>
            <a:r>
              <a:rPr lang="en-GB" dirty="0" smtClean="0">
                <a:latin typeface="Letter-join Plus 8" pitchFamily="50" charset="0"/>
              </a:rPr>
              <a:t>Social &amp; Emotional Development</a:t>
            </a:r>
          </a:p>
          <a:p>
            <a:endParaRPr lang="en-GB" dirty="0" smtClean="0">
              <a:latin typeface="Letter-join Plus 8" pitchFamily="50" charset="0"/>
            </a:endParaRPr>
          </a:p>
          <a:p>
            <a:r>
              <a:rPr lang="en-GB" dirty="0" smtClean="0">
                <a:latin typeface="Letter-join Plus 8" pitchFamily="50" charset="0"/>
              </a:rPr>
              <a:t>You </a:t>
            </a:r>
            <a:r>
              <a:rPr lang="en-GB" dirty="0">
                <a:latin typeface="Letter-join Plus 8" pitchFamily="50" charset="0"/>
              </a:rPr>
              <a:t>can find the details of our learning this half term on the class website under ‘Year </a:t>
            </a:r>
            <a:r>
              <a:rPr lang="en-GB" dirty="0" smtClean="0">
                <a:latin typeface="Letter-join Plus 8" pitchFamily="50" charset="0"/>
              </a:rPr>
              <a:t>Group Curriculum Plans</a:t>
            </a:r>
            <a:r>
              <a:rPr lang="en-GB" dirty="0">
                <a:latin typeface="Letter-join Plus 8" pitchFamily="50" charset="0"/>
              </a:rPr>
              <a:t>.’</a:t>
            </a:r>
          </a:p>
          <a:p>
            <a:endParaRPr lang="en-GB" dirty="0">
              <a:latin typeface="Letter-join Plus 8" pitchFamily="50" charset="0"/>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14962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What We Will Be Learning</a:t>
            </a: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124744"/>
            <a:ext cx="8208912" cy="4247317"/>
          </a:xfrm>
          <a:prstGeom prst="rect">
            <a:avLst/>
          </a:prstGeom>
        </p:spPr>
        <p:txBody>
          <a:bodyPr wrap="square">
            <a:spAutoFit/>
          </a:bodyPr>
          <a:lstStyle/>
          <a:p>
            <a:r>
              <a:rPr lang="en-GB" dirty="0" smtClean="0">
                <a:latin typeface="Letter-join Plus 8" pitchFamily="50" charset="0"/>
              </a:rPr>
              <a:t>In order to support your child's learning, we are asking for your support by ensuring that they:</a:t>
            </a:r>
          </a:p>
          <a:p>
            <a:pPr marL="285750" indent="-285750">
              <a:buFont typeface="Arial" panose="020B0604020202020204" pitchFamily="34" charset="0"/>
              <a:buChar char="•"/>
            </a:pPr>
            <a:r>
              <a:rPr lang="en-GB" dirty="0" smtClean="0">
                <a:latin typeface="Letter-join Plus 8" pitchFamily="50" charset="0"/>
              </a:rPr>
              <a:t>Arrive at school each day on time and ready to learn. We open our classroom at 8.30am for chat and play and do the register at 8.45am. </a:t>
            </a:r>
          </a:p>
          <a:p>
            <a:pPr marL="285750" indent="-285750">
              <a:buFont typeface="Arial" panose="020B0604020202020204" pitchFamily="34" charset="0"/>
              <a:buChar char="•"/>
            </a:pPr>
            <a:endParaRPr lang="en-GB" dirty="0" smtClean="0">
              <a:latin typeface="Letter-join Plus 8" pitchFamily="50" charset="0"/>
            </a:endParaRPr>
          </a:p>
          <a:p>
            <a:pPr marL="285750" indent="-285750">
              <a:buFont typeface="Arial" panose="020B0604020202020204" pitchFamily="34" charset="0"/>
              <a:buChar char="•"/>
            </a:pPr>
            <a:r>
              <a:rPr lang="en-GB" dirty="0" smtClean="0">
                <a:latin typeface="Letter-join Plus 8" pitchFamily="50" charset="0"/>
              </a:rPr>
              <a:t>We will open our Nursery gate at 3.05pm for home time.</a:t>
            </a:r>
          </a:p>
          <a:p>
            <a:pPr marL="285750" indent="-285750">
              <a:buFont typeface="Arial" panose="020B0604020202020204" pitchFamily="34" charset="0"/>
              <a:buChar char="•"/>
            </a:pPr>
            <a:endParaRPr lang="en-GB" dirty="0" smtClean="0">
              <a:latin typeface="Letter-join Plus 8" pitchFamily="50" charset="0"/>
            </a:endParaRPr>
          </a:p>
          <a:p>
            <a:pPr marL="285750" indent="-285750">
              <a:buFont typeface="Arial" panose="020B0604020202020204" pitchFamily="34" charset="0"/>
              <a:buChar char="•"/>
            </a:pPr>
            <a:r>
              <a:rPr lang="en-GB" dirty="0" smtClean="0">
                <a:latin typeface="Letter-join Plus 8" pitchFamily="50" charset="0"/>
              </a:rPr>
              <a:t>Complete all homework assignments on time. It will be sent home on Wednesdays to be returned on Mondays. (They will start receiving their homework after half term). </a:t>
            </a:r>
          </a:p>
          <a:p>
            <a:pPr marL="285750" indent="-285750">
              <a:buFont typeface="Arial" panose="020B0604020202020204" pitchFamily="34" charset="0"/>
              <a:buChar char="•"/>
            </a:pPr>
            <a:endParaRPr lang="en-GB" dirty="0" smtClean="0">
              <a:latin typeface="Letter-join Plus 8" pitchFamily="50" charset="0"/>
            </a:endParaRPr>
          </a:p>
          <a:p>
            <a:pPr marL="285750" indent="-285750">
              <a:buFont typeface="Arial" panose="020B0604020202020204" pitchFamily="34" charset="0"/>
              <a:buChar char="•"/>
            </a:pPr>
            <a:r>
              <a:rPr lang="en-GB" dirty="0" smtClean="0">
                <a:latin typeface="Letter-join Plus 8" pitchFamily="50" charset="0"/>
              </a:rPr>
              <a:t>Read with your child for a minimum of 10 minutes each day and sign the reading book record and send the books in with them. Your child will be given a reading scheme book and a library book each week. (They will receive their reading books after half term. We change them every Friday, and please make sure that your child brings them every day, as we hear them read in our Nursery too). </a:t>
            </a:r>
            <a:endParaRPr lang="en-GB" dirty="0">
              <a:latin typeface="Letter-join Plus 8" pitchFamily="50" charset="0"/>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1395181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School Ti</a:t>
            </a:r>
            <a:r>
              <a:rPr lang="en-US" sz="4000" b="1" kern="1400" dirty="0" smtClean="0">
                <a:solidFill>
                  <a:schemeClr val="tx2"/>
                </a:solidFill>
                <a:latin typeface="Letter-join Plus 8" pitchFamily="50" charset="0"/>
                <a:ea typeface="Times New Roman"/>
              </a:rPr>
              <a:t>mes &amp; Homework</a:t>
            </a:r>
            <a:r>
              <a:rPr lang="en-US" sz="4000" kern="1400" dirty="0">
                <a:solidFill>
                  <a:schemeClr val="tx2"/>
                </a:solidFill>
                <a:effectLst/>
                <a:latin typeface="Calibri"/>
                <a:ea typeface="Times New Roman"/>
              </a:rPr>
              <a:t> </a:t>
            </a:r>
            <a:endParaRPr lang="en-GB" sz="4000" kern="1400" dirty="0">
              <a:solidFill>
                <a:schemeClr val="tx2"/>
              </a:solidFill>
              <a:effectLst/>
              <a:latin typeface="Calibri"/>
              <a:ea typeface="Times New Roman"/>
            </a:endParaRPr>
          </a:p>
          <a:p>
            <a:pPr>
              <a:lnSpc>
                <a:spcPct val="113000"/>
              </a:lnSpc>
              <a:spcAft>
                <a:spcPts val="1000"/>
              </a:spcAft>
            </a:pPr>
            <a:r>
              <a:rPr lang="en-US" sz="4000" kern="1400" dirty="0">
                <a:solidFill>
                  <a:srgbClr val="2F5897"/>
                </a:solidFill>
                <a:effectLst/>
                <a:latin typeface="Calibri"/>
                <a:ea typeface="Times New Roman"/>
              </a:rPr>
              <a:t> </a:t>
            </a:r>
            <a:endParaRPr lang="en-GB" sz="4000" kern="1400" dirty="0">
              <a:solidFill>
                <a:srgbClr val="000000"/>
              </a:solidFill>
              <a:effectLst/>
              <a:latin typeface="Calibri"/>
              <a:ea typeface="Times New Roman"/>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8" name="Rectangle 7"/>
          <p:cNvSpPr/>
          <p:nvPr/>
        </p:nvSpPr>
        <p:spPr>
          <a:xfrm>
            <a:off x="395536" y="1124744"/>
            <a:ext cx="8208912" cy="3970318"/>
          </a:xfrm>
          <a:prstGeom prst="rect">
            <a:avLst/>
          </a:prstGeom>
        </p:spPr>
        <p:txBody>
          <a:bodyPr wrap="square">
            <a:spAutoFit/>
          </a:bodyPr>
          <a:lstStyle/>
          <a:p>
            <a:r>
              <a:rPr lang="en-GB" dirty="0">
                <a:latin typeface="Letter-join Plus 8" pitchFamily="50" charset="0"/>
              </a:rPr>
              <a:t>In order to support your child’s </a:t>
            </a:r>
            <a:r>
              <a:rPr lang="en-GB" dirty="0" smtClean="0">
                <a:latin typeface="Letter-join Plus 8" pitchFamily="50" charset="0"/>
              </a:rPr>
              <a:t>learning; we </a:t>
            </a:r>
            <a:r>
              <a:rPr lang="en-GB" dirty="0">
                <a:latin typeface="Letter-join Plus 8" pitchFamily="50" charset="0"/>
              </a:rPr>
              <a:t>are asking for your support by ensuring that they:</a:t>
            </a:r>
          </a:p>
          <a:p>
            <a:pPr marL="285750" lvl="0" indent="-285750">
              <a:buFont typeface="Arial" panose="020B0604020202020204" pitchFamily="34" charset="0"/>
              <a:buChar char="•"/>
            </a:pPr>
            <a:r>
              <a:rPr lang="en-GB" dirty="0">
                <a:latin typeface="Letter-join Plus 8" pitchFamily="50" charset="0"/>
              </a:rPr>
              <a:t>Arrive at school each day on time and ready to learn. We open our classroom at 8.45am for chat and play and will do the register at 9am. </a:t>
            </a:r>
            <a:endParaRPr lang="en-GB" dirty="0" smtClean="0">
              <a:latin typeface="Letter-join Plus 8" pitchFamily="50" charset="0"/>
            </a:endParaRPr>
          </a:p>
          <a:p>
            <a:pPr marL="285750" lvl="0" indent="-285750">
              <a:buFont typeface="Arial" panose="020B0604020202020204" pitchFamily="34" charset="0"/>
              <a:buChar char="•"/>
            </a:pPr>
            <a:endParaRPr lang="en-GB" dirty="0">
              <a:latin typeface="Letter-join Plus 8" pitchFamily="50" charset="0"/>
            </a:endParaRPr>
          </a:p>
          <a:p>
            <a:pPr marL="285750" indent="-285750">
              <a:buFont typeface="Arial" panose="020B0604020202020204" pitchFamily="34" charset="0"/>
              <a:buChar char="•"/>
            </a:pPr>
            <a:r>
              <a:rPr lang="en-GB" dirty="0">
                <a:latin typeface="Letter-join Plus 8" pitchFamily="50" charset="0"/>
              </a:rPr>
              <a:t>We will open our nursery gate at 3.05 for home time.</a:t>
            </a:r>
          </a:p>
          <a:p>
            <a:pPr lvl="0"/>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Complete </a:t>
            </a:r>
            <a:r>
              <a:rPr lang="en-GB" dirty="0">
                <a:latin typeface="Letter-join Plus 8" pitchFamily="50" charset="0"/>
              </a:rPr>
              <a:t>all homework assignments on time. It will be sent home on Wednesday to be returned on Mondays.</a:t>
            </a:r>
          </a:p>
          <a:p>
            <a:pPr lvl="0"/>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Read </a:t>
            </a:r>
            <a:r>
              <a:rPr lang="en-GB" dirty="0">
                <a:latin typeface="Letter-join Plus 8" pitchFamily="50" charset="0"/>
              </a:rPr>
              <a:t>with your child for a minimum of 10 minutes each day and sign the reading book record and send the books in with them. Your child will be given a reading scheme book and a library book each week.</a:t>
            </a:r>
          </a:p>
          <a:p>
            <a:endParaRPr lang="en-GB" dirty="0">
              <a:latin typeface="Letter-join Plus 8" pitchFamily="50" charset="0"/>
            </a:endParaRPr>
          </a:p>
        </p:txBody>
      </p:sp>
    </p:spTree>
    <p:extLst>
      <p:ext uri="{BB962C8B-B14F-4D97-AF65-F5344CB8AC3E}">
        <p14:creationId xmlns:p14="http://schemas.microsoft.com/office/powerpoint/2010/main" val="69996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School Dinner</a:t>
            </a:r>
            <a:endParaRPr lang="en-GB" sz="4000" kern="1400" dirty="0">
              <a:solidFill>
                <a:schemeClr val="tx2"/>
              </a:solidFill>
              <a:effectLst/>
              <a:latin typeface="Calibri"/>
              <a:ea typeface="Times New Roman"/>
            </a:endParaRPr>
          </a:p>
          <a:p>
            <a:pPr>
              <a:lnSpc>
                <a:spcPct val="113000"/>
              </a:lnSpc>
              <a:spcAft>
                <a:spcPts val="1000"/>
              </a:spcAft>
            </a:pPr>
            <a:r>
              <a:rPr lang="en-US" sz="4000" kern="1400" dirty="0">
                <a:solidFill>
                  <a:srgbClr val="2F5897"/>
                </a:solidFill>
                <a:effectLst/>
                <a:latin typeface="Calibri"/>
                <a:ea typeface="Times New Roman"/>
              </a:rPr>
              <a:t> </a:t>
            </a:r>
            <a:endParaRPr lang="en-GB" sz="4000" kern="1400" dirty="0">
              <a:solidFill>
                <a:srgbClr val="000000"/>
              </a:solidFill>
              <a:effectLst/>
              <a:latin typeface="Calibri"/>
              <a:ea typeface="Times New Roman"/>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8" name="Rectangle 7"/>
          <p:cNvSpPr/>
          <p:nvPr/>
        </p:nvSpPr>
        <p:spPr>
          <a:xfrm>
            <a:off x="395536" y="1124744"/>
            <a:ext cx="8208912" cy="1754326"/>
          </a:xfrm>
          <a:prstGeom prst="rect">
            <a:avLst/>
          </a:prstGeom>
        </p:spPr>
        <p:txBody>
          <a:bodyPr wrap="square">
            <a:spAutoFit/>
          </a:bodyPr>
          <a:lstStyle/>
          <a:p>
            <a:r>
              <a:rPr lang="en-GB" dirty="0" smtClean="0">
                <a:latin typeface="Letter-join Plus 8" pitchFamily="50" charset="0"/>
              </a:rPr>
              <a:t>If your child brings a packed lunch to school, we ask that this also labelled with their name as well as water bottles, which we would expect each child to bring daily.</a:t>
            </a:r>
          </a:p>
          <a:p>
            <a:r>
              <a:rPr lang="en-GB" dirty="0" smtClean="0">
                <a:latin typeface="Letter-join Plus 8" pitchFamily="50" charset="0"/>
              </a:rPr>
              <a:t>We are a healthy school, so please sure the packed lunch reflects this as do our school dinners. </a:t>
            </a:r>
          </a:p>
          <a:p>
            <a:r>
              <a:rPr lang="en-GB" dirty="0" smtClean="0">
                <a:latin typeface="Letter-join Plus 8" pitchFamily="50" charset="0"/>
              </a:rPr>
              <a:t>If there are any changes to your child’s health or dietary requirements, p[lease speak to us, or you can message us on Dojo. </a:t>
            </a:r>
            <a:endParaRPr lang="en-GB" dirty="0">
              <a:latin typeface="Letter-join Plus 8" pitchFamily="50" charset="0"/>
            </a:endParaRPr>
          </a:p>
        </p:txBody>
      </p:sp>
    </p:spTree>
    <p:extLst>
      <p:ext uri="{BB962C8B-B14F-4D97-AF65-F5344CB8AC3E}">
        <p14:creationId xmlns:p14="http://schemas.microsoft.com/office/powerpoint/2010/main" val="90937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1000" kern="1400" dirty="0">
                <a:solidFill>
                  <a:srgbClr val="6076B4"/>
                </a:solidFill>
                <a:effectLst/>
                <a:latin typeface="Calibri"/>
                <a:ea typeface="Times New Roman"/>
              </a:rPr>
              <a:t> </a:t>
            </a:r>
            <a:r>
              <a:rPr lang="en-US" sz="1000" kern="1400" dirty="0">
                <a:solidFill>
                  <a:srgbClr val="2F5897"/>
                </a:solidFill>
                <a:effectLst/>
                <a:latin typeface="Calibri"/>
                <a:ea typeface="Times New Roman"/>
              </a:rPr>
              <a:t> </a:t>
            </a:r>
            <a:r>
              <a:rPr lang="en-US" sz="4000" b="1" kern="1400" dirty="0" smtClean="0">
                <a:solidFill>
                  <a:srgbClr val="2F5897"/>
                </a:solidFill>
                <a:effectLst/>
                <a:latin typeface="Letter-join Plus 8" pitchFamily="50" charset="0"/>
                <a:ea typeface="Times New Roman"/>
              </a:rPr>
              <a:t>Uniform</a:t>
            </a:r>
            <a:endParaRPr lang="en-GB" sz="1000" b="1" kern="1400" dirty="0">
              <a:solidFill>
                <a:srgbClr val="000000"/>
              </a:solidFill>
              <a:effectLst/>
              <a:latin typeface="Calibri"/>
              <a:ea typeface="Times New Roman"/>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6" name="Rectangle 5"/>
          <p:cNvSpPr/>
          <p:nvPr/>
        </p:nvSpPr>
        <p:spPr>
          <a:xfrm>
            <a:off x="395536" y="1124744"/>
            <a:ext cx="8208912" cy="4801314"/>
          </a:xfrm>
          <a:prstGeom prst="rect">
            <a:avLst/>
          </a:prstGeom>
        </p:spPr>
        <p:txBody>
          <a:bodyPr wrap="square">
            <a:spAutoFit/>
          </a:bodyPr>
          <a:lstStyle/>
          <a:p>
            <a:pPr lvl="0"/>
            <a:r>
              <a:rPr lang="en-GB" dirty="0" smtClean="0">
                <a:latin typeface="Letter-join Plus 8" pitchFamily="50" charset="0"/>
              </a:rPr>
              <a:t>Children must </a:t>
            </a:r>
            <a:r>
              <a:rPr lang="en-GB" dirty="0">
                <a:latin typeface="Letter-join Plus 8" pitchFamily="50" charset="0"/>
              </a:rPr>
              <a:t>be wearing their complete uniform which consists </a:t>
            </a:r>
            <a:r>
              <a:rPr lang="en-GB" dirty="0" smtClean="0">
                <a:latin typeface="Letter-join Plus 8" pitchFamily="50" charset="0"/>
              </a:rPr>
              <a:t>of:</a:t>
            </a:r>
          </a:p>
          <a:p>
            <a:pPr marL="285750" lvl="0" indent="-285750">
              <a:buFont typeface="Arial" panose="020B0604020202020204" pitchFamily="34" charset="0"/>
              <a:buChar char="•"/>
            </a:pPr>
            <a:r>
              <a:rPr lang="en-GB" dirty="0" smtClean="0">
                <a:latin typeface="Letter-join Plus 8" pitchFamily="50" charset="0"/>
              </a:rPr>
              <a:t>navy </a:t>
            </a:r>
            <a:r>
              <a:rPr lang="en-GB" dirty="0">
                <a:latin typeface="Letter-join Plus 8" pitchFamily="50" charset="0"/>
              </a:rPr>
              <a:t>school jumper/cardigan,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grey </a:t>
            </a:r>
            <a:r>
              <a:rPr lang="en-GB" dirty="0">
                <a:latin typeface="Letter-join Plus 8" pitchFamily="50" charset="0"/>
              </a:rPr>
              <a:t>dress/ skirt/trousers,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school </a:t>
            </a:r>
            <a:r>
              <a:rPr lang="en-GB" dirty="0">
                <a:latin typeface="Letter-join Plus 8" pitchFamily="50" charset="0"/>
              </a:rPr>
              <a:t>tie,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pale </a:t>
            </a:r>
            <a:r>
              <a:rPr lang="en-GB" dirty="0">
                <a:latin typeface="Letter-join Plus 8" pitchFamily="50" charset="0"/>
              </a:rPr>
              <a:t>blue shirt (not polo shirt),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black </a:t>
            </a:r>
            <a:r>
              <a:rPr lang="en-GB" dirty="0">
                <a:latin typeface="Letter-join Plus 8" pitchFamily="50" charset="0"/>
              </a:rPr>
              <a:t>shoes (not </a:t>
            </a:r>
            <a:r>
              <a:rPr lang="en-GB" dirty="0" smtClean="0">
                <a:latin typeface="Letter-join Plus 8" pitchFamily="50" charset="0"/>
              </a:rPr>
              <a:t>trainers),</a:t>
            </a:r>
          </a:p>
          <a:p>
            <a:pPr marL="285750" lvl="0" indent="-285750">
              <a:buFont typeface="Arial" panose="020B0604020202020204" pitchFamily="34" charset="0"/>
              <a:buChar char="•"/>
            </a:pPr>
            <a:r>
              <a:rPr lang="en-GB" dirty="0" smtClean="0">
                <a:latin typeface="Letter-join Plus 8" pitchFamily="50" charset="0"/>
              </a:rPr>
              <a:t>grey </a:t>
            </a:r>
            <a:r>
              <a:rPr lang="en-GB" dirty="0">
                <a:latin typeface="Letter-join Plus 8" pitchFamily="50" charset="0"/>
              </a:rPr>
              <a:t>socks/tights.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All </a:t>
            </a:r>
            <a:r>
              <a:rPr lang="en-GB" dirty="0">
                <a:latin typeface="Letter-join Plus 8" pitchFamily="50" charset="0"/>
              </a:rPr>
              <a:t>hair bobbles/bows should be in school uniform colours</a:t>
            </a:r>
            <a:r>
              <a:rPr lang="en-GB" dirty="0" smtClean="0">
                <a:latin typeface="Letter-join Plus 8" pitchFamily="50" charset="0"/>
              </a:rPr>
              <a:t>.</a:t>
            </a:r>
          </a:p>
          <a:p>
            <a:pPr lvl="0"/>
            <a:endParaRPr lang="en-GB" dirty="0" smtClean="0">
              <a:latin typeface="Letter-join Plus 8" pitchFamily="50" charset="0"/>
            </a:endParaRPr>
          </a:p>
          <a:p>
            <a:pPr lvl="0"/>
            <a:r>
              <a:rPr lang="en-GB" u="sng" dirty="0" smtClean="0">
                <a:latin typeface="Letter-join Plus 8" pitchFamily="50" charset="0"/>
              </a:rPr>
              <a:t>Spare Clothes</a:t>
            </a:r>
          </a:p>
          <a:p>
            <a:pPr lvl="0"/>
            <a:r>
              <a:rPr lang="en-GB" dirty="0" smtClean="0">
                <a:latin typeface="Letter-join Plus 8" pitchFamily="50" charset="0"/>
              </a:rPr>
              <a:t>Please can you ensure that your child comes to school with spare clothes including t-shirt, trousers/skirt, underwear and socks. All clothes should be clearly labelled with your child’s name to ensure they are easily identifiable. </a:t>
            </a:r>
          </a:p>
          <a:p>
            <a:pPr lvl="0"/>
            <a:endParaRPr lang="en-GB" dirty="0">
              <a:latin typeface="Letter-join Plus 8" pitchFamily="50" charset="0"/>
            </a:endParaRPr>
          </a:p>
          <a:p>
            <a:pPr lvl="0"/>
            <a:r>
              <a:rPr lang="en-GB" u="sng" dirty="0" smtClean="0">
                <a:latin typeface="Letter-join Plus 8" pitchFamily="50" charset="0"/>
              </a:rPr>
              <a:t>Winter is Coming</a:t>
            </a:r>
            <a:endParaRPr lang="en-GB" u="sng" dirty="0">
              <a:latin typeface="Letter-join Plus 8" pitchFamily="50" charset="0"/>
            </a:endParaRPr>
          </a:p>
          <a:p>
            <a:r>
              <a:rPr lang="en-GB" dirty="0" smtClean="0">
                <a:latin typeface="Letter-join Plus 8" pitchFamily="50" charset="0"/>
              </a:rPr>
              <a:t>As the weather grows colder, we also asks that your child comes to school with a suitable waterproof coat. These should also be clearly labelled with your child’s name. </a:t>
            </a:r>
            <a:endParaRPr lang="en-GB" dirty="0">
              <a:latin typeface="Letter-join Plus 8" pitchFamily="50" charset="0"/>
            </a:endParaRPr>
          </a:p>
        </p:txBody>
      </p:sp>
    </p:spTree>
    <p:extLst>
      <p:ext uri="{BB962C8B-B14F-4D97-AF65-F5344CB8AC3E}">
        <p14:creationId xmlns:p14="http://schemas.microsoft.com/office/powerpoint/2010/main" val="2703888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rgbClr val="6076B4"/>
                </a:solidFill>
                <a:effectLst/>
                <a:latin typeface="Letter-join Plus 8" pitchFamily="50" charset="0"/>
                <a:ea typeface="Times New Roman"/>
              </a:rPr>
              <a:t>Thankyou</a:t>
            </a:r>
            <a:endParaRPr lang="en-GB" sz="4000" b="1" kern="1400" dirty="0">
              <a:solidFill>
                <a:srgbClr val="000000"/>
              </a:solidFill>
              <a:effectLst/>
              <a:latin typeface="Letter-join Plus 8" pitchFamily="50" charset="0"/>
              <a:ea typeface="Times New Roman"/>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6" name="Rectangle 5"/>
          <p:cNvSpPr/>
          <p:nvPr/>
        </p:nvSpPr>
        <p:spPr>
          <a:xfrm>
            <a:off x="395536" y="1124744"/>
            <a:ext cx="8208912" cy="2031325"/>
          </a:xfrm>
          <a:prstGeom prst="rect">
            <a:avLst/>
          </a:prstGeom>
        </p:spPr>
        <p:txBody>
          <a:bodyPr wrap="square">
            <a:spAutoFit/>
          </a:bodyPr>
          <a:lstStyle/>
          <a:p>
            <a:r>
              <a:rPr lang="en-GB" dirty="0">
                <a:latin typeface="Letter-join Plus 8" pitchFamily="50" charset="0"/>
              </a:rPr>
              <a:t>If you would like to speak to any of us regarding your child, we can arrange </a:t>
            </a:r>
            <a:r>
              <a:rPr lang="en-GB" dirty="0" smtClean="0">
                <a:latin typeface="Letter-join Plus 8" pitchFamily="50" charset="0"/>
              </a:rPr>
              <a:t>an appointment </a:t>
            </a:r>
            <a:r>
              <a:rPr lang="en-GB" dirty="0">
                <a:latin typeface="Letter-join Plus 8" pitchFamily="50" charset="0"/>
              </a:rPr>
              <a:t>to see you before or after school. But most of communication will be done through Dojo messaging</a:t>
            </a:r>
            <a:r>
              <a:rPr lang="en-GB" dirty="0" smtClean="0">
                <a:latin typeface="Letter-join Plus 8" pitchFamily="50" charset="0"/>
              </a:rPr>
              <a:t>. If you haven’t already signed up , please do ASAP. </a:t>
            </a:r>
          </a:p>
          <a:p>
            <a:endParaRPr lang="en-GB" dirty="0">
              <a:latin typeface="Letter-join Plus 8" pitchFamily="50" charset="0"/>
            </a:endParaRPr>
          </a:p>
          <a:p>
            <a:r>
              <a:rPr lang="en-GB" dirty="0">
                <a:latin typeface="Letter-join Plus 8" pitchFamily="50" charset="0"/>
              </a:rPr>
              <a:t>Thank you for your support</a:t>
            </a:r>
            <a:r>
              <a:rPr lang="en-GB" dirty="0" smtClean="0">
                <a:latin typeface="Letter-join Plus 8" pitchFamily="50" charset="0"/>
              </a:rPr>
              <a:t>,</a:t>
            </a:r>
          </a:p>
          <a:p>
            <a:endParaRPr lang="en-GB" dirty="0">
              <a:latin typeface="Letter-join Plus 8" pitchFamily="50" charset="0"/>
            </a:endParaRPr>
          </a:p>
          <a:p>
            <a:r>
              <a:rPr lang="en-GB" dirty="0">
                <a:latin typeface="Letter-join Plus 8" pitchFamily="50" charset="0"/>
              </a:rPr>
              <a:t>Mrs </a:t>
            </a:r>
            <a:r>
              <a:rPr lang="en-GB" dirty="0" smtClean="0">
                <a:latin typeface="Letter-join Plus 8" pitchFamily="50" charset="0"/>
              </a:rPr>
              <a:t>Knox</a:t>
            </a:r>
            <a:endParaRPr lang="en-GB" dirty="0">
              <a:latin typeface="Letter-join Plus 8" pitchFamily="50" charset="0"/>
            </a:endParaRPr>
          </a:p>
        </p:txBody>
      </p:sp>
    </p:spTree>
    <p:extLst>
      <p:ext uri="{BB962C8B-B14F-4D97-AF65-F5344CB8AC3E}">
        <p14:creationId xmlns:p14="http://schemas.microsoft.com/office/powerpoint/2010/main" val="1339225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887</Words>
  <Application>Microsoft Office PowerPoint</Application>
  <PresentationFormat>On-screen Show (4:3)</PresentationFormat>
  <Paragraphs>85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Letter-join Plus 8</vt:lpstr>
      <vt:lpstr>Palatino Linotype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Aneeka Ahmed</dc:creator>
  <cp:lastModifiedBy>Aneeka Ahmed</cp:lastModifiedBy>
  <cp:revision>8</cp:revision>
  <dcterms:created xsi:type="dcterms:W3CDTF">2023-02-14T11:11:22Z</dcterms:created>
  <dcterms:modified xsi:type="dcterms:W3CDTF">2025-09-02T08:29:21Z</dcterms:modified>
</cp:coreProperties>
</file>