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66" r:id="rId5"/>
    <p:sldId id="264" r:id="rId6"/>
    <p:sldId id="262" r:id="rId7"/>
    <p:sldId id="258" r:id="rId8"/>
    <p:sldId id="259" r:id="rId9"/>
    <p:sldId id="263" r:id="rId10"/>
    <p:sldId id="260"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8" d="100"/>
          <a:sy n="108" d="100"/>
        </p:scale>
        <p:origin x="1704" y="13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2513925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510500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58743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1454144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69A84F-4880-4133-AEAD-E9613899A465}" type="datetimeFigureOut">
              <a:rPr lang="en-GB" smtClean="0"/>
              <a:t>02/09/2025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7852741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E69A84F-4880-4133-AEAD-E9613899A465}"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22516297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E69A84F-4880-4133-AEAD-E9613899A465}" type="datetimeFigureOut">
              <a:rPr lang="en-GB" smtClean="0"/>
              <a:t>02/09/2025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14880843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E69A84F-4880-4133-AEAD-E9613899A465}" type="datetimeFigureOut">
              <a:rPr lang="en-GB" smtClean="0"/>
              <a:t>02/09/2025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3333168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69A84F-4880-4133-AEAD-E9613899A465}" type="datetimeFigureOut">
              <a:rPr lang="en-GB" smtClean="0"/>
              <a:t>02/09/2025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9772943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9A84F-4880-4133-AEAD-E9613899A465}"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18196098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69A84F-4880-4133-AEAD-E9613899A465}" type="datetimeFigureOut">
              <a:rPr lang="en-GB" smtClean="0"/>
              <a:t>02/09/2025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0E72732-56F2-4C95-BFED-4ABC36080F2F}" type="slidenum">
              <a:rPr lang="en-GB" smtClean="0"/>
              <a:t>‹#›</a:t>
            </a:fld>
            <a:endParaRPr lang="en-GB"/>
          </a:p>
        </p:txBody>
      </p:sp>
    </p:spTree>
    <p:extLst>
      <p:ext uri="{BB962C8B-B14F-4D97-AF65-F5344CB8AC3E}">
        <p14:creationId xmlns:p14="http://schemas.microsoft.com/office/powerpoint/2010/main" val="26584271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69A84F-4880-4133-AEAD-E9613899A465}" type="datetimeFigureOut">
              <a:rPr lang="en-GB" smtClean="0"/>
              <a:t>02/09/2025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E72732-56F2-4C95-BFED-4ABC36080F2F}" type="slidenum">
              <a:rPr lang="en-GB" smtClean="0"/>
              <a:t>‹#›</a:t>
            </a:fld>
            <a:endParaRPr lang="en-GB"/>
          </a:p>
        </p:txBody>
      </p:sp>
    </p:spTree>
    <p:extLst>
      <p:ext uri="{BB962C8B-B14F-4D97-AF65-F5344CB8AC3E}">
        <p14:creationId xmlns:p14="http://schemas.microsoft.com/office/powerpoint/2010/main" val="2227972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mathsisfun.com/tables.html" TargetMode="External"/><Relationship Id="rId2" Type="http://schemas.openxmlformats.org/officeDocument/2006/relationships/hyperlink" Target="https://www.timestables.co.uk/" TargetMode="Externa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hyperlink" Target="https://www.topmarks.co.uk/maths-games/7-11-years/times-tables"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6197173" y="35987"/>
            <a:ext cx="2915920" cy="6812280"/>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1000" kern="1400" dirty="0">
                <a:solidFill>
                  <a:srgbClr val="6076B4"/>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descr="Dark vertical"/>
          <p:cNvSpPr>
            <a:spLocks noChangeArrowheads="1"/>
          </p:cNvSpPr>
          <p:nvPr/>
        </p:nvSpPr>
        <p:spPr bwMode="auto">
          <a:xfrm>
            <a:off x="107504" y="631190"/>
            <a:ext cx="7992888" cy="1952625"/>
          </a:xfrm>
          <a:prstGeom prst="rect">
            <a:avLst/>
          </a:prstGeom>
          <a:pattFill prst="dkVert">
            <a:fgClr>
              <a:srgbClr val="0B5395"/>
            </a:fgClr>
            <a:bgClr>
              <a:srgbClr val="073763"/>
            </a:bgClr>
          </a:pattFill>
          <a:ln w="28575">
            <a:solidFill>
              <a:srgbClr val="FFFFFF"/>
            </a:solidFill>
            <a:miter lim="800000"/>
            <a:headEnd/>
            <a:tailEnd/>
          </a:ln>
          <a:effectLst>
            <a:outerShdw dist="12700" dir="5400000" algn="ctr" rotWithShape="0">
              <a:srgbClr val="000000"/>
            </a:outerShdw>
          </a:effectLst>
        </p:spPr>
        <p:txBody>
          <a:bodyPr rot="0" vert="horz" wrap="square" lIns="91440" tIns="182880" rIns="91440" bIns="45720" anchor="ctr" anchorCtr="0" upright="1">
            <a:noAutofit/>
          </a:bodyPr>
          <a:lstStyle/>
          <a:p>
            <a:pPr marL="914400" algn="ctr">
              <a:lnSpc>
                <a:spcPct val="113000"/>
              </a:lnSpc>
              <a:spcAft>
                <a:spcPts val="500"/>
              </a:spcAft>
            </a:pPr>
            <a:endParaRPr lang="en-US" sz="4000" kern="1400" dirty="0" smtClean="0">
              <a:solidFill>
                <a:srgbClr val="FFFFFF"/>
              </a:solidFill>
              <a:effectLst/>
              <a:latin typeface="Palatino Linotype"/>
              <a:ea typeface="Times New Roman"/>
              <a:cs typeface="Times New Roman"/>
            </a:endParaRPr>
          </a:p>
          <a:p>
            <a:pPr marL="914400" algn="ctr">
              <a:lnSpc>
                <a:spcPct val="113000"/>
              </a:lnSpc>
              <a:spcAft>
                <a:spcPts val="500"/>
              </a:spcAft>
            </a:pPr>
            <a:endParaRPr lang="en-US" sz="2000" kern="1400" dirty="0">
              <a:solidFill>
                <a:srgbClr val="FFFFFF"/>
              </a:solidFill>
              <a:latin typeface="Palatino Linotype"/>
              <a:ea typeface="Times New Roman"/>
              <a:cs typeface="Times New Roman"/>
            </a:endParaRPr>
          </a:p>
          <a:p>
            <a:pPr marL="914400" algn="ctr">
              <a:lnSpc>
                <a:spcPct val="113000"/>
              </a:lnSpc>
              <a:spcAft>
                <a:spcPts val="500"/>
              </a:spcAft>
            </a:pPr>
            <a:r>
              <a:rPr lang="en-US" sz="4000" b="1" kern="1400" dirty="0" smtClean="0">
                <a:solidFill>
                  <a:srgbClr val="FFFFFF"/>
                </a:solidFill>
                <a:effectLst/>
                <a:latin typeface="Letter-join Plus 8" pitchFamily="50" charset="0"/>
                <a:ea typeface="Times New Roman"/>
                <a:cs typeface="Times New Roman"/>
              </a:rPr>
              <a:t>Welcome to</a:t>
            </a:r>
          </a:p>
          <a:p>
            <a:pPr marL="914400" algn="ctr">
              <a:lnSpc>
                <a:spcPct val="113000"/>
              </a:lnSpc>
              <a:spcAft>
                <a:spcPts val="500"/>
              </a:spcAft>
            </a:pPr>
            <a:r>
              <a:rPr lang="en-US" sz="4000" b="1" kern="1400" dirty="0" smtClean="0">
                <a:solidFill>
                  <a:srgbClr val="FFFFFF"/>
                </a:solidFill>
                <a:effectLst/>
                <a:latin typeface="Letter-join Plus 8" pitchFamily="50" charset="0"/>
                <a:ea typeface="Times New Roman"/>
                <a:cs typeface="Times New Roman"/>
              </a:rPr>
              <a:t>Year 4</a:t>
            </a:r>
            <a:endParaRPr lang="en-GB" sz="1100" b="1" kern="1400" dirty="0">
              <a:solidFill>
                <a:srgbClr val="000000"/>
              </a:solidFill>
              <a:effectLst/>
              <a:latin typeface="Letter-join Plus 8" pitchFamily="50" charset="0"/>
              <a:ea typeface="Times New Roman"/>
              <a:cs typeface="Times New Roman"/>
            </a:endParaRPr>
          </a:p>
          <a:p>
            <a:pPr algn="ctr">
              <a:lnSpc>
                <a:spcPct val="110000"/>
              </a:lnSpc>
              <a:spcAft>
                <a:spcPts val="8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gn="ctr">
              <a:lnSpc>
                <a:spcPct val="110000"/>
              </a:lnSpc>
              <a:spcAft>
                <a:spcPts val="8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gn="ctr">
              <a:lnSpc>
                <a:spcPct val="118000"/>
              </a:lnSpc>
              <a:spcAft>
                <a:spcPts val="6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gn="ctr">
              <a:lnSpc>
                <a:spcPct val="113000"/>
              </a:lnSpc>
              <a:spcAft>
                <a:spcPts val="1000"/>
              </a:spcAft>
            </a:pPr>
            <a:r>
              <a:rPr lang="en-US" sz="1000" kern="1400" dirty="0">
                <a:solidFill>
                  <a:srgbClr val="000000"/>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400"/>
              </a:spcAft>
            </a:pPr>
            <a:r>
              <a:rPr lang="en-US" sz="1100" kern="1400" dirty="0">
                <a:solidFill>
                  <a:srgbClr val="000000"/>
                </a:solidFill>
                <a:effectLst/>
                <a:latin typeface="Palatino Linotype"/>
                <a:ea typeface="Times New Roman"/>
                <a:cs typeface="Times New Roman"/>
              </a:rPr>
              <a:t> </a:t>
            </a:r>
            <a:endParaRPr lang="en-GB" sz="1100" kern="1400" dirty="0">
              <a:solidFill>
                <a:srgbClr val="000000"/>
              </a:solidFill>
              <a:effectLst/>
              <a:latin typeface="Palatino Linotype"/>
              <a:ea typeface="Times New Roman"/>
              <a:cs typeface="Times New Roman"/>
            </a:endParaRPr>
          </a:p>
        </p:txBody>
      </p:sp>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395536" y="339725"/>
            <a:ext cx="1134110" cy="1152525"/>
          </a:xfrm>
          <a:prstGeom prst="rect">
            <a:avLst/>
          </a:prstGeom>
          <a:noFill/>
          <a:ln w="38100" algn="in">
            <a:solidFill>
              <a:srgbClr val="0B5395"/>
            </a:solidFill>
            <a:miter lim="800000"/>
            <a:headEnd/>
            <a:tailEnd/>
          </a:ln>
          <a:effectLst/>
        </p:spPr>
      </p:pic>
      <p:sp>
        <p:nvSpPr>
          <p:cNvPr id="7" name="Rectangle 6"/>
          <p:cNvSpPr>
            <a:spLocks noChangeArrowheads="1"/>
          </p:cNvSpPr>
          <p:nvPr/>
        </p:nvSpPr>
        <p:spPr bwMode="auto">
          <a:xfrm>
            <a:off x="107504" y="2845950"/>
            <a:ext cx="4471035" cy="615553"/>
          </a:xfrm>
          <a:prstGeom prst="rect">
            <a:avLst/>
          </a:prstGeom>
          <a:blipFill dpi="0" rotWithShape="1">
            <a:blip r:embed="rId3">
              <a:duotone>
                <a:srgbClr val="E5E9EF"/>
                <a:srgbClr val="FFFFFF"/>
              </a:duotone>
            </a:blip>
            <a:srcRect/>
            <a:tile tx="0" ty="0" sx="100000" sy="100000" flip="none" algn="tl"/>
          </a:blip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91440" tIns="91440" rIns="91440" bIns="137160" anchor="ctr" anchorCtr="0" upright="1">
            <a:spAutoFit/>
          </a:bodyPr>
          <a:lstStyle/>
          <a:p>
            <a:pPr marL="91440" marR="91440">
              <a:lnSpc>
                <a:spcPct val="125000"/>
              </a:lnSpc>
              <a:spcBef>
                <a:spcPts val="800"/>
              </a:spcBef>
              <a:spcAft>
                <a:spcPts val="800"/>
              </a:spcAft>
            </a:pPr>
            <a:r>
              <a:rPr lang="en-US" sz="2000" b="1" kern="1400" dirty="0">
                <a:solidFill>
                  <a:srgbClr val="6076B4"/>
                </a:solidFill>
                <a:effectLst/>
                <a:latin typeface="Letter-join Plus 8" pitchFamily="50" charset="0"/>
                <a:ea typeface="Times New Roman"/>
              </a:rPr>
              <a:t>St Joseph’s RC Primary School</a:t>
            </a:r>
            <a:endParaRPr lang="en-GB" sz="1000" kern="1400" dirty="0">
              <a:solidFill>
                <a:srgbClr val="000000"/>
              </a:solidFill>
              <a:effectLst/>
              <a:latin typeface="Letter-join Plus 8" pitchFamily="50" charset="0"/>
              <a:ea typeface="Times New Roman"/>
            </a:endParaRPr>
          </a:p>
        </p:txBody>
      </p:sp>
      <p:sp>
        <p:nvSpPr>
          <p:cNvPr id="8" name="TextBox 7"/>
          <p:cNvSpPr txBox="1"/>
          <p:nvPr/>
        </p:nvSpPr>
        <p:spPr>
          <a:xfrm>
            <a:off x="107504" y="3717032"/>
            <a:ext cx="4471035"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b="1" dirty="0" smtClean="0">
                <a:solidFill>
                  <a:schemeClr val="tx2"/>
                </a:solidFill>
                <a:latin typeface="Letter-join Plus 8" pitchFamily="50" charset="0"/>
              </a:rPr>
              <a:t>Class Teacher: Miss </a:t>
            </a:r>
            <a:r>
              <a:rPr lang="en-US" b="1" dirty="0" err="1" smtClean="0">
                <a:solidFill>
                  <a:schemeClr val="tx2"/>
                </a:solidFill>
                <a:latin typeface="Letter-join Plus 8" pitchFamily="50" charset="0"/>
              </a:rPr>
              <a:t>Lowrie</a:t>
            </a:r>
            <a:endParaRPr lang="en-GB" b="1" dirty="0">
              <a:solidFill>
                <a:schemeClr val="tx2"/>
              </a:solidFill>
              <a:latin typeface="Letter-join Plus 8" pitchFamily="50" charset="0"/>
            </a:endParaRPr>
          </a:p>
        </p:txBody>
      </p:sp>
      <p:sp>
        <p:nvSpPr>
          <p:cNvPr id="9" name="AutoShape 2" descr="friends clipart png - Clip Art Library"/>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
        <p:nvSpPr>
          <p:cNvPr id="10" name="AutoShape 4" descr="friends clipart png - Clip Art Library"/>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1026" name="Picture 2" descr="Clip Art For Teachers | Reading workshop, Reading classroom, Teacher clipart"/>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00115" y="4509120"/>
            <a:ext cx="2510036" cy="22010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25750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rgbClr val="6076B4"/>
                </a:solidFill>
                <a:effectLst/>
                <a:latin typeface="Letter-join Plus 8" pitchFamily="50" charset="0"/>
                <a:ea typeface="Times New Roman"/>
              </a:rPr>
              <a:t>Thankyou</a:t>
            </a:r>
            <a:endParaRPr lang="en-GB" sz="4000" b="1" kern="1400" dirty="0">
              <a:solidFill>
                <a:srgbClr val="000000"/>
              </a:solidFill>
              <a:effectLst/>
              <a:latin typeface="Letter-join Plus 8" pitchFamily="50" charset="0"/>
              <a:ea typeface="Times New Roman"/>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
        <p:nvSpPr>
          <p:cNvPr id="6" name="Rectangle 5"/>
          <p:cNvSpPr/>
          <p:nvPr/>
        </p:nvSpPr>
        <p:spPr>
          <a:xfrm>
            <a:off x="395536" y="1124744"/>
            <a:ext cx="8208912" cy="923330"/>
          </a:xfrm>
          <a:prstGeom prst="rect">
            <a:avLst/>
          </a:prstGeom>
        </p:spPr>
        <p:txBody>
          <a:bodyPr wrap="square">
            <a:spAutoFit/>
          </a:bodyPr>
          <a:lstStyle/>
          <a:p>
            <a:r>
              <a:rPr lang="en-GB" dirty="0">
                <a:latin typeface="Letter-join Plus 8" pitchFamily="50" charset="0"/>
              </a:rPr>
              <a:t>Thank you for your support</a:t>
            </a:r>
            <a:r>
              <a:rPr lang="en-GB" dirty="0" smtClean="0">
                <a:latin typeface="Letter-join Plus 8" pitchFamily="50" charset="0"/>
              </a:rPr>
              <a:t>.</a:t>
            </a:r>
          </a:p>
          <a:p>
            <a:endParaRPr lang="en-US" dirty="0">
              <a:latin typeface="Letter-join Plus 8" pitchFamily="50" charset="0"/>
            </a:endParaRPr>
          </a:p>
          <a:p>
            <a:r>
              <a:rPr lang="en-US" dirty="0" smtClean="0">
                <a:latin typeface="Letter-join Plus 8" pitchFamily="50" charset="0"/>
              </a:rPr>
              <a:t>Miss </a:t>
            </a:r>
            <a:r>
              <a:rPr lang="en-US" dirty="0" err="1" smtClean="0">
                <a:latin typeface="Letter-join Plus 8" pitchFamily="50" charset="0"/>
              </a:rPr>
              <a:t>Lowrie</a:t>
            </a:r>
            <a:endParaRPr lang="en-GB" dirty="0">
              <a:latin typeface="Letter-join Plus 8" pitchFamily="50" charset="0"/>
            </a:endParaRPr>
          </a:p>
        </p:txBody>
      </p:sp>
    </p:spTree>
    <p:extLst>
      <p:ext uri="{BB962C8B-B14F-4D97-AF65-F5344CB8AC3E}">
        <p14:creationId xmlns:p14="http://schemas.microsoft.com/office/powerpoint/2010/main" val="1339225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effectLst/>
                <a:latin typeface="Letter-join Plus 8" pitchFamily="50" charset="0"/>
                <a:ea typeface="Times New Roman"/>
              </a:rPr>
              <a:t>Welcome</a:t>
            </a:r>
            <a:r>
              <a:rPr lang="en-US" sz="1000" kern="1400" dirty="0">
                <a:solidFill>
                  <a:srgbClr val="6076B4"/>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p:cNvSpPr/>
          <p:nvPr/>
        </p:nvSpPr>
        <p:spPr>
          <a:xfrm>
            <a:off x="395536" y="1268760"/>
            <a:ext cx="8208912" cy="2031325"/>
          </a:xfrm>
          <a:prstGeom prst="rect">
            <a:avLst/>
          </a:prstGeom>
        </p:spPr>
        <p:txBody>
          <a:bodyPr wrap="square">
            <a:spAutoFit/>
          </a:bodyPr>
          <a:lstStyle/>
          <a:p>
            <a:r>
              <a:rPr lang="en-GB" dirty="0">
                <a:latin typeface="Letter-join Plus 8" pitchFamily="50" charset="0"/>
              </a:rPr>
              <a:t>Dear </a:t>
            </a:r>
            <a:r>
              <a:rPr lang="en-GB" dirty="0" smtClean="0">
                <a:latin typeface="Letter-join Plus 8" pitchFamily="50" charset="0"/>
              </a:rPr>
              <a:t>Parents/Carers, </a:t>
            </a:r>
          </a:p>
          <a:p>
            <a:endParaRPr lang="en-GB" dirty="0" smtClean="0">
              <a:latin typeface="Letter-join Plus 8" pitchFamily="50" charset="0"/>
            </a:endParaRPr>
          </a:p>
          <a:p>
            <a:r>
              <a:rPr lang="en-GB" dirty="0">
                <a:latin typeface="Letter-join Plus 8" pitchFamily="50" charset="0"/>
              </a:rPr>
              <a:t>Welcome to Year 4!  This is just a short message to introduce myself and some of the routines for your child this year. My name is Miss Dromey and I am really looking forward to working with you and your children this year. More than ever this is a very important year for your child. I hope you will continue to support your child as they progress through this year.</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Tree>
    <p:extLst>
      <p:ext uri="{BB962C8B-B14F-4D97-AF65-F5344CB8AC3E}">
        <p14:creationId xmlns:p14="http://schemas.microsoft.com/office/powerpoint/2010/main" val="3010594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effectLst/>
                <a:latin typeface="Letter-join Plus 8" pitchFamily="50" charset="0"/>
                <a:ea typeface="Times New Roman"/>
              </a:rPr>
              <a:t>What We Are Learning</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p:cNvSpPr/>
          <p:nvPr/>
        </p:nvSpPr>
        <p:spPr>
          <a:xfrm>
            <a:off x="395536" y="1268760"/>
            <a:ext cx="8208912" cy="4524315"/>
          </a:xfrm>
          <a:prstGeom prst="rect">
            <a:avLst/>
          </a:prstGeom>
        </p:spPr>
        <p:txBody>
          <a:bodyPr wrap="square">
            <a:spAutoFit/>
          </a:bodyPr>
          <a:lstStyle/>
          <a:p>
            <a:r>
              <a:rPr lang="en-US" b="1" u="sng" dirty="0" smtClean="0">
                <a:latin typeface="Letter-join Plus 8" pitchFamily="50" charset="0"/>
              </a:rPr>
              <a:t>Religious Education</a:t>
            </a:r>
          </a:p>
          <a:p>
            <a:endParaRPr lang="en-GB" u="sng" dirty="0" smtClean="0">
              <a:latin typeface="Letter-join Plus 8" pitchFamily="50" charset="0"/>
            </a:endParaRPr>
          </a:p>
          <a:p>
            <a:r>
              <a:rPr lang="en-GB" b="1" dirty="0" smtClean="0">
                <a:latin typeface="Letter-join Plus 8" pitchFamily="50" charset="0"/>
              </a:rPr>
              <a:t>Autumn</a:t>
            </a:r>
            <a:r>
              <a:rPr lang="en-GB" b="1" dirty="0">
                <a:latin typeface="Letter-join Plus 8" pitchFamily="50" charset="0"/>
              </a:rPr>
              <a:t>			</a:t>
            </a:r>
            <a:r>
              <a:rPr lang="en-GB" b="1" dirty="0" smtClean="0">
                <a:latin typeface="Letter-join Plus 8" pitchFamily="50" charset="0"/>
              </a:rPr>
              <a:t>Spring</a:t>
            </a:r>
            <a:r>
              <a:rPr lang="en-GB" b="1" dirty="0">
                <a:latin typeface="Letter-join Plus 8" pitchFamily="50" charset="0"/>
              </a:rPr>
              <a:t>	</a:t>
            </a:r>
            <a:r>
              <a:rPr lang="en-GB" b="1" dirty="0" smtClean="0">
                <a:latin typeface="Letter-join Plus 8" pitchFamily="50" charset="0"/>
              </a:rPr>
              <a:t>		Summer</a:t>
            </a:r>
            <a:endParaRPr lang="en-GB" b="1" dirty="0">
              <a:latin typeface="Letter-join Plus 8" pitchFamily="50" charset="0"/>
            </a:endParaRPr>
          </a:p>
          <a:p>
            <a:r>
              <a:rPr lang="en-GB" dirty="0">
                <a:latin typeface="Letter-join Plus 8" pitchFamily="50" charset="0"/>
              </a:rPr>
              <a:t>The </a:t>
            </a:r>
            <a:r>
              <a:rPr lang="en-GB" dirty="0" smtClean="0">
                <a:latin typeface="Letter-join Plus 8" pitchFamily="50" charset="0"/>
              </a:rPr>
              <a:t>Bible</a:t>
            </a:r>
            <a:r>
              <a:rPr lang="en-GB" dirty="0">
                <a:latin typeface="Letter-join Plus 8" pitchFamily="50" charset="0"/>
              </a:rPr>
              <a:t>	</a:t>
            </a:r>
            <a:r>
              <a:rPr lang="en-GB" dirty="0" smtClean="0">
                <a:latin typeface="Letter-join Plus 8" pitchFamily="50" charset="0"/>
              </a:rPr>
              <a:t>		Jesus</a:t>
            </a:r>
            <a:r>
              <a:rPr lang="en-GB" dirty="0">
                <a:latin typeface="Letter-join Plus 8" pitchFamily="50" charset="0"/>
              </a:rPr>
              <a:t>, the </a:t>
            </a:r>
            <a:r>
              <a:rPr lang="en-GB" dirty="0" smtClean="0">
                <a:latin typeface="Letter-join Plus 8" pitchFamily="50" charset="0"/>
              </a:rPr>
              <a:t>Teacher</a:t>
            </a:r>
            <a:r>
              <a:rPr lang="en-GB" dirty="0">
                <a:latin typeface="Letter-join Plus 8" pitchFamily="50" charset="0"/>
              </a:rPr>
              <a:t>	</a:t>
            </a:r>
            <a:r>
              <a:rPr lang="en-GB" dirty="0" smtClean="0">
                <a:latin typeface="Letter-join Plus 8" pitchFamily="50" charset="0"/>
              </a:rPr>
              <a:t>	The </a:t>
            </a:r>
            <a:r>
              <a:rPr lang="en-GB" dirty="0">
                <a:latin typeface="Letter-join Plus 8" pitchFamily="50" charset="0"/>
              </a:rPr>
              <a:t>Early Christians</a:t>
            </a:r>
          </a:p>
          <a:p>
            <a:r>
              <a:rPr lang="en-GB" dirty="0">
                <a:latin typeface="Letter-join Plus 8" pitchFamily="50" charset="0"/>
              </a:rPr>
              <a:t>Trust in </a:t>
            </a:r>
            <a:r>
              <a:rPr lang="en-GB" dirty="0" smtClean="0">
                <a:latin typeface="Letter-join Plus 8" pitchFamily="50" charset="0"/>
              </a:rPr>
              <a:t>God</a:t>
            </a:r>
            <a:r>
              <a:rPr lang="en-GB" dirty="0">
                <a:latin typeface="Letter-join Plus 8" pitchFamily="50" charset="0"/>
              </a:rPr>
              <a:t>	</a:t>
            </a:r>
            <a:r>
              <a:rPr lang="en-GB" dirty="0" smtClean="0">
                <a:latin typeface="Letter-join Plus 8" pitchFamily="50" charset="0"/>
              </a:rPr>
              <a:t>	Jesus </a:t>
            </a:r>
            <a:r>
              <a:rPr lang="en-GB" dirty="0">
                <a:latin typeface="Letter-join Plus 8" pitchFamily="50" charset="0"/>
              </a:rPr>
              <a:t>the </a:t>
            </a:r>
            <a:r>
              <a:rPr lang="en-GB" dirty="0" smtClean="0">
                <a:latin typeface="Letter-join Plus 8" pitchFamily="50" charset="0"/>
              </a:rPr>
              <a:t>Saviour</a:t>
            </a:r>
            <a:r>
              <a:rPr lang="en-GB" dirty="0">
                <a:latin typeface="Letter-join Plus 8" pitchFamily="50" charset="0"/>
              </a:rPr>
              <a:t>	</a:t>
            </a:r>
            <a:r>
              <a:rPr lang="en-GB" dirty="0" smtClean="0">
                <a:latin typeface="Letter-join Plus 8" pitchFamily="50" charset="0"/>
              </a:rPr>
              <a:t>	The </a:t>
            </a:r>
            <a:r>
              <a:rPr lang="en-GB" dirty="0">
                <a:latin typeface="Letter-join Plus 8" pitchFamily="50" charset="0"/>
              </a:rPr>
              <a:t>Church.</a:t>
            </a:r>
          </a:p>
          <a:p>
            <a:endParaRPr lang="en-US" dirty="0" smtClean="0">
              <a:latin typeface="Letter-join Plus 8" pitchFamily="50" charset="0"/>
            </a:endParaRPr>
          </a:p>
          <a:p>
            <a:endParaRPr lang="en-US" dirty="0" smtClean="0">
              <a:latin typeface="Letter-join Plus 8" pitchFamily="50" charset="0"/>
            </a:endParaRPr>
          </a:p>
          <a:p>
            <a:r>
              <a:rPr lang="en-US" b="1" u="sng" dirty="0" smtClean="0">
                <a:latin typeface="Letter-join Plus 8" pitchFamily="50" charset="0"/>
              </a:rPr>
              <a:t>Science</a:t>
            </a:r>
          </a:p>
          <a:p>
            <a:endParaRPr lang="en-US" b="1" dirty="0" smtClean="0">
              <a:latin typeface="Letter-join Plus 8" pitchFamily="50" charset="0"/>
            </a:endParaRPr>
          </a:p>
          <a:p>
            <a:r>
              <a:rPr lang="en-US" dirty="0">
                <a:latin typeface="Letter-join Plus 8" pitchFamily="50" charset="0"/>
              </a:rPr>
              <a:t>In Science we will be exploring 5 units over the Year.</a:t>
            </a:r>
            <a:endParaRPr lang="en-GB" dirty="0">
              <a:latin typeface="Letter-join Plus 8" pitchFamily="50" charset="0"/>
            </a:endParaRPr>
          </a:p>
          <a:p>
            <a:pPr marL="285750" lvl="0" indent="-285750">
              <a:buFont typeface="Arial" panose="020B0604020202020204" pitchFamily="34" charset="0"/>
              <a:buChar char="•"/>
            </a:pPr>
            <a:r>
              <a:rPr lang="en-US" dirty="0">
                <a:latin typeface="Letter-join Plus 8" pitchFamily="50" charset="0"/>
              </a:rPr>
              <a:t>What’s the Sound?	</a:t>
            </a:r>
            <a:endParaRPr lang="en-GB" dirty="0">
              <a:latin typeface="Letter-join Plus 8" pitchFamily="50" charset="0"/>
            </a:endParaRPr>
          </a:p>
          <a:p>
            <a:pPr marL="285750" lvl="0" indent="-285750">
              <a:buFont typeface="Arial" panose="020B0604020202020204" pitchFamily="34" charset="0"/>
              <a:buChar char="•"/>
            </a:pPr>
            <a:r>
              <a:rPr lang="en-US" dirty="0">
                <a:latin typeface="Letter-join Plus 8" pitchFamily="50" charset="0"/>
              </a:rPr>
              <a:t>Living Things  </a:t>
            </a:r>
            <a:endParaRPr lang="en-GB" dirty="0">
              <a:latin typeface="Letter-join Plus 8" pitchFamily="50" charset="0"/>
            </a:endParaRPr>
          </a:p>
          <a:p>
            <a:pPr marL="285750" lvl="0" indent="-285750">
              <a:buFont typeface="Arial" panose="020B0604020202020204" pitchFamily="34" charset="0"/>
              <a:buChar char="•"/>
            </a:pPr>
            <a:r>
              <a:rPr lang="en-US" dirty="0">
                <a:latin typeface="Letter-join Plus 8" pitchFamily="50" charset="0"/>
              </a:rPr>
              <a:t>Looking of States </a:t>
            </a:r>
            <a:endParaRPr lang="en-GB" dirty="0">
              <a:latin typeface="Letter-join Plus 8" pitchFamily="50" charset="0"/>
            </a:endParaRPr>
          </a:p>
          <a:p>
            <a:pPr marL="285750" lvl="0" indent="-285750">
              <a:buFont typeface="Arial" panose="020B0604020202020204" pitchFamily="34" charset="0"/>
              <a:buChar char="•"/>
            </a:pPr>
            <a:r>
              <a:rPr lang="en-US" dirty="0">
                <a:latin typeface="Letter-join Plus 8" pitchFamily="50" charset="0"/>
              </a:rPr>
              <a:t>Teeth and Eating	</a:t>
            </a:r>
            <a:endParaRPr lang="en-GB" dirty="0">
              <a:latin typeface="Letter-join Plus 8" pitchFamily="50" charset="0"/>
            </a:endParaRPr>
          </a:p>
          <a:p>
            <a:pPr marL="285750" lvl="0" indent="-285750">
              <a:buFont typeface="Arial" panose="020B0604020202020204" pitchFamily="34" charset="0"/>
              <a:buChar char="•"/>
            </a:pPr>
            <a:r>
              <a:rPr lang="en-US" dirty="0">
                <a:latin typeface="Letter-join Plus 8" pitchFamily="50" charset="0"/>
              </a:rPr>
              <a:t>Power it up	</a:t>
            </a:r>
            <a:endParaRPr lang="en-GB" dirty="0">
              <a:latin typeface="Letter-join Plus 8" pitchFamily="50" charset="0"/>
            </a:endParaRPr>
          </a:p>
          <a:p>
            <a:endParaRPr lang="en-GB"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Tree>
    <p:extLst>
      <p:ext uri="{BB962C8B-B14F-4D97-AF65-F5344CB8AC3E}">
        <p14:creationId xmlns:p14="http://schemas.microsoft.com/office/powerpoint/2010/main" val="4275593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effectLst/>
                <a:latin typeface="Letter-join Plus 8" pitchFamily="50" charset="0"/>
                <a:ea typeface="Times New Roman"/>
              </a:rPr>
              <a:t>What We Are Learning</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p:cNvSpPr/>
          <p:nvPr/>
        </p:nvSpPr>
        <p:spPr>
          <a:xfrm>
            <a:off x="395536" y="1268760"/>
            <a:ext cx="8208912" cy="1477328"/>
          </a:xfrm>
          <a:prstGeom prst="rect">
            <a:avLst/>
          </a:prstGeom>
        </p:spPr>
        <p:txBody>
          <a:bodyPr wrap="square">
            <a:spAutoFit/>
          </a:bodyPr>
          <a:lstStyle/>
          <a:p>
            <a:r>
              <a:rPr lang="en-US" b="1" u="sng" dirty="0" smtClean="0">
                <a:latin typeface="Letter-join Plus 8" pitchFamily="50" charset="0"/>
              </a:rPr>
              <a:t>History/Geography</a:t>
            </a:r>
          </a:p>
          <a:p>
            <a:endParaRPr lang="en-US" dirty="0">
              <a:latin typeface="Letter-join Plus 8" pitchFamily="50" charset="0"/>
            </a:endParaRPr>
          </a:p>
          <a:p>
            <a:r>
              <a:rPr lang="en-US" dirty="0">
                <a:latin typeface="Letter-join Plus 8" pitchFamily="50" charset="0"/>
              </a:rPr>
              <a:t>Each term we will explore either a History or Geography unit. </a:t>
            </a:r>
            <a:endParaRPr lang="en-GB" dirty="0">
              <a:latin typeface="Letter-join Plus 8" pitchFamily="50" charset="0"/>
            </a:endParaRPr>
          </a:p>
          <a:p>
            <a:r>
              <a:rPr lang="en-US" dirty="0"/>
              <a:t>	</a:t>
            </a:r>
            <a:endParaRPr lang="en-GB" dirty="0"/>
          </a:p>
          <a:p>
            <a:endParaRPr lang="en-GB"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graphicFrame>
        <p:nvGraphicFramePr>
          <p:cNvPr id="2" name="Table 1"/>
          <p:cNvGraphicFramePr>
            <a:graphicFrameLocks noGrp="1"/>
          </p:cNvGraphicFramePr>
          <p:nvPr>
            <p:extLst>
              <p:ext uri="{D42A27DB-BD31-4B8C-83A1-F6EECF244321}">
                <p14:modId xmlns:p14="http://schemas.microsoft.com/office/powerpoint/2010/main" val="2168048483"/>
              </p:ext>
            </p:extLst>
          </p:nvPr>
        </p:nvGraphicFramePr>
        <p:xfrm>
          <a:off x="467544" y="2348880"/>
          <a:ext cx="5616624" cy="1944215"/>
        </p:xfrm>
        <a:graphic>
          <a:graphicData uri="http://schemas.openxmlformats.org/drawingml/2006/table">
            <a:tbl>
              <a:tblPr firstRow="1" firstCol="1" bandRow="1">
                <a:tableStyleId>{5C22544A-7EE6-4342-B048-85BDC9FD1C3A}</a:tableStyleId>
              </a:tblPr>
              <a:tblGrid>
                <a:gridCol w="953921">
                  <a:extLst>
                    <a:ext uri="{9D8B030D-6E8A-4147-A177-3AD203B41FA5}">
                      <a16:colId xmlns:a16="http://schemas.microsoft.com/office/drawing/2014/main" val="20000"/>
                    </a:ext>
                  </a:extLst>
                </a:gridCol>
                <a:gridCol w="2330977">
                  <a:extLst>
                    <a:ext uri="{9D8B030D-6E8A-4147-A177-3AD203B41FA5}">
                      <a16:colId xmlns:a16="http://schemas.microsoft.com/office/drawing/2014/main" val="20001"/>
                    </a:ext>
                  </a:extLst>
                </a:gridCol>
                <a:gridCol w="2331726">
                  <a:extLst>
                    <a:ext uri="{9D8B030D-6E8A-4147-A177-3AD203B41FA5}">
                      <a16:colId xmlns:a16="http://schemas.microsoft.com/office/drawing/2014/main" val="20002"/>
                    </a:ext>
                  </a:extLst>
                </a:gridCol>
              </a:tblGrid>
              <a:tr h="277745">
                <a:tc>
                  <a:txBody>
                    <a:bodyPr/>
                    <a:lstStyle/>
                    <a:p>
                      <a:pPr algn="ctr">
                        <a:spcAft>
                          <a:spcPts val="0"/>
                        </a:spcAft>
                      </a:pPr>
                      <a:r>
                        <a:rPr lang="en-US" sz="1200" dirty="0">
                          <a:effectLst/>
                          <a:latin typeface="Letter-join Plus 8" pitchFamily="50" charset="0"/>
                        </a:rPr>
                        <a:t>Term</a:t>
                      </a:r>
                      <a:endParaRPr lang="en-GB" sz="1200" dirty="0">
                        <a:effectLst/>
                        <a:latin typeface="Letter-join Plus 8" pitchFamily="50" charset="0"/>
                        <a:ea typeface="Times New Roman"/>
                      </a:endParaRPr>
                    </a:p>
                  </a:txBody>
                  <a:tcPr marL="68580" marR="68580" marT="0" marB="0"/>
                </a:tc>
                <a:tc>
                  <a:txBody>
                    <a:bodyPr/>
                    <a:lstStyle/>
                    <a:p>
                      <a:pPr algn="ctr">
                        <a:spcAft>
                          <a:spcPts val="0"/>
                        </a:spcAft>
                      </a:pPr>
                      <a:r>
                        <a:rPr lang="en-US" sz="1200" dirty="0">
                          <a:effectLst/>
                          <a:latin typeface="Letter-join Plus 8" pitchFamily="50" charset="0"/>
                        </a:rPr>
                        <a:t>Geography</a:t>
                      </a:r>
                      <a:endParaRPr lang="en-GB" sz="1200" dirty="0">
                        <a:effectLst/>
                        <a:latin typeface="Letter-join Plus 8" pitchFamily="50" charset="0"/>
                        <a:ea typeface="Times New Roman"/>
                      </a:endParaRPr>
                    </a:p>
                  </a:txBody>
                  <a:tcPr marL="68580" marR="68580" marT="0" marB="0"/>
                </a:tc>
                <a:tc>
                  <a:txBody>
                    <a:bodyPr/>
                    <a:lstStyle/>
                    <a:p>
                      <a:pPr algn="ctr">
                        <a:spcAft>
                          <a:spcPts val="0"/>
                        </a:spcAft>
                      </a:pPr>
                      <a:r>
                        <a:rPr lang="en-US" sz="1200">
                          <a:effectLst/>
                          <a:latin typeface="Letter-join Plus 8" pitchFamily="50" charset="0"/>
                        </a:rPr>
                        <a:t>History</a:t>
                      </a:r>
                      <a:endParaRPr lang="en-GB" sz="1200">
                        <a:effectLst/>
                        <a:latin typeface="Letter-join Plus 8" pitchFamily="50" charset="0"/>
                        <a:ea typeface="Times New Roman"/>
                      </a:endParaRPr>
                    </a:p>
                  </a:txBody>
                  <a:tcPr marL="68580" marR="68580" marT="0" marB="0"/>
                </a:tc>
                <a:extLst>
                  <a:ext uri="{0D108BD9-81ED-4DB2-BD59-A6C34878D82A}">
                    <a16:rowId xmlns:a16="http://schemas.microsoft.com/office/drawing/2014/main" val="10000"/>
                  </a:ext>
                </a:extLst>
              </a:tr>
              <a:tr h="277745">
                <a:tc>
                  <a:txBody>
                    <a:bodyPr/>
                    <a:lstStyle/>
                    <a:p>
                      <a:pPr algn="ctr">
                        <a:spcAft>
                          <a:spcPts val="0"/>
                        </a:spcAft>
                      </a:pPr>
                      <a:r>
                        <a:rPr lang="en-US" sz="1200">
                          <a:effectLst/>
                          <a:latin typeface="Letter-join Plus 8" pitchFamily="50" charset="0"/>
                        </a:rPr>
                        <a:t>Autumn 1</a:t>
                      </a:r>
                      <a:endParaRPr lang="en-GB" sz="1200">
                        <a:effectLst/>
                        <a:latin typeface="Letter-join Plus 8" pitchFamily="50" charset="0"/>
                        <a:ea typeface="Times New Roman"/>
                      </a:endParaRPr>
                    </a:p>
                  </a:txBody>
                  <a:tcPr marL="68580" marR="68580" marT="0" marB="0"/>
                </a:tc>
                <a:tc>
                  <a:txBody>
                    <a:bodyPr/>
                    <a:lstStyle/>
                    <a:p>
                      <a:pPr algn="ctr">
                        <a:spcAft>
                          <a:spcPts val="0"/>
                        </a:spcAft>
                      </a:pPr>
                      <a:r>
                        <a:rPr lang="en-US" sz="1200">
                          <a:effectLst/>
                          <a:latin typeface="Letter-join Plus 8" pitchFamily="50" charset="0"/>
                        </a:rPr>
                        <a:t>The Americas</a:t>
                      </a:r>
                      <a:endParaRPr lang="en-GB" sz="1200">
                        <a:effectLst/>
                        <a:latin typeface="Letter-join Plus 8" pitchFamily="50" charset="0"/>
                        <a:ea typeface="Times New Roman"/>
                      </a:endParaRPr>
                    </a:p>
                  </a:txBody>
                  <a:tcPr marL="68580" marR="68580" marT="0" marB="0"/>
                </a:tc>
                <a:tc>
                  <a:txBody>
                    <a:bodyPr/>
                    <a:lstStyle/>
                    <a:p>
                      <a:pPr algn="ctr">
                        <a:spcAft>
                          <a:spcPts val="0"/>
                        </a:spcAft>
                      </a:pPr>
                      <a:r>
                        <a:rPr lang="en-US" sz="1200">
                          <a:effectLst/>
                          <a:latin typeface="Letter-join Plus 8" pitchFamily="50" charset="0"/>
                        </a:rPr>
                        <a:t> </a:t>
                      </a:r>
                      <a:endParaRPr lang="en-GB" sz="1200">
                        <a:effectLst/>
                        <a:latin typeface="Letter-join Plus 8" pitchFamily="50" charset="0"/>
                        <a:ea typeface="Times New Roman"/>
                      </a:endParaRPr>
                    </a:p>
                  </a:txBody>
                  <a:tcPr marL="68580" marR="68580" marT="0" marB="0"/>
                </a:tc>
                <a:extLst>
                  <a:ext uri="{0D108BD9-81ED-4DB2-BD59-A6C34878D82A}">
                    <a16:rowId xmlns:a16="http://schemas.microsoft.com/office/drawing/2014/main" val="10001"/>
                  </a:ext>
                </a:extLst>
              </a:tr>
              <a:tr h="277745">
                <a:tc>
                  <a:txBody>
                    <a:bodyPr/>
                    <a:lstStyle/>
                    <a:p>
                      <a:pPr algn="ctr">
                        <a:spcAft>
                          <a:spcPts val="0"/>
                        </a:spcAft>
                      </a:pPr>
                      <a:r>
                        <a:rPr lang="en-US" sz="1200">
                          <a:effectLst/>
                          <a:latin typeface="Letter-join Plus 8" pitchFamily="50" charset="0"/>
                        </a:rPr>
                        <a:t>Autumn 2</a:t>
                      </a:r>
                      <a:endParaRPr lang="en-GB" sz="1200">
                        <a:effectLst/>
                        <a:latin typeface="Letter-join Plus 8" pitchFamily="50" charset="0"/>
                        <a:ea typeface="Times New Roman"/>
                      </a:endParaRPr>
                    </a:p>
                  </a:txBody>
                  <a:tcPr marL="68580" marR="68580" marT="0" marB="0"/>
                </a:tc>
                <a:tc>
                  <a:txBody>
                    <a:bodyPr/>
                    <a:lstStyle/>
                    <a:p>
                      <a:pPr algn="ctr">
                        <a:spcAft>
                          <a:spcPts val="0"/>
                        </a:spcAft>
                      </a:pPr>
                      <a:r>
                        <a:rPr lang="en-US" sz="1200" dirty="0">
                          <a:effectLst/>
                          <a:latin typeface="Letter-join Plus 8" pitchFamily="50" charset="0"/>
                        </a:rPr>
                        <a:t> </a:t>
                      </a:r>
                      <a:endParaRPr lang="en-GB" sz="1200" dirty="0">
                        <a:effectLst/>
                        <a:latin typeface="Letter-join Plus 8" pitchFamily="50" charset="0"/>
                        <a:ea typeface="Times New Roman"/>
                      </a:endParaRPr>
                    </a:p>
                  </a:txBody>
                  <a:tcPr marL="68580" marR="68580" marT="0" marB="0"/>
                </a:tc>
                <a:tc>
                  <a:txBody>
                    <a:bodyPr/>
                    <a:lstStyle/>
                    <a:p>
                      <a:pPr algn="ctr">
                        <a:spcAft>
                          <a:spcPts val="0"/>
                        </a:spcAft>
                      </a:pPr>
                      <a:r>
                        <a:rPr lang="en-US" sz="1200">
                          <a:effectLst/>
                          <a:latin typeface="Letter-join Plus 8" pitchFamily="50" charset="0"/>
                        </a:rPr>
                        <a:t>Ancient Egypt</a:t>
                      </a:r>
                      <a:endParaRPr lang="en-GB" sz="1200">
                        <a:effectLst/>
                        <a:latin typeface="Letter-join Plus 8" pitchFamily="50" charset="0"/>
                        <a:ea typeface="Times New Roman"/>
                      </a:endParaRPr>
                    </a:p>
                  </a:txBody>
                  <a:tcPr marL="68580" marR="68580" marT="0" marB="0"/>
                </a:tc>
                <a:extLst>
                  <a:ext uri="{0D108BD9-81ED-4DB2-BD59-A6C34878D82A}">
                    <a16:rowId xmlns:a16="http://schemas.microsoft.com/office/drawing/2014/main" val="10002"/>
                  </a:ext>
                </a:extLst>
              </a:tr>
              <a:tr h="277745">
                <a:tc>
                  <a:txBody>
                    <a:bodyPr/>
                    <a:lstStyle/>
                    <a:p>
                      <a:pPr algn="ctr">
                        <a:spcAft>
                          <a:spcPts val="0"/>
                        </a:spcAft>
                      </a:pPr>
                      <a:r>
                        <a:rPr lang="en-US" sz="1200">
                          <a:effectLst/>
                          <a:latin typeface="Letter-join Plus 8" pitchFamily="50" charset="0"/>
                        </a:rPr>
                        <a:t>Spring 1</a:t>
                      </a:r>
                      <a:endParaRPr lang="en-GB" sz="1200">
                        <a:effectLst/>
                        <a:latin typeface="Letter-join Plus 8" pitchFamily="50" charset="0"/>
                        <a:ea typeface="Times New Roman"/>
                      </a:endParaRPr>
                    </a:p>
                  </a:txBody>
                  <a:tcPr marL="68580" marR="68580" marT="0" marB="0"/>
                </a:tc>
                <a:tc>
                  <a:txBody>
                    <a:bodyPr/>
                    <a:lstStyle/>
                    <a:p>
                      <a:pPr algn="ctr">
                        <a:spcAft>
                          <a:spcPts val="0"/>
                        </a:spcAft>
                      </a:pPr>
                      <a:r>
                        <a:rPr lang="en-US" sz="1200">
                          <a:effectLst/>
                          <a:latin typeface="Letter-join Plus 8" pitchFamily="50" charset="0"/>
                        </a:rPr>
                        <a:t>Rivers and the Water Cycle</a:t>
                      </a:r>
                      <a:endParaRPr lang="en-GB" sz="1200">
                        <a:effectLst/>
                        <a:latin typeface="Letter-join Plus 8" pitchFamily="50" charset="0"/>
                        <a:ea typeface="Times New Roman"/>
                      </a:endParaRPr>
                    </a:p>
                  </a:txBody>
                  <a:tcPr marL="68580" marR="68580" marT="0" marB="0"/>
                </a:tc>
                <a:tc>
                  <a:txBody>
                    <a:bodyPr/>
                    <a:lstStyle/>
                    <a:p>
                      <a:pPr algn="ctr">
                        <a:spcAft>
                          <a:spcPts val="0"/>
                        </a:spcAft>
                      </a:pPr>
                      <a:r>
                        <a:rPr lang="en-US" sz="1200">
                          <a:effectLst/>
                          <a:latin typeface="Letter-join Plus 8" pitchFamily="50" charset="0"/>
                        </a:rPr>
                        <a:t> </a:t>
                      </a:r>
                      <a:endParaRPr lang="en-GB" sz="1200">
                        <a:effectLst/>
                        <a:latin typeface="Letter-join Plus 8" pitchFamily="50" charset="0"/>
                        <a:ea typeface="Times New Roman"/>
                      </a:endParaRPr>
                    </a:p>
                  </a:txBody>
                  <a:tcPr marL="68580" marR="68580" marT="0" marB="0"/>
                </a:tc>
                <a:extLst>
                  <a:ext uri="{0D108BD9-81ED-4DB2-BD59-A6C34878D82A}">
                    <a16:rowId xmlns:a16="http://schemas.microsoft.com/office/drawing/2014/main" val="10003"/>
                  </a:ext>
                </a:extLst>
              </a:tr>
              <a:tr h="277745">
                <a:tc>
                  <a:txBody>
                    <a:bodyPr/>
                    <a:lstStyle/>
                    <a:p>
                      <a:pPr algn="ctr">
                        <a:spcAft>
                          <a:spcPts val="0"/>
                        </a:spcAft>
                      </a:pPr>
                      <a:r>
                        <a:rPr lang="en-US" sz="1200">
                          <a:effectLst/>
                          <a:latin typeface="Letter-join Plus 8" pitchFamily="50" charset="0"/>
                        </a:rPr>
                        <a:t>Spring 2</a:t>
                      </a:r>
                      <a:endParaRPr lang="en-GB" sz="1200">
                        <a:effectLst/>
                        <a:latin typeface="Letter-join Plus 8" pitchFamily="50" charset="0"/>
                        <a:ea typeface="Times New Roman"/>
                      </a:endParaRPr>
                    </a:p>
                  </a:txBody>
                  <a:tcPr marL="68580" marR="68580" marT="0" marB="0"/>
                </a:tc>
                <a:tc>
                  <a:txBody>
                    <a:bodyPr/>
                    <a:lstStyle/>
                    <a:p>
                      <a:pPr algn="ctr">
                        <a:spcAft>
                          <a:spcPts val="0"/>
                        </a:spcAft>
                      </a:pPr>
                      <a:r>
                        <a:rPr lang="en-US" sz="1200">
                          <a:effectLst/>
                          <a:latin typeface="Letter-join Plus 8" pitchFamily="50" charset="0"/>
                        </a:rPr>
                        <a:t> </a:t>
                      </a:r>
                      <a:endParaRPr lang="en-GB" sz="1200">
                        <a:effectLst/>
                        <a:latin typeface="Letter-join Plus 8" pitchFamily="50" charset="0"/>
                        <a:ea typeface="Times New Roman"/>
                      </a:endParaRPr>
                    </a:p>
                  </a:txBody>
                  <a:tcPr marL="68580" marR="68580" marT="0" marB="0"/>
                </a:tc>
                <a:tc>
                  <a:txBody>
                    <a:bodyPr/>
                    <a:lstStyle/>
                    <a:p>
                      <a:pPr algn="ctr">
                        <a:spcAft>
                          <a:spcPts val="0"/>
                        </a:spcAft>
                      </a:pPr>
                      <a:r>
                        <a:rPr lang="en-US" sz="1200">
                          <a:effectLst/>
                          <a:latin typeface="Letter-join Plus 8" pitchFamily="50" charset="0"/>
                        </a:rPr>
                        <a:t>Ancient Romans</a:t>
                      </a:r>
                      <a:endParaRPr lang="en-GB" sz="1200">
                        <a:effectLst/>
                        <a:latin typeface="Letter-join Plus 8" pitchFamily="50" charset="0"/>
                        <a:ea typeface="Times New Roman"/>
                      </a:endParaRPr>
                    </a:p>
                  </a:txBody>
                  <a:tcPr marL="68580" marR="68580" marT="0" marB="0"/>
                </a:tc>
                <a:extLst>
                  <a:ext uri="{0D108BD9-81ED-4DB2-BD59-A6C34878D82A}">
                    <a16:rowId xmlns:a16="http://schemas.microsoft.com/office/drawing/2014/main" val="10004"/>
                  </a:ext>
                </a:extLst>
              </a:tr>
              <a:tr h="277745">
                <a:tc>
                  <a:txBody>
                    <a:bodyPr/>
                    <a:lstStyle/>
                    <a:p>
                      <a:pPr algn="ctr">
                        <a:spcAft>
                          <a:spcPts val="0"/>
                        </a:spcAft>
                      </a:pPr>
                      <a:r>
                        <a:rPr lang="en-US" sz="1200">
                          <a:effectLst/>
                          <a:latin typeface="Letter-join Plus 8" pitchFamily="50" charset="0"/>
                        </a:rPr>
                        <a:t>Summer 1</a:t>
                      </a:r>
                      <a:endParaRPr lang="en-GB" sz="1200">
                        <a:effectLst/>
                        <a:latin typeface="Letter-join Plus 8" pitchFamily="50" charset="0"/>
                        <a:ea typeface="Times New Roman"/>
                      </a:endParaRPr>
                    </a:p>
                  </a:txBody>
                  <a:tcPr marL="68580" marR="68580" marT="0" marB="0"/>
                </a:tc>
                <a:tc>
                  <a:txBody>
                    <a:bodyPr/>
                    <a:lstStyle/>
                    <a:p>
                      <a:pPr algn="ctr">
                        <a:spcAft>
                          <a:spcPts val="0"/>
                        </a:spcAft>
                      </a:pPr>
                      <a:r>
                        <a:rPr lang="en-US" sz="1200">
                          <a:effectLst/>
                          <a:latin typeface="Letter-join Plus 8" pitchFamily="50" charset="0"/>
                        </a:rPr>
                        <a:t>Earthquakes and Volcanoes</a:t>
                      </a:r>
                      <a:endParaRPr lang="en-GB" sz="1200">
                        <a:effectLst/>
                        <a:latin typeface="Letter-join Plus 8" pitchFamily="50" charset="0"/>
                        <a:ea typeface="Times New Roman"/>
                      </a:endParaRPr>
                    </a:p>
                  </a:txBody>
                  <a:tcPr marL="68580" marR="68580" marT="0" marB="0"/>
                </a:tc>
                <a:tc>
                  <a:txBody>
                    <a:bodyPr/>
                    <a:lstStyle/>
                    <a:p>
                      <a:pPr algn="ctr">
                        <a:spcAft>
                          <a:spcPts val="0"/>
                        </a:spcAft>
                      </a:pPr>
                      <a:r>
                        <a:rPr lang="en-US" sz="1200">
                          <a:effectLst/>
                          <a:latin typeface="Letter-join Plus 8" pitchFamily="50" charset="0"/>
                        </a:rPr>
                        <a:t> </a:t>
                      </a:r>
                      <a:endParaRPr lang="en-GB" sz="1200">
                        <a:effectLst/>
                        <a:latin typeface="Letter-join Plus 8" pitchFamily="50" charset="0"/>
                        <a:ea typeface="Times New Roman"/>
                      </a:endParaRPr>
                    </a:p>
                  </a:txBody>
                  <a:tcPr marL="68580" marR="68580" marT="0" marB="0"/>
                </a:tc>
                <a:extLst>
                  <a:ext uri="{0D108BD9-81ED-4DB2-BD59-A6C34878D82A}">
                    <a16:rowId xmlns:a16="http://schemas.microsoft.com/office/drawing/2014/main" val="10005"/>
                  </a:ext>
                </a:extLst>
              </a:tr>
              <a:tr h="277745">
                <a:tc>
                  <a:txBody>
                    <a:bodyPr/>
                    <a:lstStyle/>
                    <a:p>
                      <a:pPr algn="ctr">
                        <a:spcAft>
                          <a:spcPts val="0"/>
                        </a:spcAft>
                      </a:pPr>
                      <a:r>
                        <a:rPr lang="en-US" sz="1200">
                          <a:effectLst/>
                          <a:latin typeface="Letter-join Plus 8" pitchFamily="50" charset="0"/>
                        </a:rPr>
                        <a:t>Summer 2</a:t>
                      </a:r>
                      <a:endParaRPr lang="en-GB" sz="1200">
                        <a:effectLst/>
                        <a:latin typeface="Letter-join Plus 8" pitchFamily="50" charset="0"/>
                        <a:ea typeface="Times New Roman"/>
                      </a:endParaRPr>
                    </a:p>
                  </a:txBody>
                  <a:tcPr marL="68580" marR="68580" marT="0" marB="0"/>
                </a:tc>
                <a:tc>
                  <a:txBody>
                    <a:bodyPr/>
                    <a:lstStyle/>
                    <a:p>
                      <a:pPr algn="ctr">
                        <a:spcAft>
                          <a:spcPts val="0"/>
                        </a:spcAft>
                      </a:pPr>
                      <a:r>
                        <a:rPr lang="en-US" sz="1200">
                          <a:effectLst/>
                          <a:latin typeface="Letter-join Plus 8" pitchFamily="50" charset="0"/>
                        </a:rPr>
                        <a:t> </a:t>
                      </a:r>
                      <a:endParaRPr lang="en-GB" sz="1200">
                        <a:effectLst/>
                        <a:latin typeface="Letter-join Plus 8" pitchFamily="50" charset="0"/>
                        <a:ea typeface="Times New Roman"/>
                      </a:endParaRPr>
                    </a:p>
                  </a:txBody>
                  <a:tcPr marL="68580" marR="68580" marT="0" marB="0"/>
                </a:tc>
                <a:tc>
                  <a:txBody>
                    <a:bodyPr/>
                    <a:lstStyle/>
                    <a:p>
                      <a:pPr algn="ctr">
                        <a:spcAft>
                          <a:spcPts val="0"/>
                        </a:spcAft>
                      </a:pPr>
                      <a:r>
                        <a:rPr lang="en-US" sz="1200" dirty="0">
                          <a:effectLst/>
                          <a:latin typeface="Letter-join Plus 8" pitchFamily="50" charset="0"/>
                        </a:rPr>
                        <a:t>Crime and Punishment</a:t>
                      </a:r>
                      <a:endParaRPr lang="en-GB" sz="1200" dirty="0">
                        <a:effectLst/>
                        <a:latin typeface="Letter-join Plus 8" pitchFamily="50" charset="0"/>
                        <a:ea typeface="Times New Roman"/>
                      </a:endParaRPr>
                    </a:p>
                  </a:txBody>
                  <a:tcPr marL="68580" marR="68580" marT="0" marB="0"/>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223079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effectLst/>
                <a:latin typeface="Letter-join Plus 8" pitchFamily="50" charset="0"/>
                <a:ea typeface="Times New Roman"/>
              </a:rPr>
              <a:t>Times Tables Test</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p:cNvSpPr/>
          <p:nvPr/>
        </p:nvSpPr>
        <p:spPr>
          <a:xfrm>
            <a:off x="395536" y="1268760"/>
            <a:ext cx="8208912" cy="3416320"/>
          </a:xfrm>
          <a:prstGeom prst="rect">
            <a:avLst/>
          </a:prstGeom>
        </p:spPr>
        <p:txBody>
          <a:bodyPr wrap="square">
            <a:spAutoFit/>
          </a:bodyPr>
          <a:lstStyle/>
          <a:p>
            <a:r>
              <a:rPr lang="en-GB" dirty="0">
                <a:latin typeface="Letter-join Plus 8" pitchFamily="50" charset="0"/>
              </a:rPr>
              <a:t>In June/July next year, your child will take part in the ‘Times Table Test’. Your child will have 25 questions to read, based on multiplication facts from their 2s to their 12s times tables. A 6 second time limit placed on each question. The test will last around five minutes and a ‘Pass or Fail’ mark will be given at a later date.</a:t>
            </a:r>
          </a:p>
          <a:p>
            <a:r>
              <a:rPr lang="en-GB" dirty="0">
                <a:latin typeface="Letter-join Plus 8" pitchFamily="50" charset="0"/>
              </a:rPr>
              <a:t> </a:t>
            </a:r>
          </a:p>
          <a:p>
            <a:r>
              <a:rPr lang="en-GB" dirty="0">
                <a:latin typeface="Letter-join Plus 8" pitchFamily="50" charset="0"/>
              </a:rPr>
              <a:t>At home, you can practice on a range of online games to help build confidence and</a:t>
            </a:r>
          </a:p>
          <a:p>
            <a:r>
              <a:rPr lang="en-GB" dirty="0">
                <a:latin typeface="Letter-join Plus 8" pitchFamily="50" charset="0"/>
              </a:rPr>
              <a:t>knowledge in your child throughout the year</a:t>
            </a:r>
            <a:r>
              <a:rPr lang="en-GB" dirty="0" smtClean="0">
                <a:latin typeface="Letter-join Plus 8" pitchFamily="50" charset="0"/>
              </a:rPr>
              <a:t>.</a:t>
            </a:r>
          </a:p>
          <a:p>
            <a:endParaRPr lang="en-US" dirty="0">
              <a:latin typeface="Letter-join Plus 8" pitchFamily="50" charset="0"/>
            </a:endParaRPr>
          </a:p>
          <a:p>
            <a:r>
              <a:rPr lang="en-GB" u="sng" dirty="0">
                <a:latin typeface="Letter-join Plus 8" pitchFamily="50" charset="0"/>
                <a:hlinkClick r:id="rId2"/>
              </a:rPr>
              <a:t>https://www.timestables.co.uk/</a:t>
            </a:r>
            <a:r>
              <a:rPr lang="en-GB" dirty="0">
                <a:latin typeface="Letter-join Plus 8" pitchFamily="50" charset="0"/>
              </a:rPr>
              <a:t> </a:t>
            </a:r>
          </a:p>
          <a:p>
            <a:r>
              <a:rPr lang="en-GB" u="sng" dirty="0">
                <a:latin typeface="Letter-join Plus 8" pitchFamily="50" charset="0"/>
                <a:hlinkClick r:id="rId3"/>
              </a:rPr>
              <a:t>https://www.mathsisfun.com/tables.html</a:t>
            </a:r>
            <a:r>
              <a:rPr lang="en-GB" dirty="0">
                <a:latin typeface="Letter-join Plus 8" pitchFamily="50" charset="0"/>
              </a:rPr>
              <a:t> </a:t>
            </a:r>
          </a:p>
          <a:p>
            <a:r>
              <a:rPr lang="en-GB" u="sng" dirty="0">
                <a:latin typeface="Letter-join Plus 8" pitchFamily="50" charset="0"/>
                <a:hlinkClick r:id="rId4"/>
              </a:rPr>
              <a:t>https://www.topmarks.co.uk/maths-games/7-11-years/times-tables</a:t>
            </a:r>
            <a:r>
              <a:rPr lang="en-GB" dirty="0">
                <a:latin typeface="Letter-join Plus 8" pitchFamily="50" charset="0"/>
              </a:rPr>
              <a:t> </a:t>
            </a:r>
          </a:p>
          <a:p>
            <a:endParaRPr lang="en-GB" dirty="0"/>
          </a:p>
        </p:txBody>
      </p:sp>
      <p:pic>
        <p:nvPicPr>
          <p:cNvPr id="6" name="Picture 5"/>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Tree>
    <p:extLst>
      <p:ext uri="{BB962C8B-B14F-4D97-AF65-F5344CB8AC3E}">
        <p14:creationId xmlns:p14="http://schemas.microsoft.com/office/powerpoint/2010/main" val="19539268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a:solidFill>
                  <a:schemeClr val="tx2"/>
                </a:solidFill>
                <a:latin typeface="Letter-join Plus 8" pitchFamily="50" charset="0"/>
                <a:ea typeface="Times New Roman"/>
              </a:rPr>
              <a:t>R</a:t>
            </a:r>
            <a:r>
              <a:rPr lang="en-US" sz="4000" b="1" kern="1400" dirty="0" smtClean="0">
                <a:solidFill>
                  <a:schemeClr val="tx2"/>
                </a:solidFill>
                <a:effectLst/>
                <a:latin typeface="Letter-join Plus 8" pitchFamily="50" charset="0"/>
                <a:ea typeface="Times New Roman"/>
              </a:rPr>
              <a:t>eading</a:t>
            </a:r>
            <a:r>
              <a:rPr lang="en-US" sz="1000" kern="1400" dirty="0">
                <a:solidFill>
                  <a:srgbClr val="6076B4"/>
                </a:solidFill>
                <a:effectLst/>
                <a:latin typeface="Calibri"/>
                <a:ea typeface="Times New Roman"/>
              </a:rPr>
              <a:t> </a:t>
            </a:r>
            <a:endParaRPr lang="en-GB" sz="1000" kern="1400" dirty="0">
              <a:solidFill>
                <a:srgbClr val="000000"/>
              </a:solidFill>
              <a:effectLst/>
              <a:latin typeface="Calibri"/>
              <a:ea typeface="Times New Roman"/>
            </a:endParaRPr>
          </a:p>
          <a:p>
            <a:pPr>
              <a:lnSpc>
                <a:spcPct val="113000"/>
              </a:lnSpc>
              <a:spcAft>
                <a:spcPts val="1000"/>
              </a:spcAft>
            </a:pPr>
            <a:r>
              <a:rPr lang="en-US" sz="1000" kern="1400" dirty="0">
                <a:solidFill>
                  <a:srgbClr val="2F5897"/>
                </a:solidFill>
                <a:effectLst/>
                <a:latin typeface="Calibri"/>
                <a:ea typeface="Times New Roman"/>
              </a:rPr>
              <a:t> </a:t>
            </a:r>
            <a:endParaRPr lang="en-GB" sz="1000" kern="1400" dirty="0">
              <a:solidFill>
                <a:srgbClr val="000000"/>
              </a:solidFill>
              <a:effectLst/>
              <a:latin typeface="Calibri"/>
              <a:ea typeface="Times New Roman"/>
            </a:endParaRPr>
          </a:p>
        </p:txBody>
      </p:sp>
      <p:sp>
        <p:nvSpPr>
          <p:cNvPr id="4" name="Rectangle 3"/>
          <p:cNvSpPr/>
          <p:nvPr/>
        </p:nvSpPr>
        <p:spPr>
          <a:xfrm>
            <a:off x="395536" y="1268760"/>
            <a:ext cx="8208912" cy="2862322"/>
          </a:xfrm>
          <a:prstGeom prst="rect">
            <a:avLst/>
          </a:prstGeom>
        </p:spPr>
        <p:txBody>
          <a:bodyPr wrap="square">
            <a:spAutoFit/>
          </a:bodyPr>
          <a:lstStyle/>
          <a:p>
            <a:r>
              <a:rPr lang="en-GB" dirty="0">
                <a:latin typeface="Letter-join Plus 8" pitchFamily="50" charset="0"/>
              </a:rPr>
              <a:t>Every child will have their reading checked daily; therefore, it is very important that your child has their reading book in school everyday. Your child needs to read 15 minutes each night and their reading record, signed. Books are now changed on a Monday and Friday. </a:t>
            </a:r>
          </a:p>
          <a:p>
            <a:endParaRPr lang="en-GB" dirty="0" smtClean="0">
              <a:latin typeface="Letter-join Plus 8" pitchFamily="50" charset="0"/>
            </a:endParaRPr>
          </a:p>
          <a:p>
            <a:r>
              <a:rPr lang="en-GB" dirty="0" smtClean="0">
                <a:latin typeface="Letter-join Plus 8" pitchFamily="50" charset="0"/>
              </a:rPr>
              <a:t>Re-reading </a:t>
            </a:r>
            <a:r>
              <a:rPr lang="en-GB" dirty="0">
                <a:latin typeface="Letter-join Plus 8" pitchFamily="50" charset="0"/>
              </a:rPr>
              <a:t>books is an important part of learning, particularly when trying to understand a book more confidently and consolidate a good knowledge of a text. Your child may sometimes bring home a book they have already read to read again. </a:t>
            </a:r>
            <a:endParaRPr lang="en-GB" dirty="0" smtClean="0">
              <a:latin typeface="Letter-join Plus 8" pitchFamily="50" charset="0"/>
            </a:endParaRPr>
          </a:p>
          <a:p>
            <a:endParaRPr lang="en-GB" dirty="0">
              <a:latin typeface="Letter-join Plus 8" pitchFamily="50" charset="0"/>
            </a:endParaRPr>
          </a:p>
          <a:p>
            <a:r>
              <a:rPr lang="en-GB" dirty="0" smtClean="0">
                <a:latin typeface="Letter-join Plus 8" pitchFamily="50" charset="0"/>
              </a:rPr>
              <a:t>This </a:t>
            </a:r>
            <a:r>
              <a:rPr lang="en-GB" dirty="0">
                <a:latin typeface="Letter-join Plus 8" pitchFamily="50" charset="0"/>
              </a:rPr>
              <a:t>does not mean they are struggling or being ‘held back’, it is an opportunity to revisit a text and become more familiar with it and develop confidence.</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Tree>
    <p:extLst>
      <p:ext uri="{BB962C8B-B14F-4D97-AF65-F5344CB8AC3E}">
        <p14:creationId xmlns:p14="http://schemas.microsoft.com/office/powerpoint/2010/main" val="1226884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4000" b="1" kern="1400" dirty="0" smtClean="0">
                <a:solidFill>
                  <a:schemeClr val="tx2"/>
                </a:solidFill>
                <a:latin typeface="Letter-join Plus 8" pitchFamily="50" charset="0"/>
                <a:ea typeface="Times New Roman"/>
              </a:rPr>
              <a:t>Homework</a:t>
            </a:r>
            <a:r>
              <a:rPr lang="en-US" sz="4000" kern="1400" dirty="0">
                <a:solidFill>
                  <a:schemeClr val="tx2"/>
                </a:solidFill>
                <a:effectLst/>
                <a:latin typeface="Calibri"/>
                <a:ea typeface="Times New Roman"/>
              </a:rPr>
              <a:t> </a:t>
            </a:r>
            <a:endParaRPr lang="en-GB" sz="4000" kern="1400" dirty="0">
              <a:solidFill>
                <a:schemeClr val="tx2"/>
              </a:solidFill>
              <a:effectLst/>
              <a:latin typeface="Calibri"/>
              <a:ea typeface="Times New Roman"/>
            </a:endParaRPr>
          </a:p>
          <a:p>
            <a:pPr>
              <a:lnSpc>
                <a:spcPct val="113000"/>
              </a:lnSpc>
              <a:spcAft>
                <a:spcPts val="1000"/>
              </a:spcAft>
            </a:pPr>
            <a:r>
              <a:rPr lang="en-US" sz="4000" kern="1400" dirty="0">
                <a:solidFill>
                  <a:srgbClr val="2F5897"/>
                </a:solidFill>
                <a:effectLst/>
                <a:latin typeface="Calibri"/>
                <a:ea typeface="Times New Roman"/>
              </a:rPr>
              <a:t> </a:t>
            </a:r>
            <a:endParaRPr lang="en-GB" sz="4000" kern="1400" dirty="0">
              <a:solidFill>
                <a:srgbClr val="000000"/>
              </a:solidFill>
              <a:effectLst/>
              <a:latin typeface="Calibri"/>
              <a:ea typeface="Times New Roman"/>
            </a:endParaRP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
        <p:nvSpPr>
          <p:cNvPr id="8" name="Rectangle 7"/>
          <p:cNvSpPr/>
          <p:nvPr/>
        </p:nvSpPr>
        <p:spPr>
          <a:xfrm>
            <a:off x="395536" y="1124744"/>
            <a:ext cx="8208912" cy="1477328"/>
          </a:xfrm>
          <a:prstGeom prst="rect">
            <a:avLst/>
          </a:prstGeom>
        </p:spPr>
        <p:txBody>
          <a:bodyPr wrap="square">
            <a:spAutoFit/>
          </a:bodyPr>
          <a:lstStyle/>
          <a:p>
            <a:r>
              <a:rPr lang="en-GB" dirty="0">
                <a:latin typeface="Letter-join Plus 8" pitchFamily="50" charset="0"/>
              </a:rPr>
              <a:t>Homework is given on </a:t>
            </a:r>
            <a:r>
              <a:rPr lang="en-GB" b="1" dirty="0">
                <a:latin typeface="Letter-join Plus 8" pitchFamily="50" charset="0"/>
              </a:rPr>
              <a:t>Wednesday</a:t>
            </a:r>
            <a:r>
              <a:rPr lang="en-GB" dirty="0">
                <a:latin typeface="Letter-join Plus 8" pitchFamily="50" charset="0"/>
              </a:rPr>
              <a:t> and it consists of Spellings/handwriting, Times tables, a comprehension. </a:t>
            </a:r>
            <a:endParaRPr lang="en-GB" dirty="0" smtClean="0">
              <a:latin typeface="Letter-join Plus 8" pitchFamily="50" charset="0"/>
            </a:endParaRPr>
          </a:p>
          <a:p>
            <a:endParaRPr lang="en-GB" dirty="0">
              <a:latin typeface="Letter-join Plus 8" pitchFamily="50" charset="0"/>
            </a:endParaRPr>
          </a:p>
          <a:p>
            <a:r>
              <a:rPr lang="en-GB" dirty="0" smtClean="0">
                <a:latin typeface="Letter-join Plus 8" pitchFamily="50" charset="0"/>
              </a:rPr>
              <a:t>The </a:t>
            </a:r>
            <a:r>
              <a:rPr lang="en-GB" dirty="0">
                <a:latin typeface="Letter-join Plus 8" pitchFamily="50" charset="0"/>
              </a:rPr>
              <a:t>Homework book should be returned by </a:t>
            </a:r>
            <a:r>
              <a:rPr lang="en-GB" b="1" dirty="0">
                <a:latin typeface="Letter-join Plus 8" pitchFamily="50" charset="0"/>
              </a:rPr>
              <a:t>Monday</a:t>
            </a:r>
            <a:r>
              <a:rPr lang="en-GB" dirty="0">
                <a:latin typeface="Letter-join Plus 8" pitchFamily="50" charset="0"/>
              </a:rPr>
              <a:t> morning. I hope you will support them in this as much possible, as help and support at home has a greater impact. </a:t>
            </a:r>
          </a:p>
        </p:txBody>
      </p:sp>
    </p:spTree>
    <p:extLst>
      <p:ext uri="{BB962C8B-B14F-4D97-AF65-F5344CB8AC3E}">
        <p14:creationId xmlns:p14="http://schemas.microsoft.com/office/powerpoint/2010/main" val="6999665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1000" kern="1400" dirty="0">
                <a:solidFill>
                  <a:srgbClr val="6076B4"/>
                </a:solidFill>
                <a:effectLst/>
                <a:latin typeface="Calibri"/>
                <a:ea typeface="Times New Roman"/>
              </a:rPr>
              <a:t> </a:t>
            </a:r>
            <a:r>
              <a:rPr lang="en-US" sz="1000" kern="1400" dirty="0">
                <a:solidFill>
                  <a:srgbClr val="2F5897"/>
                </a:solidFill>
                <a:effectLst/>
                <a:latin typeface="Calibri"/>
                <a:ea typeface="Times New Roman"/>
              </a:rPr>
              <a:t> </a:t>
            </a:r>
            <a:r>
              <a:rPr lang="en-US" sz="4000" b="1" kern="1400" dirty="0" smtClean="0">
                <a:solidFill>
                  <a:srgbClr val="2F5897"/>
                </a:solidFill>
                <a:effectLst/>
                <a:latin typeface="Letter-join Plus 8" pitchFamily="50" charset="0"/>
                <a:ea typeface="Times New Roman"/>
              </a:rPr>
              <a:t>Uniform</a:t>
            </a:r>
            <a:endParaRPr lang="en-GB" sz="1000" b="1" kern="1400" dirty="0">
              <a:solidFill>
                <a:srgbClr val="000000"/>
              </a:solidFill>
              <a:effectLst/>
              <a:latin typeface="Calibri"/>
              <a:ea typeface="Times New Roman"/>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
        <p:nvSpPr>
          <p:cNvPr id="6" name="Rectangle 5"/>
          <p:cNvSpPr/>
          <p:nvPr/>
        </p:nvSpPr>
        <p:spPr>
          <a:xfrm>
            <a:off x="395536" y="1124744"/>
            <a:ext cx="8208912" cy="5232202"/>
          </a:xfrm>
          <a:prstGeom prst="rect">
            <a:avLst/>
          </a:prstGeom>
        </p:spPr>
        <p:txBody>
          <a:bodyPr wrap="square">
            <a:spAutoFit/>
          </a:bodyPr>
          <a:lstStyle/>
          <a:p>
            <a:pPr lvl="0"/>
            <a:r>
              <a:rPr lang="en-GB" dirty="0" smtClean="0">
                <a:latin typeface="Letter-join Plus 8" pitchFamily="50" charset="0"/>
              </a:rPr>
              <a:t>Children must </a:t>
            </a:r>
            <a:r>
              <a:rPr lang="en-GB" dirty="0">
                <a:latin typeface="Letter-join Plus 8" pitchFamily="50" charset="0"/>
              </a:rPr>
              <a:t>be wearing their complete uniform which consists </a:t>
            </a:r>
            <a:r>
              <a:rPr lang="en-GB" dirty="0" smtClean="0">
                <a:latin typeface="Letter-join Plus 8" pitchFamily="50" charset="0"/>
              </a:rPr>
              <a:t>of:</a:t>
            </a:r>
          </a:p>
          <a:p>
            <a:pPr marL="285750" lvl="0" indent="-285750">
              <a:buFont typeface="Arial" panose="020B0604020202020204" pitchFamily="34" charset="0"/>
              <a:buChar char="•"/>
            </a:pPr>
            <a:r>
              <a:rPr lang="en-GB" dirty="0" smtClean="0">
                <a:latin typeface="Letter-join Plus 8" pitchFamily="50" charset="0"/>
              </a:rPr>
              <a:t>navy </a:t>
            </a:r>
            <a:r>
              <a:rPr lang="en-GB" dirty="0">
                <a:latin typeface="Letter-join Plus 8" pitchFamily="50" charset="0"/>
              </a:rPr>
              <a:t>school jumper/cardigan,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grey </a:t>
            </a:r>
            <a:r>
              <a:rPr lang="en-GB" dirty="0">
                <a:latin typeface="Letter-join Plus 8" pitchFamily="50" charset="0"/>
              </a:rPr>
              <a:t>dress/ skirt/trousers,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school </a:t>
            </a:r>
            <a:r>
              <a:rPr lang="en-GB" dirty="0">
                <a:latin typeface="Letter-join Plus 8" pitchFamily="50" charset="0"/>
              </a:rPr>
              <a:t>tie,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pale </a:t>
            </a:r>
            <a:r>
              <a:rPr lang="en-GB" dirty="0">
                <a:latin typeface="Letter-join Plus 8" pitchFamily="50" charset="0"/>
              </a:rPr>
              <a:t>blue shirt (not polo shirt), </a:t>
            </a:r>
            <a:endParaRPr lang="en-GB" dirty="0" smtClean="0">
              <a:latin typeface="Letter-join Plus 8" pitchFamily="50" charset="0"/>
            </a:endParaRPr>
          </a:p>
          <a:p>
            <a:pPr marL="285750" lvl="0" indent="-285750">
              <a:buFont typeface="Arial" panose="020B0604020202020204" pitchFamily="34" charset="0"/>
              <a:buChar char="•"/>
            </a:pPr>
            <a:r>
              <a:rPr lang="en-GB" dirty="0" smtClean="0">
                <a:latin typeface="Letter-join Plus 8" pitchFamily="50" charset="0"/>
              </a:rPr>
              <a:t>black </a:t>
            </a:r>
            <a:r>
              <a:rPr lang="en-GB" dirty="0">
                <a:latin typeface="Letter-join Plus 8" pitchFamily="50" charset="0"/>
              </a:rPr>
              <a:t>shoes (not </a:t>
            </a:r>
            <a:r>
              <a:rPr lang="en-GB" dirty="0" smtClean="0">
                <a:latin typeface="Letter-join Plus 8" pitchFamily="50" charset="0"/>
              </a:rPr>
              <a:t>trainers),</a:t>
            </a:r>
          </a:p>
          <a:p>
            <a:pPr marL="285750" lvl="0" indent="-285750">
              <a:buFont typeface="Arial" panose="020B0604020202020204" pitchFamily="34" charset="0"/>
              <a:buChar char="•"/>
            </a:pPr>
            <a:r>
              <a:rPr lang="en-GB" dirty="0" smtClean="0">
                <a:latin typeface="Letter-join Plus 8" pitchFamily="50" charset="0"/>
              </a:rPr>
              <a:t>grey </a:t>
            </a:r>
            <a:r>
              <a:rPr lang="en-GB" dirty="0">
                <a:latin typeface="Letter-join Plus 8" pitchFamily="50" charset="0"/>
              </a:rPr>
              <a:t>socks/tights. </a:t>
            </a:r>
            <a:endParaRPr lang="en-GB" dirty="0" smtClean="0">
              <a:latin typeface="Letter-join Plus 8" pitchFamily="50" charset="0"/>
            </a:endParaRPr>
          </a:p>
          <a:p>
            <a:pPr marL="285750" lvl="0" indent="-285750">
              <a:buFont typeface="Arial" panose="020B0604020202020204" pitchFamily="34" charset="0"/>
              <a:buChar char="•"/>
            </a:pPr>
            <a:r>
              <a:rPr lang="en-US" dirty="0">
                <a:latin typeface="Letter-join Plus 8" pitchFamily="50" charset="0"/>
              </a:rPr>
              <a:t>n</a:t>
            </a:r>
            <a:r>
              <a:rPr lang="en-US" dirty="0" smtClean="0">
                <a:latin typeface="Letter-join Plus 8" pitchFamily="50" charset="0"/>
              </a:rPr>
              <a:t>avy blue headscarf (if required) </a:t>
            </a:r>
            <a:endParaRPr lang="en-GB" dirty="0" smtClean="0">
              <a:latin typeface="Letter-join Plus 8" pitchFamily="50" charset="0"/>
            </a:endParaRPr>
          </a:p>
          <a:p>
            <a:pPr marL="285750" lvl="0" indent="-285750">
              <a:buFont typeface="Arial" panose="020B0604020202020204" pitchFamily="34" charset="0"/>
              <a:buChar char="•"/>
            </a:pPr>
            <a:r>
              <a:rPr lang="en-GB" dirty="0">
                <a:latin typeface="Letter-join Plus 8" pitchFamily="50" charset="0"/>
              </a:rPr>
              <a:t>a</a:t>
            </a:r>
            <a:r>
              <a:rPr lang="en-GB" dirty="0" smtClean="0">
                <a:latin typeface="Letter-join Plus 8" pitchFamily="50" charset="0"/>
              </a:rPr>
              <a:t>ll </a:t>
            </a:r>
            <a:r>
              <a:rPr lang="en-GB" dirty="0">
                <a:latin typeface="Letter-join Plus 8" pitchFamily="50" charset="0"/>
              </a:rPr>
              <a:t>hair bobbles/bows should be in school uniform colours</a:t>
            </a:r>
            <a:r>
              <a:rPr lang="en-GB" dirty="0" smtClean="0">
                <a:latin typeface="Letter-join Plus 8" pitchFamily="50" charset="0"/>
              </a:rPr>
              <a:t>.</a:t>
            </a:r>
          </a:p>
          <a:p>
            <a:pPr lvl="0"/>
            <a:endParaRPr lang="en-US" sz="500" dirty="0" smtClean="0">
              <a:latin typeface="Letter-join Plus 8" pitchFamily="50" charset="0"/>
            </a:endParaRPr>
          </a:p>
          <a:p>
            <a:r>
              <a:rPr lang="en-GB" dirty="0">
                <a:latin typeface="Letter-join Plus 8" pitchFamily="50" charset="0"/>
              </a:rPr>
              <a:t>As shirts are to be worn tucked in at all times, please teach your child how to tuck them in. </a:t>
            </a:r>
          </a:p>
          <a:p>
            <a:r>
              <a:rPr lang="en-GB" dirty="0">
                <a:latin typeface="Letter-join Plus 8" pitchFamily="50" charset="0"/>
              </a:rPr>
              <a:t>To encourage independence, please ensure that your child is able to fasten their shoes themselves. </a:t>
            </a:r>
          </a:p>
          <a:p>
            <a:pPr lvl="0"/>
            <a:endParaRPr lang="en-US" sz="500" dirty="0">
              <a:latin typeface="Letter-join Plus 8" pitchFamily="50" charset="0"/>
            </a:endParaRPr>
          </a:p>
          <a:p>
            <a:endParaRPr lang="en-GB" dirty="0" smtClean="0">
              <a:latin typeface="Letter-join Plus 8" pitchFamily="50" charset="0"/>
            </a:endParaRPr>
          </a:p>
          <a:p>
            <a:r>
              <a:rPr lang="en-GB" dirty="0" smtClean="0">
                <a:latin typeface="Letter-join Plus 8" pitchFamily="50" charset="0"/>
              </a:rPr>
              <a:t>On </a:t>
            </a:r>
            <a:r>
              <a:rPr lang="en-GB" dirty="0">
                <a:latin typeface="Letter-join Plus 8" pitchFamily="50" charset="0"/>
              </a:rPr>
              <a:t>health and safety grounds, the only jewellery children are allowed to wear are stud earrings. </a:t>
            </a:r>
          </a:p>
          <a:p>
            <a:r>
              <a:rPr lang="en-GB" dirty="0" smtClean="0">
                <a:latin typeface="Letter-join Plus 8" pitchFamily="50" charset="0"/>
              </a:rPr>
              <a:t>As </a:t>
            </a:r>
            <a:r>
              <a:rPr lang="en-GB" dirty="0">
                <a:latin typeface="Letter-join Plus 8" pitchFamily="50" charset="0"/>
              </a:rPr>
              <a:t>much of our learning takes place outdoors, in all sorts of weathers, </a:t>
            </a:r>
            <a:r>
              <a:rPr lang="en-GB" b="1" u="sng" dirty="0">
                <a:latin typeface="Letter-join Plus 8" pitchFamily="50" charset="0"/>
              </a:rPr>
              <a:t>children will need a complete change of clothes (including underwear) and a named pair of wellington boots </a:t>
            </a:r>
            <a:r>
              <a:rPr lang="en-GB" u="sng" dirty="0">
                <a:latin typeface="Letter-join Plus 8" pitchFamily="50" charset="0"/>
              </a:rPr>
              <a:t>t</a:t>
            </a:r>
            <a:r>
              <a:rPr lang="en-GB" dirty="0">
                <a:latin typeface="Letter-join Plus 8" pitchFamily="50" charset="0"/>
              </a:rPr>
              <a:t>o stay in school. </a:t>
            </a:r>
            <a:endParaRPr lang="en-GB" dirty="0" smtClean="0">
              <a:latin typeface="Letter-join Plus 8" pitchFamily="50" charset="0"/>
            </a:endParaRPr>
          </a:p>
        </p:txBody>
      </p:sp>
    </p:spTree>
    <p:extLst>
      <p:ext uri="{BB962C8B-B14F-4D97-AF65-F5344CB8AC3E}">
        <p14:creationId xmlns:p14="http://schemas.microsoft.com/office/powerpoint/2010/main" val="2703888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3820"/>
            <a:ext cx="9144000" cy="976908"/>
          </a:xfrm>
          <a:prstGeom prst="rect">
            <a:avLst/>
          </a:prstGeom>
          <a:gradFill rotWithShape="1">
            <a:gsLst>
              <a:gs pos="0">
                <a:srgbClr val="E3EDF9"/>
              </a:gs>
              <a:gs pos="50000">
                <a:srgbClr val="E3EDF9"/>
              </a:gs>
              <a:gs pos="75999">
                <a:srgbClr val="D8E0EA"/>
              </a:gs>
              <a:gs pos="100000">
                <a:srgbClr val="E6EBF0"/>
              </a:gs>
            </a:gsLst>
            <a:path path="shape">
              <a:fillToRect l="50000" t="50000" r="50000" b="50000"/>
            </a:path>
          </a:gradFill>
          <a:ln>
            <a:noFill/>
          </a:ln>
          <a:extLst>
            <a:ext uri="{91240B29-F687-4F45-9708-019B960494DF}">
              <a14:hiddenLine xmlns:a14="http://schemas.microsoft.com/office/drawing/2010/main" w="28575">
                <a:solidFill>
                  <a:srgbClr val="000000"/>
                </a:solidFill>
                <a:miter lim="800000"/>
                <a:headEnd/>
                <a:tailEnd/>
              </a14:hiddenLine>
            </a:ext>
          </a:extLst>
        </p:spPr>
        <p:txBody>
          <a:bodyPr rot="0" vert="horz" wrap="square" lIns="182880" tIns="182880" rIns="182880" bIns="91440" anchor="t" anchorCtr="0" upright="1">
            <a:noAutofit/>
          </a:bodyPr>
          <a:lstStyle/>
          <a:p>
            <a:pPr algn="ctr">
              <a:lnSpc>
                <a:spcPct val="113000"/>
              </a:lnSpc>
              <a:spcAft>
                <a:spcPts val="500"/>
              </a:spcAft>
            </a:pPr>
            <a:r>
              <a:rPr lang="en-US" sz="1000" kern="1400" dirty="0">
                <a:solidFill>
                  <a:srgbClr val="6076B4"/>
                </a:solidFill>
                <a:effectLst/>
                <a:latin typeface="Calibri"/>
                <a:ea typeface="Times New Roman"/>
              </a:rPr>
              <a:t> </a:t>
            </a:r>
            <a:r>
              <a:rPr lang="en-US" sz="1000" kern="1400" dirty="0">
                <a:solidFill>
                  <a:srgbClr val="2F5897"/>
                </a:solidFill>
                <a:effectLst/>
                <a:latin typeface="Calibri"/>
                <a:ea typeface="Times New Roman"/>
              </a:rPr>
              <a:t> </a:t>
            </a:r>
            <a:r>
              <a:rPr lang="en-US" sz="4000" b="1" kern="1400" dirty="0" smtClean="0">
                <a:solidFill>
                  <a:srgbClr val="2F5897"/>
                </a:solidFill>
                <a:effectLst/>
                <a:latin typeface="Letter-join Plus 8" pitchFamily="50" charset="0"/>
                <a:ea typeface="Times New Roman"/>
              </a:rPr>
              <a:t>P.E. &amp; Swimming</a:t>
            </a:r>
            <a:endParaRPr lang="en-GB" sz="1000" b="1" kern="1400" dirty="0">
              <a:solidFill>
                <a:srgbClr val="000000"/>
              </a:solidFill>
              <a:effectLst/>
              <a:latin typeface="Calibri"/>
              <a:ea typeface="Times New Roman"/>
            </a:endParaRPr>
          </a:p>
        </p:txBody>
      </p:sp>
      <p:pic>
        <p:nvPicPr>
          <p:cNvPr id="5" name="Picture 4"/>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26660" y="111832"/>
            <a:ext cx="755576" cy="760883"/>
          </a:xfrm>
          <a:prstGeom prst="rect">
            <a:avLst/>
          </a:prstGeom>
          <a:noFill/>
          <a:ln w="38100" algn="in">
            <a:solidFill>
              <a:srgbClr val="0B5395"/>
            </a:solidFill>
            <a:miter lim="800000"/>
            <a:headEnd/>
            <a:tailEnd/>
          </a:ln>
          <a:effectLst/>
        </p:spPr>
      </p:pic>
      <p:sp>
        <p:nvSpPr>
          <p:cNvPr id="6" name="Rectangle 5"/>
          <p:cNvSpPr/>
          <p:nvPr/>
        </p:nvSpPr>
        <p:spPr>
          <a:xfrm>
            <a:off x="395536" y="1124744"/>
            <a:ext cx="8208912" cy="3416320"/>
          </a:xfrm>
          <a:prstGeom prst="rect">
            <a:avLst/>
          </a:prstGeom>
        </p:spPr>
        <p:txBody>
          <a:bodyPr wrap="square">
            <a:spAutoFit/>
          </a:bodyPr>
          <a:lstStyle/>
          <a:p>
            <a:r>
              <a:rPr lang="en-GB" dirty="0">
                <a:latin typeface="Letter-join Plus 8" pitchFamily="50" charset="0"/>
              </a:rPr>
              <a:t>The children will have P.E. on a Monday. The children are to keep their kit in school and take it home at the end of the half term to be washed; this ensures that they can do P.E. and do it safely. The kit should include a pair of navy shorts, a white t-shirt and a pair of trainers</a:t>
            </a:r>
            <a:r>
              <a:rPr lang="en-US" dirty="0">
                <a:latin typeface="Letter-join Plus 8" pitchFamily="50" charset="0"/>
              </a:rPr>
              <a:t> (navy or black leggings may be worn if required as we are doing PE outside),</a:t>
            </a:r>
            <a:r>
              <a:rPr lang="en-GB" dirty="0">
                <a:latin typeface="Letter-join Plus 8" pitchFamily="50" charset="0"/>
              </a:rPr>
              <a:t> which all needs to be </a:t>
            </a:r>
            <a:r>
              <a:rPr lang="en-GB" b="1" u="sng" dirty="0">
                <a:latin typeface="Letter-join Plus 8" pitchFamily="50" charset="0"/>
              </a:rPr>
              <a:t>labelled</a:t>
            </a:r>
            <a:r>
              <a:rPr lang="en-GB" dirty="0">
                <a:latin typeface="Letter-join Plus 8" pitchFamily="50" charset="0"/>
              </a:rPr>
              <a:t>. </a:t>
            </a:r>
            <a:endParaRPr lang="en-GB" dirty="0" smtClean="0">
              <a:latin typeface="Letter-join Plus 8" pitchFamily="50" charset="0"/>
            </a:endParaRPr>
          </a:p>
          <a:p>
            <a:endParaRPr lang="en-GB" dirty="0">
              <a:latin typeface="Letter-join Plus 8" pitchFamily="50" charset="0"/>
            </a:endParaRPr>
          </a:p>
          <a:p>
            <a:r>
              <a:rPr lang="en-GB" dirty="0" smtClean="0">
                <a:latin typeface="Letter-join Plus 8" pitchFamily="50" charset="0"/>
              </a:rPr>
              <a:t>For </a:t>
            </a:r>
            <a:r>
              <a:rPr lang="en-GB" dirty="0">
                <a:latin typeface="Letter-join Plus 8" pitchFamily="50" charset="0"/>
              </a:rPr>
              <a:t>health and safety reasons children are not allowed to wear jewellery during a P.E. lesson. </a:t>
            </a:r>
            <a:endParaRPr lang="en-GB" dirty="0" smtClean="0">
              <a:latin typeface="Letter-join Plus 8" pitchFamily="50" charset="0"/>
            </a:endParaRPr>
          </a:p>
          <a:p>
            <a:endParaRPr lang="en-US" dirty="0">
              <a:latin typeface="Letter-join Plus 8" pitchFamily="50" charset="0"/>
            </a:endParaRPr>
          </a:p>
          <a:p>
            <a:r>
              <a:rPr lang="en-GB" dirty="0">
                <a:latin typeface="Letter-join Plus 8" pitchFamily="50" charset="0"/>
              </a:rPr>
              <a:t>We will be going swimming every Friday. No earrings to be wore while swimming, even studs. </a:t>
            </a:r>
          </a:p>
          <a:p>
            <a:endParaRPr lang="en-GB" dirty="0"/>
          </a:p>
        </p:txBody>
      </p:sp>
    </p:spTree>
    <p:extLst>
      <p:ext uri="{BB962C8B-B14F-4D97-AF65-F5344CB8AC3E}">
        <p14:creationId xmlns:p14="http://schemas.microsoft.com/office/powerpoint/2010/main" val="107271259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83</TotalTime>
  <Words>824</Words>
  <Application>Microsoft Office PowerPoint</Application>
  <PresentationFormat>On-screen Show (4:3)</PresentationFormat>
  <Paragraphs>111</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Letter-join Plus 8</vt:lpstr>
      <vt:lpstr>Palatino Linotype</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Aneeka Ahmed</dc:creator>
  <cp:lastModifiedBy>Aneeka Ahmed</cp:lastModifiedBy>
  <cp:revision>14</cp:revision>
  <dcterms:created xsi:type="dcterms:W3CDTF">2023-02-14T11:11:22Z</dcterms:created>
  <dcterms:modified xsi:type="dcterms:W3CDTF">2025-09-02T09:39:17Z</dcterms:modified>
</cp:coreProperties>
</file>