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58" r:id="rId6"/>
    <p:sldId id="259" r:id="rId7"/>
    <p:sldId id="26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476"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E69A84F-4880-4133-AEAD-E9613899A465}"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E72732-56F2-4C95-BFED-4ABC36080F2F}" type="slidenum">
              <a:rPr lang="en-GB" smtClean="0"/>
              <a:t>‹#›</a:t>
            </a:fld>
            <a:endParaRPr lang="en-GB"/>
          </a:p>
        </p:txBody>
      </p:sp>
    </p:spTree>
    <p:extLst>
      <p:ext uri="{BB962C8B-B14F-4D97-AF65-F5344CB8AC3E}">
        <p14:creationId xmlns:p14="http://schemas.microsoft.com/office/powerpoint/2010/main" val="2513925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E69A84F-4880-4133-AEAD-E9613899A465}"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E72732-56F2-4C95-BFED-4ABC36080F2F}" type="slidenum">
              <a:rPr lang="en-GB" smtClean="0"/>
              <a:t>‹#›</a:t>
            </a:fld>
            <a:endParaRPr lang="en-GB"/>
          </a:p>
        </p:txBody>
      </p:sp>
    </p:spTree>
    <p:extLst>
      <p:ext uri="{BB962C8B-B14F-4D97-AF65-F5344CB8AC3E}">
        <p14:creationId xmlns:p14="http://schemas.microsoft.com/office/powerpoint/2010/main" val="510500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E69A84F-4880-4133-AEAD-E9613899A465}"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E72732-56F2-4C95-BFED-4ABC36080F2F}" type="slidenum">
              <a:rPr lang="en-GB" smtClean="0"/>
              <a:t>‹#›</a:t>
            </a:fld>
            <a:endParaRPr lang="en-GB"/>
          </a:p>
        </p:txBody>
      </p:sp>
    </p:spTree>
    <p:extLst>
      <p:ext uri="{BB962C8B-B14F-4D97-AF65-F5344CB8AC3E}">
        <p14:creationId xmlns:p14="http://schemas.microsoft.com/office/powerpoint/2010/main" val="587430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E69A84F-4880-4133-AEAD-E9613899A465}"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E72732-56F2-4C95-BFED-4ABC36080F2F}" type="slidenum">
              <a:rPr lang="en-GB" smtClean="0"/>
              <a:t>‹#›</a:t>
            </a:fld>
            <a:endParaRPr lang="en-GB"/>
          </a:p>
        </p:txBody>
      </p:sp>
    </p:spTree>
    <p:extLst>
      <p:ext uri="{BB962C8B-B14F-4D97-AF65-F5344CB8AC3E}">
        <p14:creationId xmlns:p14="http://schemas.microsoft.com/office/powerpoint/2010/main" val="1454144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69A84F-4880-4133-AEAD-E9613899A465}"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E72732-56F2-4C95-BFED-4ABC36080F2F}" type="slidenum">
              <a:rPr lang="en-GB" smtClean="0"/>
              <a:t>‹#›</a:t>
            </a:fld>
            <a:endParaRPr lang="en-GB"/>
          </a:p>
        </p:txBody>
      </p:sp>
    </p:spTree>
    <p:extLst>
      <p:ext uri="{BB962C8B-B14F-4D97-AF65-F5344CB8AC3E}">
        <p14:creationId xmlns:p14="http://schemas.microsoft.com/office/powerpoint/2010/main" val="785274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E69A84F-4880-4133-AEAD-E9613899A465}" type="datetimeFigureOut">
              <a:rPr lang="en-GB" smtClean="0"/>
              <a:t>24/02/2026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E72732-56F2-4C95-BFED-4ABC36080F2F}" type="slidenum">
              <a:rPr lang="en-GB" smtClean="0"/>
              <a:t>‹#›</a:t>
            </a:fld>
            <a:endParaRPr lang="en-GB"/>
          </a:p>
        </p:txBody>
      </p:sp>
    </p:spTree>
    <p:extLst>
      <p:ext uri="{BB962C8B-B14F-4D97-AF65-F5344CB8AC3E}">
        <p14:creationId xmlns:p14="http://schemas.microsoft.com/office/powerpoint/2010/main" val="2251629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E69A84F-4880-4133-AEAD-E9613899A465}" type="datetimeFigureOut">
              <a:rPr lang="en-GB" smtClean="0"/>
              <a:t>24/02/2026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E72732-56F2-4C95-BFED-4ABC36080F2F}" type="slidenum">
              <a:rPr lang="en-GB" smtClean="0"/>
              <a:t>‹#›</a:t>
            </a:fld>
            <a:endParaRPr lang="en-GB"/>
          </a:p>
        </p:txBody>
      </p:sp>
    </p:spTree>
    <p:extLst>
      <p:ext uri="{BB962C8B-B14F-4D97-AF65-F5344CB8AC3E}">
        <p14:creationId xmlns:p14="http://schemas.microsoft.com/office/powerpoint/2010/main" val="1488084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E69A84F-4880-4133-AEAD-E9613899A465}" type="datetimeFigureOut">
              <a:rPr lang="en-GB" smtClean="0"/>
              <a:t>24/02/2026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E72732-56F2-4C95-BFED-4ABC36080F2F}" type="slidenum">
              <a:rPr lang="en-GB" smtClean="0"/>
              <a:t>‹#›</a:t>
            </a:fld>
            <a:endParaRPr lang="en-GB"/>
          </a:p>
        </p:txBody>
      </p:sp>
    </p:spTree>
    <p:extLst>
      <p:ext uri="{BB962C8B-B14F-4D97-AF65-F5344CB8AC3E}">
        <p14:creationId xmlns:p14="http://schemas.microsoft.com/office/powerpoint/2010/main" val="3333168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69A84F-4880-4133-AEAD-E9613899A465}" type="datetimeFigureOut">
              <a:rPr lang="en-GB" smtClean="0"/>
              <a:t>24/02/2026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E72732-56F2-4C95-BFED-4ABC36080F2F}" type="slidenum">
              <a:rPr lang="en-GB" smtClean="0"/>
              <a:t>‹#›</a:t>
            </a:fld>
            <a:endParaRPr lang="en-GB"/>
          </a:p>
        </p:txBody>
      </p:sp>
    </p:spTree>
    <p:extLst>
      <p:ext uri="{BB962C8B-B14F-4D97-AF65-F5344CB8AC3E}">
        <p14:creationId xmlns:p14="http://schemas.microsoft.com/office/powerpoint/2010/main" val="977294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69A84F-4880-4133-AEAD-E9613899A465}" type="datetimeFigureOut">
              <a:rPr lang="en-GB" smtClean="0"/>
              <a:t>24/02/2026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E72732-56F2-4C95-BFED-4ABC36080F2F}" type="slidenum">
              <a:rPr lang="en-GB" smtClean="0"/>
              <a:t>‹#›</a:t>
            </a:fld>
            <a:endParaRPr lang="en-GB"/>
          </a:p>
        </p:txBody>
      </p:sp>
    </p:spTree>
    <p:extLst>
      <p:ext uri="{BB962C8B-B14F-4D97-AF65-F5344CB8AC3E}">
        <p14:creationId xmlns:p14="http://schemas.microsoft.com/office/powerpoint/2010/main" val="1819609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69A84F-4880-4133-AEAD-E9613899A465}" type="datetimeFigureOut">
              <a:rPr lang="en-GB" smtClean="0"/>
              <a:t>24/02/2026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E72732-56F2-4C95-BFED-4ABC36080F2F}" type="slidenum">
              <a:rPr lang="en-GB" smtClean="0"/>
              <a:t>‹#›</a:t>
            </a:fld>
            <a:endParaRPr lang="en-GB"/>
          </a:p>
        </p:txBody>
      </p:sp>
    </p:spTree>
    <p:extLst>
      <p:ext uri="{BB962C8B-B14F-4D97-AF65-F5344CB8AC3E}">
        <p14:creationId xmlns:p14="http://schemas.microsoft.com/office/powerpoint/2010/main" val="2658427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69A84F-4880-4133-AEAD-E9613899A465}" type="datetimeFigureOut">
              <a:rPr lang="en-GB" smtClean="0"/>
              <a:t>24/02/2026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E72732-56F2-4C95-BFED-4ABC36080F2F}" type="slidenum">
              <a:rPr lang="en-GB" smtClean="0"/>
              <a:t>‹#›</a:t>
            </a:fld>
            <a:endParaRPr lang="en-GB"/>
          </a:p>
        </p:txBody>
      </p:sp>
    </p:spTree>
    <p:extLst>
      <p:ext uri="{BB962C8B-B14F-4D97-AF65-F5344CB8AC3E}">
        <p14:creationId xmlns:p14="http://schemas.microsoft.com/office/powerpoint/2010/main" val="2227972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ChangeArrowheads="1"/>
          </p:cNvSpPr>
          <p:nvPr/>
        </p:nvSpPr>
        <p:spPr bwMode="auto">
          <a:xfrm>
            <a:off x="6197173" y="35987"/>
            <a:ext cx="2915920" cy="6812280"/>
          </a:xfrm>
          <a:prstGeom prst="rect">
            <a:avLst/>
          </a:prstGeom>
          <a:gradFill rotWithShape="1">
            <a:gsLst>
              <a:gs pos="0">
                <a:srgbClr val="E3EDF9"/>
              </a:gs>
              <a:gs pos="50000">
                <a:srgbClr val="E3EDF9"/>
              </a:gs>
              <a:gs pos="75999">
                <a:srgbClr val="D8E0EA"/>
              </a:gs>
              <a:gs pos="100000">
                <a:srgbClr val="E6EBF0"/>
              </a:gs>
            </a:gsLst>
            <a:path path="shape">
              <a:fillToRect l="50000" t="50000" r="50000" b="50000"/>
            </a:path>
          </a:gradFill>
          <a:ln>
            <a:noFill/>
          </a:ln>
          <a:extLst>
            <a:ext uri="{91240B29-F687-4F45-9708-019B960494DF}">
              <a14:hiddenLine xmlns:a14="http://schemas.microsoft.com/office/drawing/2010/main" w="28575">
                <a:solidFill>
                  <a:srgbClr val="000000"/>
                </a:solidFill>
                <a:miter lim="800000"/>
                <a:headEnd/>
                <a:tailEnd/>
              </a14:hiddenLine>
            </a:ext>
          </a:extLst>
        </p:spPr>
        <p:txBody>
          <a:bodyPr rot="0" vert="horz" wrap="square" lIns="182880" tIns="182880" rIns="182880" bIns="91440" anchor="t" anchorCtr="0" upright="1">
            <a:noAutofit/>
          </a:bodyPr>
          <a:lstStyle/>
          <a:p>
            <a:pPr algn="ctr">
              <a:lnSpc>
                <a:spcPct val="113000"/>
              </a:lnSpc>
              <a:spcAft>
                <a:spcPts val="500"/>
              </a:spcAft>
            </a:pPr>
            <a:r>
              <a:rPr lang="en-US" sz="1000" kern="1400" dirty="0">
                <a:solidFill>
                  <a:srgbClr val="6076B4"/>
                </a:solidFill>
                <a:effectLst/>
                <a:latin typeface="Calibri"/>
                <a:ea typeface="Times New Roman"/>
              </a:rPr>
              <a:t> </a:t>
            </a:r>
            <a:endParaRPr lang="en-GB" sz="1000" kern="1400" dirty="0">
              <a:solidFill>
                <a:srgbClr val="000000"/>
              </a:solidFill>
              <a:effectLst/>
              <a:latin typeface="Calibri"/>
              <a:ea typeface="Times New Roman"/>
            </a:endParaRPr>
          </a:p>
          <a:p>
            <a:pPr>
              <a:lnSpc>
                <a:spcPct val="113000"/>
              </a:lnSpc>
              <a:spcAft>
                <a:spcPts val="1000"/>
              </a:spcAft>
            </a:pPr>
            <a:r>
              <a:rPr lang="en-US" sz="1000" kern="1400" dirty="0">
                <a:solidFill>
                  <a:srgbClr val="2F5897"/>
                </a:solidFill>
                <a:effectLst/>
                <a:latin typeface="Calibri"/>
                <a:ea typeface="Times New Roman"/>
              </a:rPr>
              <a:t> </a:t>
            </a:r>
            <a:endParaRPr lang="en-GB" sz="1000" kern="1400" dirty="0">
              <a:solidFill>
                <a:srgbClr val="000000"/>
              </a:solidFill>
              <a:effectLst/>
              <a:latin typeface="Calibri"/>
              <a:ea typeface="Times New Roman"/>
            </a:endParaRPr>
          </a:p>
        </p:txBody>
      </p:sp>
      <p:sp>
        <p:nvSpPr>
          <p:cNvPr id="4" name="Rectangle 3" descr="Dark vertical"/>
          <p:cNvSpPr>
            <a:spLocks noChangeArrowheads="1"/>
          </p:cNvSpPr>
          <p:nvPr/>
        </p:nvSpPr>
        <p:spPr bwMode="auto">
          <a:xfrm>
            <a:off x="107504" y="631190"/>
            <a:ext cx="7992888" cy="1952625"/>
          </a:xfrm>
          <a:prstGeom prst="rect">
            <a:avLst/>
          </a:prstGeom>
          <a:pattFill prst="dkVert">
            <a:fgClr>
              <a:srgbClr val="0B5395"/>
            </a:fgClr>
            <a:bgClr>
              <a:srgbClr val="073763"/>
            </a:bgClr>
          </a:pattFill>
          <a:ln w="28575">
            <a:solidFill>
              <a:srgbClr val="FFFFFF"/>
            </a:solidFill>
            <a:miter lim="800000"/>
            <a:headEnd/>
            <a:tailEnd/>
          </a:ln>
          <a:effectLst>
            <a:outerShdw dist="12700" dir="5400000" algn="ctr" rotWithShape="0">
              <a:srgbClr val="000000"/>
            </a:outerShdw>
          </a:effectLst>
        </p:spPr>
        <p:txBody>
          <a:bodyPr rot="0" vert="horz" wrap="square" lIns="91440" tIns="182880" rIns="91440" bIns="45720" anchor="ctr" anchorCtr="0" upright="1">
            <a:noAutofit/>
          </a:bodyPr>
          <a:lstStyle/>
          <a:p>
            <a:pPr marL="914400" algn="ctr">
              <a:lnSpc>
                <a:spcPct val="113000"/>
              </a:lnSpc>
              <a:spcAft>
                <a:spcPts val="500"/>
              </a:spcAft>
            </a:pPr>
            <a:endParaRPr lang="en-US" sz="4000" kern="1400" dirty="0" smtClean="0">
              <a:solidFill>
                <a:srgbClr val="FFFFFF"/>
              </a:solidFill>
              <a:effectLst/>
              <a:latin typeface="Palatino Linotype"/>
              <a:ea typeface="Times New Roman"/>
              <a:cs typeface="Times New Roman"/>
            </a:endParaRPr>
          </a:p>
          <a:p>
            <a:pPr marL="914400" algn="ctr">
              <a:lnSpc>
                <a:spcPct val="113000"/>
              </a:lnSpc>
              <a:spcAft>
                <a:spcPts val="500"/>
              </a:spcAft>
            </a:pPr>
            <a:endParaRPr lang="en-US" sz="2000" kern="1400" dirty="0">
              <a:solidFill>
                <a:srgbClr val="FFFFFF"/>
              </a:solidFill>
              <a:latin typeface="Palatino Linotype"/>
              <a:ea typeface="Times New Roman"/>
              <a:cs typeface="Times New Roman"/>
            </a:endParaRPr>
          </a:p>
          <a:p>
            <a:pPr marL="914400" algn="ctr">
              <a:lnSpc>
                <a:spcPct val="113000"/>
              </a:lnSpc>
              <a:spcAft>
                <a:spcPts val="500"/>
              </a:spcAft>
            </a:pPr>
            <a:r>
              <a:rPr lang="en-US" sz="4000" b="1" kern="1400" dirty="0" smtClean="0">
                <a:solidFill>
                  <a:srgbClr val="FFFFFF"/>
                </a:solidFill>
                <a:effectLst/>
                <a:latin typeface="Letter-join Plus 8" pitchFamily="50" charset="0"/>
                <a:ea typeface="Times New Roman"/>
                <a:cs typeface="Times New Roman"/>
              </a:rPr>
              <a:t>Welcome to</a:t>
            </a:r>
          </a:p>
          <a:p>
            <a:pPr marL="914400" algn="ctr">
              <a:lnSpc>
                <a:spcPct val="113000"/>
              </a:lnSpc>
              <a:spcAft>
                <a:spcPts val="500"/>
              </a:spcAft>
            </a:pPr>
            <a:r>
              <a:rPr lang="en-US" sz="4000" b="1" kern="1400" dirty="0" smtClean="0">
                <a:solidFill>
                  <a:srgbClr val="FFFFFF"/>
                </a:solidFill>
                <a:effectLst/>
                <a:latin typeface="Letter-join Plus 8" pitchFamily="50" charset="0"/>
                <a:ea typeface="Times New Roman"/>
                <a:cs typeface="Times New Roman"/>
              </a:rPr>
              <a:t>Reception</a:t>
            </a:r>
            <a:endParaRPr lang="en-GB" sz="1100" b="1" kern="1400" dirty="0">
              <a:solidFill>
                <a:srgbClr val="000000"/>
              </a:solidFill>
              <a:effectLst/>
              <a:latin typeface="Letter-join Plus 8" pitchFamily="50" charset="0"/>
              <a:ea typeface="Times New Roman"/>
              <a:cs typeface="Times New Roman"/>
            </a:endParaRPr>
          </a:p>
          <a:p>
            <a:pPr algn="ctr">
              <a:lnSpc>
                <a:spcPct val="110000"/>
              </a:lnSpc>
              <a:spcAft>
                <a:spcPts val="800"/>
              </a:spcAft>
            </a:pPr>
            <a:r>
              <a:rPr lang="en-US" sz="1000" kern="1400" dirty="0">
                <a:solidFill>
                  <a:srgbClr val="000000"/>
                </a:solidFill>
                <a:effectLst/>
                <a:latin typeface="Calibri"/>
                <a:ea typeface="Times New Roman"/>
              </a:rPr>
              <a:t> </a:t>
            </a:r>
            <a:endParaRPr lang="en-GB" sz="1000" kern="1400" dirty="0">
              <a:solidFill>
                <a:srgbClr val="000000"/>
              </a:solidFill>
              <a:effectLst/>
              <a:latin typeface="Calibri"/>
              <a:ea typeface="Times New Roman"/>
            </a:endParaRPr>
          </a:p>
          <a:p>
            <a:pPr algn="ctr">
              <a:lnSpc>
                <a:spcPct val="110000"/>
              </a:lnSpc>
              <a:spcAft>
                <a:spcPts val="800"/>
              </a:spcAft>
            </a:pPr>
            <a:r>
              <a:rPr lang="en-US" sz="1000" kern="1400" dirty="0">
                <a:solidFill>
                  <a:srgbClr val="000000"/>
                </a:solidFill>
                <a:effectLst/>
                <a:latin typeface="Calibri"/>
                <a:ea typeface="Times New Roman"/>
              </a:rPr>
              <a:t> </a:t>
            </a:r>
            <a:endParaRPr lang="en-GB" sz="1000" kern="1400" dirty="0">
              <a:solidFill>
                <a:srgbClr val="000000"/>
              </a:solidFill>
              <a:effectLst/>
              <a:latin typeface="Calibri"/>
              <a:ea typeface="Times New Roman"/>
            </a:endParaRPr>
          </a:p>
          <a:p>
            <a:pPr algn="ctr">
              <a:lnSpc>
                <a:spcPct val="118000"/>
              </a:lnSpc>
              <a:spcAft>
                <a:spcPts val="600"/>
              </a:spcAft>
            </a:pPr>
            <a:r>
              <a:rPr lang="en-US" sz="1000" kern="1400" dirty="0">
                <a:solidFill>
                  <a:srgbClr val="000000"/>
                </a:solidFill>
                <a:effectLst/>
                <a:latin typeface="Calibri"/>
                <a:ea typeface="Times New Roman"/>
              </a:rPr>
              <a:t> </a:t>
            </a:r>
            <a:endParaRPr lang="en-GB" sz="1000" kern="1400" dirty="0">
              <a:solidFill>
                <a:srgbClr val="000000"/>
              </a:solidFill>
              <a:effectLst/>
              <a:latin typeface="Calibri"/>
              <a:ea typeface="Times New Roman"/>
            </a:endParaRPr>
          </a:p>
          <a:p>
            <a:pPr algn="ctr">
              <a:lnSpc>
                <a:spcPct val="113000"/>
              </a:lnSpc>
              <a:spcAft>
                <a:spcPts val="1000"/>
              </a:spcAft>
            </a:pPr>
            <a:r>
              <a:rPr lang="en-US" sz="1000" kern="1400" dirty="0">
                <a:solidFill>
                  <a:srgbClr val="000000"/>
                </a:solidFill>
                <a:effectLst/>
                <a:latin typeface="Calibri"/>
                <a:ea typeface="Times New Roman"/>
              </a:rPr>
              <a:t> </a:t>
            </a:r>
            <a:endParaRPr lang="en-GB" sz="1000" kern="1400" dirty="0">
              <a:solidFill>
                <a:srgbClr val="000000"/>
              </a:solidFill>
              <a:effectLst/>
              <a:latin typeface="Calibri"/>
              <a:ea typeface="Times New Roman"/>
            </a:endParaRPr>
          </a:p>
          <a:p>
            <a:pPr>
              <a:lnSpc>
                <a:spcPct val="113000"/>
              </a:lnSpc>
              <a:spcAft>
                <a:spcPts val="1400"/>
              </a:spcAft>
            </a:pPr>
            <a:r>
              <a:rPr lang="en-US" sz="1100" kern="1400" dirty="0">
                <a:solidFill>
                  <a:srgbClr val="000000"/>
                </a:solidFill>
                <a:effectLst/>
                <a:latin typeface="Palatino Linotype"/>
                <a:ea typeface="Times New Roman"/>
                <a:cs typeface="Times New Roman"/>
              </a:rPr>
              <a:t> </a:t>
            </a:r>
            <a:endParaRPr lang="en-GB" sz="1100" kern="1400" dirty="0">
              <a:solidFill>
                <a:srgbClr val="000000"/>
              </a:solidFill>
              <a:effectLst/>
              <a:latin typeface="Palatino Linotype"/>
              <a:ea typeface="Times New Roman"/>
              <a:cs typeface="Times New Roman"/>
            </a:endParaRP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395536" y="339725"/>
            <a:ext cx="1134110" cy="1152525"/>
          </a:xfrm>
          <a:prstGeom prst="rect">
            <a:avLst/>
          </a:prstGeom>
          <a:noFill/>
          <a:ln w="38100" algn="in">
            <a:solidFill>
              <a:srgbClr val="0B5395"/>
            </a:solidFill>
            <a:miter lim="800000"/>
            <a:headEnd/>
            <a:tailEnd/>
          </a:ln>
          <a:effectLst/>
        </p:spPr>
      </p:pic>
      <p:sp>
        <p:nvSpPr>
          <p:cNvPr id="7" name="Rectangle 6"/>
          <p:cNvSpPr>
            <a:spLocks noChangeArrowheads="1"/>
          </p:cNvSpPr>
          <p:nvPr/>
        </p:nvSpPr>
        <p:spPr bwMode="auto">
          <a:xfrm>
            <a:off x="107504" y="2845950"/>
            <a:ext cx="4471035" cy="615553"/>
          </a:xfrm>
          <a:prstGeom prst="rect">
            <a:avLst/>
          </a:prstGeom>
          <a:blipFill dpi="0" rotWithShape="1">
            <a:blip r:embed="rId3">
              <a:duotone>
                <a:srgbClr val="E5E9EF"/>
                <a:srgbClr val="FFFFFF"/>
              </a:duotone>
            </a:blip>
            <a:srcRect/>
            <a:tile tx="0" ty="0" sx="100000" sy="100000" flip="none" algn="tl"/>
          </a:blipFill>
          <a:ln>
            <a:noFill/>
          </a:ln>
          <a:extLst>
            <a:ext uri="{91240B29-F687-4F45-9708-019B960494DF}">
              <a14:hiddenLine xmlns:a14="http://schemas.microsoft.com/office/drawing/2010/main" w="28575">
                <a:solidFill>
                  <a:srgbClr val="000000"/>
                </a:solidFill>
                <a:miter lim="800000"/>
                <a:headEnd/>
                <a:tailEnd/>
              </a14:hiddenLine>
            </a:ext>
          </a:extLst>
        </p:spPr>
        <p:txBody>
          <a:bodyPr rot="0" vert="horz" wrap="square" lIns="91440" tIns="91440" rIns="91440" bIns="137160" anchor="ctr" anchorCtr="0" upright="1">
            <a:spAutoFit/>
          </a:bodyPr>
          <a:lstStyle/>
          <a:p>
            <a:pPr marL="91440" marR="91440">
              <a:lnSpc>
                <a:spcPct val="125000"/>
              </a:lnSpc>
              <a:spcBef>
                <a:spcPts val="800"/>
              </a:spcBef>
              <a:spcAft>
                <a:spcPts val="800"/>
              </a:spcAft>
            </a:pPr>
            <a:r>
              <a:rPr lang="en-US" sz="2000" b="1" kern="1400" dirty="0">
                <a:solidFill>
                  <a:srgbClr val="6076B4"/>
                </a:solidFill>
                <a:effectLst/>
                <a:latin typeface="Letter-join Plus 8" pitchFamily="50" charset="0"/>
                <a:ea typeface="Times New Roman"/>
              </a:rPr>
              <a:t>St Joseph’s RC Primary School</a:t>
            </a:r>
            <a:endParaRPr lang="en-GB" sz="1000" kern="1400" dirty="0">
              <a:solidFill>
                <a:srgbClr val="000000"/>
              </a:solidFill>
              <a:effectLst/>
              <a:latin typeface="Letter-join Plus 8" pitchFamily="50" charset="0"/>
              <a:ea typeface="Times New Roman"/>
            </a:endParaRPr>
          </a:p>
        </p:txBody>
      </p:sp>
      <p:sp>
        <p:nvSpPr>
          <p:cNvPr id="8" name="TextBox 7"/>
          <p:cNvSpPr txBox="1"/>
          <p:nvPr/>
        </p:nvSpPr>
        <p:spPr>
          <a:xfrm>
            <a:off x="155575" y="3711711"/>
            <a:ext cx="4471035"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b="1" dirty="0" smtClean="0">
                <a:solidFill>
                  <a:schemeClr val="tx2"/>
                </a:solidFill>
                <a:latin typeface="Letter-join Plus 8" pitchFamily="50" charset="0"/>
              </a:rPr>
              <a:t>Class Teacher: </a:t>
            </a:r>
            <a:r>
              <a:rPr lang="en-US" b="1" dirty="0" smtClean="0">
                <a:solidFill>
                  <a:schemeClr val="tx2"/>
                </a:solidFill>
                <a:latin typeface="Letter-join Plus 8" pitchFamily="50" charset="0"/>
              </a:rPr>
              <a:t>Ms. Knox </a:t>
            </a:r>
            <a:endParaRPr lang="en-GB" b="1" dirty="0">
              <a:solidFill>
                <a:schemeClr val="tx2"/>
              </a:solidFill>
              <a:latin typeface="Letter-join Plus 8" pitchFamily="50" charset="0"/>
            </a:endParaRPr>
          </a:p>
        </p:txBody>
      </p:sp>
      <p:sp>
        <p:nvSpPr>
          <p:cNvPr id="9" name="AutoShape 2" descr="friends clipart png - Clip Art Librar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AutoShape 4" descr="friends clipart png - Clip Art Librar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26" name="Picture 2" descr="Reception Class – Longridge C of E Primary School"/>
          <p:cNvPicPr>
            <a:picLocks noChangeAspect="1" noChangeArrowheads="1"/>
          </p:cNvPicPr>
          <p:nvPr/>
        </p:nvPicPr>
        <p:blipFill rotWithShape="1">
          <a:blip r:embed="rId4">
            <a:extLst>
              <a:ext uri="{28A0092B-C50C-407E-A947-70E740481C1C}">
                <a14:useLocalDpi xmlns:a14="http://schemas.microsoft.com/office/drawing/2010/main" val="0"/>
              </a:ext>
            </a:extLst>
          </a:blip>
          <a:srcRect t="15771" b="13093"/>
          <a:stretch/>
        </p:blipFill>
        <p:spPr bwMode="auto">
          <a:xfrm>
            <a:off x="6353116" y="4797152"/>
            <a:ext cx="2637740" cy="16047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2575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0" y="3820"/>
            <a:ext cx="9144000" cy="976908"/>
          </a:xfrm>
          <a:prstGeom prst="rect">
            <a:avLst/>
          </a:prstGeom>
          <a:gradFill rotWithShape="1">
            <a:gsLst>
              <a:gs pos="0">
                <a:srgbClr val="E3EDF9"/>
              </a:gs>
              <a:gs pos="50000">
                <a:srgbClr val="E3EDF9"/>
              </a:gs>
              <a:gs pos="75999">
                <a:srgbClr val="D8E0EA"/>
              </a:gs>
              <a:gs pos="100000">
                <a:srgbClr val="E6EBF0"/>
              </a:gs>
            </a:gsLst>
            <a:path path="shape">
              <a:fillToRect l="50000" t="50000" r="50000" b="50000"/>
            </a:path>
          </a:gradFill>
          <a:ln>
            <a:noFill/>
          </a:ln>
          <a:extLst>
            <a:ext uri="{91240B29-F687-4F45-9708-019B960494DF}">
              <a14:hiddenLine xmlns:a14="http://schemas.microsoft.com/office/drawing/2010/main" w="28575">
                <a:solidFill>
                  <a:srgbClr val="000000"/>
                </a:solidFill>
                <a:miter lim="800000"/>
                <a:headEnd/>
                <a:tailEnd/>
              </a14:hiddenLine>
            </a:ext>
          </a:extLst>
        </p:spPr>
        <p:txBody>
          <a:bodyPr rot="0" vert="horz" wrap="square" lIns="182880" tIns="182880" rIns="182880" bIns="91440" anchor="t" anchorCtr="0" upright="1">
            <a:noAutofit/>
          </a:bodyPr>
          <a:lstStyle/>
          <a:p>
            <a:pPr algn="ctr">
              <a:lnSpc>
                <a:spcPct val="113000"/>
              </a:lnSpc>
              <a:spcAft>
                <a:spcPts val="500"/>
              </a:spcAft>
            </a:pPr>
            <a:r>
              <a:rPr lang="en-US" sz="4000" b="1" kern="1400" dirty="0" smtClean="0">
                <a:solidFill>
                  <a:schemeClr val="tx2"/>
                </a:solidFill>
                <a:effectLst/>
                <a:latin typeface="Letter-join Plus 8" pitchFamily="50" charset="0"/>
                <a:ea typeface="Times New Roman"/>
              </a:rPr>
              <a:t>Welcome</a:t>
            </a:r>
            <a:r>
              <a:rPr lang="en-US" sz="1000" kern="1400" dirty="0">
                <a:solidFill>
                  <a:srgbClr val="6076B4"/>
                </a:solidFill>
                <a:effectLst/>
                <a:latin typeface="Calibri"/>
                <a:ea typeface="Times New Roman"/>
              </a:rPr>
              <a:t> </a:t>
            </a:r>
            <a:endParaRPr lang="en-GB" sz="1000" kern="1400" dirty="0">
              <a:solidFill>
                <a:srgbClr val="000000"/>
              </a:solidFill>
              <a:effectLst/>
              <a:latin typeface="Calibri"/>
              <a:ea typeface="Times New Roman"/>
            </a:endParaRPr>
          </a:p>
          <a:p>
            <a:pPr>
              <a:lnSpc>
                <a:spcPct val="113000"/>
              </a:lnSpc>
              <a:spcAft>
                <a:spcPts val="1000"/>
              </a:spcAft>
            </a:pPr>
            <a:r>
              <a:rPr lang="en-US" sz="1000" kern="1400" dirty="0">
                <a:solidFill>
                  <a:srgbClr val="2F5897"/>
                </a:solidFill>
                <a:effectLst/>
                <a:latin typeface="Calibri"/>
                <a:ea typeface="Times New Roman"/>
              </a:rPr>
              <a:t> </a:t>
            </a:r>
            <a:endParaRPr lang="en-GB" sz="1000" kern="1400" dirty="0">
              <a:solidFill>
                <a:srgbClr val="000000"/>
              </a:solidFill>
              <a:effectLst/>
              <a:latin typeface="Calibri"/>
              <a:ea typeface="Times New Roman"/>
            </a:endParaRPr>
          </a:p>
        </p:txBody>
      </p:sp>
      <p:sp>
        <p:nvSpPr>
          <p:cNvPr id="4" name="Rectangle 3"/>
          <p:cNvSpPr/>
          <p:nvPr/>
        </p:nvSpPr>
        <p:spPr>
          <a:xfrm>
            <a:off x="395536" y="1268760"/>
            <a:ext cx="8208912" cy="3447098"/>
          </a:xfrm>
          <a:prstGeom prst="rect">
            <a:avLst/>
          </a:prstGeom>
        </p:spPr>
        <p:txBody>
          <a:bodyPr wrap="square">
            <a:spAutoFit/>
          </a:bodyPr>
          <a:lstStyle/>
          <a:p>
            <a:r>
              <a:rPr lang="en-GB" dirty="0">
                <a:latin typeface="Letter-join Plus 8" pitchFamily="50" charset="0"/>
              </a:rPr>
              <a:t>Dear </a:t>
            </a:r>
            <a:r>
              <a:rPr lang="en-GB" dirty="0" smtClean="0">
                <a:latin typeface="Letter-join Plus 8" pitchFamily="50" charset="0"/>
              </a:rPr>
              <a:t>Parents/Carers, </a:t>
            </a:r>
          </a:p>
          <a:p>
            <a:endParaRPr lang="en-GB" dirty="0">
              <a:latin typeface="Letter-join Plus 8" pitchFamily="50" charset="0"/>
            </a:endParaRPr>
          </a:p>
          <a:p>
            <a:r>
              <a:rPr lang="en-GB" dirty="0">
                <a:latin typeface="Letter-join Plus 8" pitchFamily="50" charset="0"/>
              </a:rPr>
              <a:t>We have had a lovely first week in Reception. The children are truly delightful and have settled quickly and effortlessly into the new routines and learning. </a:t>
            </a:r>
            <a:endParaRPr lang="en-GB" dirty="0" smtClean="0">
              <a:latin typeface="Letter-join Plus 8" pitchFamily="50" charset="0"/>
            </a:endParaRPr>
          </a:p>
          <a:p>
            <a:endParaRPr lang="en-US" dirty="0" smtClean="0">
              <a:latin typeface="Letter-join Plus 8" pitchFamily="50" charset="0"/>
            </a:endParaRPr>
          </a:p>
          <a:p>
            <a:endParaRPr lang="en-US" dirty="0">
              <a:latin typeface="Letter-join Plus 8" pitchFamily="50" charset="0"/>
            </a:endParaRPr>
          </a:p>
          <a:p>
            <a:r>
              <a:rPr lang="en-GB" sz="2000" b="1" u="sng" dirty="0">
                <a:latin typeface="Letter-join Plus 8" pitchFamily="50" charset="0"/>
              </a:rPr>
              <a:t>Water B</a:t>
            </a:r>
            <a:r>
              <a:rPr lang="en-GB" sz="2000" b="1" u="sng" dirty="0" smtClean="0">
                <a:latin typeface="Letter-join Plus 8" pitchFamily="50" charset="0"/>
              </a:rPr>
              <a:t>ottles</a:t>
            </a:r>
          </a:p>
          <a:p>
            <a:endParaRPr lang="en-GB" dirty="0">
              <a:latin typeface="Letter-join Plus 8" pitchFamily="50" charset="0"/>
            </a:endParaRPr>
          </a:p>
          <a:p>
            <a:r>
              <a:rPr lang="en-GB" dirty="0">
                <a:latin typeface="Letter-join Plus 8" pitchFamily="50" charset="0"/>
              </a:rPr>
              <a:t>In order to stay fully hydrated, children are invited to bring in a named </a:t>
            </a:r>
            <a:r>
              <a:rPr lang="en-GB" b="1" u="sng" dirty="0">
                <a:latin typeface="Letter-join Plus 8" pitchFamily="50" charset="0"/>
              </a:rPr>
              <a:t>water bottle</a:t>
            </a:r>
            <a:r>
              <a:rPr lang="en-GB" dirty="0">
                <a:latin typeface="Letter-join Plus 8" pitchFamily="50" charset="0"/>
              </a:rPr>
              <a:t> (filled with still water only). </a:t>
            </a:r>
          </a:p>
          <a:p>
            <a:endParaRPr lang="en-GB" dirty="0">
              <a:latin typeface="Letter-join Plus 8" pitchFamily="50" charset="0"/>
            </a:endParaRPr>
          </a:p>
          <a:p>
            <a:endParaRPr lang="en-GB" dirty="0">
              <a:latin typeface="Letter-join Plus 8" pitchFamily="50" charset="0"/>
            </a:endParaRPr>
          </a:p>
        </p:txBody>
      </p:sp>
      <p:pic>
        <p:nvPicPr>
          <p:cNvPr id="6" name="Picture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26660" y="111832"/>
            <a:ext cx="755576" cy="760883"/>
          </a:xfrm>
          <a:prstGeom prst="rect">
            <a:avLst/>
          </a:prstGeom>
          <a:noFill/>
          <a:ln w="38100" algn="in">
            <a:solidFill>
              <a:srgbClr val="0B5395"/>
            </a:solidFill>
            <a:miter lim="800000"/>
            <a:headEnd/>
            <a:tailEnd/>
          </a:ln>
          <a:effectLst/>
        </p:spPr>
      </p:pic>
    </p:spTree>
    <p:extLst>
      <p:ext uri="{BB962C8B-B14F-4D97-AF65-F5344CB8AC3E}">
        <p14:creationId xmlns:p14="http://schemas.microsoft.com/office/powerpoint/2010/main" val="301059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0" y="3820"/>
            <a:ext cx="9144000" cy="976908"/>
          </a:xfrm>
          <a:prstGeom prst="rect">
            <a:avLst/>
          </a:prstGeom>
          <a:gradFill rotWithShape="1">
            <a:gsLst>
              <a:gs pos="0">
                <a:srgbClr val="E3EDF9"/>
              </a:gs>
              <a:gs pos="50000">
                <a:srgbClr val="E3EDF9"/>
              </a:gs>
              <a:gs pos="75999">
                <a:srgbClr val="D8E0EA"/>
              </a:gs>
              <a:gs pos="100000">
                <a:srgbClr val="E6EBF0"/>
              </a:gs>
            </a:gsLst>
            <a:path path="shape">
              <a:fillToRect l="50000" t="50000" r="50000" b="50000"/>
            </a:path>
          </a:gradFill>
          <a:ln>
            <a:noFill/>
          </a:ln>
          <a:extLst>
            <a:ext uri="{91240B29-F687-4F45-9708-019B960494DF}">
              <a14:hiddenLine xmlns:a14="http://schemas.microsoft.com/office/drawing/2010/main" w="28575">
                <a:solidFill>
                  <a:srgbClr val="000000"/>
                </a:solidFill>
                <a:miter lim="800000"/>
                <a:headEnd/>
                <a:tailEnd/>
              </a14:hiddenLine>
            </a:ext>
          </a:extLst>
        </p:spPr>
        <p:txBody>
          <a:bodyPr rot="0" vert="horz" wrap="square" lIns="182880" tIns="182880" rIns="182880" bIns="91440" anchor="t" anchorCtr="0" upright="1">
            <a:noAutofit/>
          </a:bodyPr>
          <a:lstStyle/>
          <a:p>
            <a:pPr algn="ctr">
              <a:lnSpc>
                <a:spcPct val="113000"/>
              </a:lnSpc>
              <a:spcAft>
                <a:spcPts val="500"/>
              </a:spcAft>
            </a:pPr>
            <a:r>
              <a:rPr lang="en-US" sz="1000" b="1" kern="1400" dirty="0">
                <a:solidFill>
                  <a:srgbClr val="6076B4"/>
                </a:solidFill>
                <a:effectLst/>
                <a:latin typeface="Letter-join Plus 8" pitchFamily="50" charset="0"/>
                <a:ea typeface="Times New Roman"/>
              </a:rPr>
              <a:t> </a:t>
            </a:r>
            <a:r>
              <a:rPr lang="en-US" sz="4000" b="1" kern="1400" dirty="0">
                <a:solidFill>
                  <a:srgbClr val="2F5897"/>
                </a:solidFill>
                <a:effectLst/>
                <a:latin typeface="Letter-join Plus 8" pitchFamily="50" charset="0"/>
                <a:ea typeface="Times New Roman"/>
              </a:rPr>
              <a:t> </a:t>
            </a:r>
            <a:r>
              <a:rPr lang="en-US" sz="4000" b="1" kern="1400" dirty="0" smtClean="0">
                <a:solidFill>
                  <a:srgbClr val="2F5897"/>
                </a:solidFill>
                <a:effectLst/>
                <a:latin typeface="Letter-join Plus 8" pitchFamily="50" charset="0"/>
                <a:ea typeface="Times New Roman"/>
              </a:rPr>
              <a:t>What We Are Learning</a:t>
            </a:r>
            <a:endParaRPr lang="en-GB" sz="4000" b="1" kern="1400" dirty="0">
              <a:solidFill>
                <a:srgbClr val="000000"/>
              </a:solidFill>
              <a:effectLst/>
              <a:latin typeface="Letter-join Plus 8" pitchFamily="50" charset="0"/>
              <a:ea typeface="Times New Roman"/>
            </a:endParaRPr>
          </a:p>
        </p:txBody>
      </p:sp>
      <p:sp>
        <p:nvSpPr>
          <p:cNvPr id="4" name="Rectangle 3"/>
          <p:cNvSpPr/>
          <p:nvPr/>
        </p:nvSpPr>
        <p:spPr>
          <a:xfrm>
            <a:off x="395536" y="1124744"/>
            <a:ext cx="8208912" cy="2308324"/>
          </a:xfrm>
          <a:prstGeom prst="rect">
            <a:avLst/>
          </a:prstGeom>
        </p:spPr>
        <p:txBody>
          <a:bodyPr wrap="square">
            <a:spAutoFit/>
          </a:bodyPr>
          <a:lstStyle/>
          <a:p>
            <a:r>
              <a:rPr lang="en-GB" dirty="0">
                <a:latin typeface="Letter-join Plus 8" pitchFamily="50" charset="0"/>
              </a:rPr>
              <a:t>Our topic this half term is </a:t>
            </a:r>
            <a:r>
              <a:rPr lang="en-GB" b="1" dirty="0">
                <a:latin typeface="Letter-join Plus 8" pitchFamily="50" charset="0"/>
              </a:rPr>
              <a:t>‘People who help us’. </a:t>
            </a:r>
            <a:endParaRPr lang="en-GB" b="1" dirty="0" smtClean="0">
              <a:latin typeface="Letter-join Plus 8" pitchFamily="50" charset="0"/>
            </a:endParaRPr>
          </a:p>
          <a:p>
            <a:endParaRPr lang="en-GB" dirty="0" smtClean="0">
              <a:latin typeface="Letter-join Plus 8" pitchFamily="50" charset="0"/>
            </a:endParaRPr>
          </a:p>
          <a:p>
            <a:r>
              <a:rPr lang="en-GB" dirty="0" smtClean="0">
                <a:latin typeface="Letter-join Plus 8" pitchFamily="50" charset="0"/>
              </a:rPr>
              <a:t>We </a:t>
            </a:r>
            <a:r>
              <a:rPr lang="en-GB" dirty="0">
                <a:latin typeface="Letter-join Plus 8" pitchFamily="50" charset="0"/>
              </a:rPr>
              <a:t>are hoping to have visits from members of the community to talk to us about their jobs including a builder, police and fire officers. If you, or someone you know, has a job that they could talk to the class about, please let us know. We would love to hear from you.  </a:t>
            </a:r>
            <a:endParaRPr lang="en-GB" dirty="0" smtClean="0">
              <a:latin typeface="Letter-join Plus 8" pitchFamily="50" charset="0"/>
            </a:endParaRPr>
          </a:p>
          <a:p>
            <a:endParaRPr lang="en-GB" dirty="0">
              <a:latin typeface="Letter-join Plus 8" pitchFamily="50" charset="0"/>
            </a:endParaRPr>
          </a:p>
          <a:p>
            <a:r>
              <a:rPr lang="en-GB" dirty="0" smtClean="0">
                <a:latin typeface="Letter-join Plus 8" pitchFamily="50" charset="0"/>
              </a:rPr>
              <a:t>More </a:t>
            </a:r>
            <a:r>
              <a:rPr lang="en-GB" dirty="0">
                <a:latin typeface="Letter-join Plus 8" pitchFamily="50" charset="0"/>
              </a:rPr>
              <a:t>details of our learning this half term can be found on the class website under ‘Year </a:t>
            </a:r>
            <a:r>
              <a:rPr lang="en-GB" dirty="0" smtClean="0">
                <a:latin typeface="Letter-join Plus 8" pitchFamily="50" charset="0"/>
              </a:rPr>
              <a:t>Group </a:t>
            </a:r>
            <a:r>
              <a:rPr lang="en-GB" dirty="0">
                <a:latin typeface="Letter-join Plus 8" pitchFamily="50" charset="0"/>
              </a:rPr>
              <a:t>C</a:t>
            </a:r>
            <a:r>
              <a:rPr lang="en-GB" dirty="0" smtClean="0">
                <a:latin typeface="Letter-join Plus 8" pitchFamily="50" charset="0"/>
              </a:rPr>
              <a:t>urriculum Plans</a:t>
            </a:r>
            <a:r>
              <a:rPr lang="en-GB" dirty="0">
                <a:latin typeface="Letter-join Plus 8" pitchFamily="50" charset="0"/>
              </a:rPr>
              <a:t>’. </a:t>
            </a:r>
          </a:p>
        </p:txBody>
      </p:sp>
      <p:pic>
        <p:nvPicPr>
          <p:cNvPr id="6" name="Picture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26660" y="111832"/>
            <a:ext cx="755576" cy="760883"/>
          </a:xfrm>
          <a:prstGeom prst="rect">
            <a:avLst/>
          </a:prstGeom>
          <a:noFill/>
          <a:ln w="38100" algn="in">
            <a:solidFill>
              <a:srgbClr val="0B5395"/>
            </a:solidFill>
            <a:miter lim="800000"/>
            <a:headEnd/>
            <a:tailEnd/>
          </a:ln>
          <a:effectLst/>
        </p:spPr>
      </p:pic>
    </p:spTree>
    <p:extLst>
      <p:ext uri="{BB962C8B-B14F-4D97-AF65-F5344CB8AC3E}">
        <p14:creationId xmlns:p14="http://schemas.microsoft.com/office/powerpoint/2010/main" val="678621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0" y="3820"/>
            <a:ext cx="9144000" cy="976908"/>
          </a:xfrm>
          <a:prstGeom prst="rect">
            <a:avLst/>
          </a:prstGeom>
          <a:gradFill rotWithShape="1">
            <a:gsLst>
              <a:gs pos="0">
                <a:srgbClr val="E3EDF9"/>
              </a:gs>
              <a:gs pos="50000">
                <a:srgbClr val="E3EDF9"/>
              </a:gs>
              <a:gs pos="75999">
                <a:srgbClr val="D8E0EA"/>
              </a:gs>
              <a:gs pos="100000">
                <a:srgbClr val="E6EBF0"/>
              </a:gs>
            </a:gsLst>
            <a:path path="shape">
              <a:fillToRect l="50000" t="50000" r="50000" b="50000"/>
            </a:path>
          </a:gradFill>
          <a:ln>
            <a:noFill/>
          </a:ln>
          <a:extLst>
            <a:ext uri="{91240B29-F687-4F45-9708-019B960494DF}">
              <a14:hiddenLine xmlns:a14="http://schemas.microsoft.com/office/drawing/2010/main" w="28575">
                <a:solidFill>
                  <a:srgbClr val="000000"/>
                </a:solidFill>
                <a:miter lim="800000"/>
                <a:headEnd/>
                <a:tailEnd/>
              </a14:hiddenLine>
            </a:ext>
          </a:extLst>
        </p:spPr>
        <p:txBody>
          <a:bodyPr rot="0" vert="horz" wrap="square" lIns="182880" tIns="182880" rIns="182880" bIns="91440" anchor="t" anchorCtr="0" upright="1">
            <a:noAutofit/>
          </a:bodyPr>
          <a:lstStyle/>
          <a:p>
            <a:pPr algn="ctr">
              <a:lnSpc>
                <a:spcPct val="113000"/>
              </a:lnSpc>
              <a:spcAft>
                <a:spcPts val="500"/>
              </a:spcAft>
            </a:pPr>
            <a:r>
              <a:rPr lang="en-US" sz="4000" b="1" kern="1400" dirty="0">
                <a:solidFill>
                  <a:schemeClr val="tx2"/>
                </a:solidFill>
                <a:latin typeface="Letter-join Plus 8" pitchFamily="50" charset="0"/>
                <a:ea typeface="Times New Roman"/>
              </a:rPr>
              <a:t>R</a:t>
            </a:r>
            <a:r>
              <a:rPr lang="en-US" sz="4000" b="1" kern="1400" dirty="0" smtClean="0">
                <a:solidFill>
                  <a:schemeClr val="tx2"/>
                </a:solidFill>
                <a:effectLst/>
                <a:latin typeface="Letter-join Plus 8" pitchFamily="50" charset="0"/>
                <a:ea typeface="Times New Roman"/>
              </a:rPr>
              <a:t>eading</a:t>
            </a:r>
            <a:r>
              <a:rPr lang="en-US" sz="1000" kern="1400" dirty="0">
                <a:solidFill>
                  <a:srgbClr val="6076B4"/>
                </a:solidFill>
                <a:effectLst/>
                <a:latin typeface="Calibri"/>
                <a:ea typeface="Times New Roman"/>
              </a:rPr>
              <a:t> </a:t>
            </a:r>
            <a:endParaRPr lang="en-GB" sz="1000" kern="1400" dirty="0">
              <a:solidFill>
                <a:srgbClr val="000000"/>
              </a:solidFill>
              <a:effectLst/>
              <a:latin typeface="Calibri"/>
              <a:ea typeface="Times New Roman"/>
            </a:endParaRPr>
          </a:p>
          <a:p>
            <a:pPr>
              <a:lnSpc>
                <a:spcPct val="113000"/>
              </a:lnSpc>
              <a:spcAft>
                <a:spcPts val="1000"/>
              </a:spcAft>
            </a:pPr>
            <a:r>
              <a:rPr lang="en-US" sz="1000" kern="1400" dirty="0">
                <a:solidFill>
                  <a:srgbClr val="2F5897"/>
                </a:solidFill>
                <a:effectLst/>
                <a:latin typeface="Calibri"/>
                <a:ea typeface="Times New Roman"/>
              </a:rPr>
              <a:t> </a:t>
            </a:r>
            <a:endParaRPr lang="en-GB" sz="1000" kern="1400" dirty="0">
              <a:solidFill>
                <a:srgbClr val="000000"/>
              </a:solidFill>
              <a:effectLst/>
              <a:latin typeface="Calibri"/>
              <a:ea typeface="Times New Roman"/>
            </a:endParaRPr>
          </a:p>
        </p:txBody>
      </p:sp>
      <p:sp>
        <p:nvSpPr>
          <p:cNvPr id="4" name="Rectangle 3"/>
          <p:cNvSpPr/>
          <p:nvPr/>
        </p:nvSpPr>
        <p:spPr>
          <a:xfrm>
            <a:off x="395536" y="1268760"/>
            <a:ext cx="8208912" cy="1477328"/>
          </a:xfrm>
          <a:prstGeom prst="rect">
            <a:avLst/>
          </a:prstGeom>
        </p:spPr>
        <p:txBody>
          <a:bodyPr wrap="square">
            <a:spAutoFit/>
          </a:bodyPr>
          <a:lstStyle/>
          <a:p>
            <a:r>
              <a:rPr lang="en-GB" dirty="0">
                <a:latin typeface="Letter-join Plus 8" pitchFamily="50" charset="0"/>
              </a:rPr>
              <a:t>Learning to read is a vital part of Reception education. Your child will be given a reading scheme book and a reading for pleasure book each week. Please read these books with your child for a minimum of 10 minutes each day, sign the Reading Record Book and send the books in with them every day so that we can hear them read in school. </a:t>
            </a:r>
          </a:p>
          <a:p>
            <a:endParaRPr lang="en-GB" dirty="0">
              <a:latin typeface="Letter-join Plus 8" pitchFamily="50" charset="0"/>
            </a:endParaRPr>
          </a:p>
        </p:txBody>
      </p:sp>
      <p:pic>
        <p:nvPicPr>
          <p:cNvPr id="6" name="Picture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26660" y="111832"/>
            <a:ext cx="755576" cy="760883"/>
          </a:xfrm>
          <a:prstGeom prst="rect">
            <a:avLst/>
          </a:prstGeom>
          <a:noFill/>
          <a:ln w="38100" algn="in">
            <a:solidFill>
              <a:srgbClr val="0B5395"/>
            </a:solidFill>
            <a:miter lim="800000"/>
            <a:headEnd/>
            <a:tailEnd/>
          </a:ln>
          <a:effectLst/>
        </p:spPr>
      </p:pic>
    </p:spTree>
    <p:extLst>
      <p:ext uri="{BB962C8B-B14F-4D97-AF65-F5344CB8AC3E}">
        <p14:creationId xmlns:p14="http://schemas.microsoft.com/office/powerpoint/2010/main" val="1226884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0" y="3820"/>
            <a:ext cx="9144000" cy="976908"/>
          </a:xfrm>
          <a:prstGeom prst="rect">
            <a:avLst/>
          </a:prstGeom>
          <a:gradFill rotWithShape="1">
            <a:gsLst>
              <a:gs pos="0">
                <a:srgbClr val="E3EDF9"/>
              </a:gs>
              <a:gs pos="50000">
                <a:srgbClr val="E3EDF9"/>
              </a:gs>
              <a:gs pos="75999">
                <a:srgbClr val="D8E0EA"/>
              </a:gs>
              <a:gs pos="100000">
                <a:srgbClr val="E6EBF0"/>
              </a:gs>
            </a:gsLst>
            <a:path path="shape">
              <a:fillToRect l="50000" t="50000" r="50000" b="50000"/>
            </a:path>
          </a:gradFill>
          <a:ln>
            <a:noFill/>
          </a:ln>
          <a:extLst>
            <a:ext uri="{91240B29-F687-4F45-9708-019B960494DF}">
              <a14:hiddenLine xmlns:a14="http://schemas.microsoft.com/office/drawing/2010/main" w="28575">
                <a:solidFill>
                  <a:srgbClr val="000000"/>
                </a:solidFill>
                <a:miter lim="800000"/>
                <a:headEnd/>
                <a:tailEnd/>
              </a14:hiddenLine>
            </a:ext>
          </a:extLst>
        </p:spPr>
        <p:txBody>
          <a:bodyPr rot="0" vert="horz" wrap="square" lIns="182880" tIns="182880" rIns="182880" bIns="91440" anchor="t" anchorCtr="0" upright="1">
            <a:noAutofit/>
          </a:bodyPr>
          <a:lstStyle/>
          <a:p>
            <a:pPr algn="ctr">
              <a:lnSpc>
                <a:spcPct val="113000"/>
              </a:lnSpc>
              <a:spcAft>
                <a:spcPts val="500"/>
              </a:spcAft>
            </a:pPr>
            <a:r>
              <a:rPr lang="en-US" sz="4000" b="1" kern="1400" dirty="0" smtClean="0">
                <a:solidFill>
                  <a:schemeClr val="tx2"/>
                </a:solidFill>
                <a:effectLst/>
                <a:latin typeface="Letter-join Plus 8" pitchFamily="50" charset="0"/>
                <a:ea typeface="Times New Roman"/>
              </a:rPr>
              <a:t>School Ti</a:t>
            </a:r>
            <a:r>
              <a:rPr lang="en-US" sz="4000" b="1" kern="1400" dirty="0" smtClean="0">
                <a:solidFill>
                  <a:schemeClr val="tx2"/>
                </a:solidFill>
                <a:latin typeface="Letter-join Plus 8" pitchFamily="50" charset="0"/>
                <a:ea typeface="Times New Roman"/>
              </a:rPr>
              <a:t>mes &amp; Homework</a:t>
            </a:r>
            <a:r>
              <a:rPr lang="en-US" sz="4000" kern="1400" dirty="0">
                <a:solidFill>
                  <a:schemeClr val="tx2"/>
                </a:solidFill>
                <a:effectLst/>
                <a:latin typeface="Calibri"/>
                <a:ea typeface="Times New Roman"/>
              </a:rPr>
              <a:t> </a:t>
            </a:r>
            <a:endParaRPr lang="en-GB" sz="4000" kern="1400" dirty="0">
              <a:solidFill>
                <a:schemeClr val="tx2"/>
              </a:solidFill>
              <a:effectLst/>
              <a:latin typeface="Calibri"/>
              <a:ea typeface="Times New Roman"/>
            </a:endParaRPr>
          </a:p>
          <a:p>
            <a:pPr>
              <a:lnSpc>
                <a:spcPct val="113000"/>
              </a:lnSpc>
              <a:spcAft>
                <a:spcPts val="1000"/>
              </a:spcAft>
            </a:pPr>
            <a:r>
              <a:rPr lang="en-US" sz="4000" kern="1400" dirty="0">
                <a:solidFill>
                  <a:srgbClr val="2F5897"/>
                </a:solidFill>
                <a:effectLst/>
                <a:latin typeface="Calibri"/>
                <a:ea typeface="Times New Roman"/>
              </a:rPr>
              <a:t> </a:t>
            </a:r>
            <a:endParaRPr lang="en-GB" sz="4000" kern="1400" dirty="0">
              <a:solidFill>
                <a:srgbClr val="000000"/>
              </a:solidFill>
              <a:effectLst/>
              <a:latin typeface="Calibri"/>
              <a:ea typeface="Times New Roman"/>
            </a:endParaRPr>
          </a:p>
        </p:txBody>
      </p:sp>
      <p:pic>
        <p:nvPicPr>
          <p:cNvPr id="6" name="Picture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26660" y="111832"/>
            <a:ext cx="755576" cy="760883"/>
          </a:xfrm>
          <a:prstGeom prst="rect">
            <a:avLst/>
          </a:prstGeom>
          <a:noFill/>
          <a:ln w="38100" algn="in">
            <a:solidFill>
              <a:srgbClr val="0B5395"/>
            </a:solidFill>
            <a:miter lim="800000"/>
            <a:headEnd/>
            <a:tailEnd/>
          </a:ln>
          <a:effectLst/>
        </p:spPr>
      </p:pic>
      <p:sp>
        <p:nvSpPr>
          <p:cNvPr id="8" name="Rectangle 7"/>
          <p:cNvSpPr/>
          <p:nvPr/>
        </p:nvSpPr>
        <p:spPr>
          <a:xfrm>
            <a:off x="395536" y="1124744"/>
            <a:ext cx="8208912" cy="1754326"/>
          </a:xfrm>
          <a:prstGeom prst="rect">
            <a:avLst/>
          </a:prstGeom>
        </p:spPr>
        <p:txBody>
          <a:bodyPr wrap="square">
            <a:spAutoFit/>
          </a:bodyPr>
          <a:lstStyle/>
          <a:p>
            <a:r>
              <a:rPr lang="en-GB" dirty="0">
                <a:latin typeface="Letter-join Plus 8" pitchFamily="50" charset="0"/>
              </a:rPr>
              <a:t>Children will be dismissed from the Reception gate at the side of school at </a:t>
            </a:r>
            <a:r>
              <a:rPr lang="en-GB" dirty="0" smtClean="0">
                <a:latin typeface="Letter-join Plus 8" pitchFamily="50" charset="0"/>
              </a:rPr>
              <a:t>3.10pm. Please </a:t>
            </a:r>
            <a:r>
              <a:rPr lang="en-GB" dirty="0">
                <a:latin typeface="Letter-join Plus 8" pitchFamily="50" charset="0"/>
              </a:rPr>
              <a:t>indicate to staff that you have arrived and we will send your child over to you. If someone different is picking your child up, please call school in advance to let us know. </a:t>
            </a:r>
          </a:p>
          <a:p>
            <a:pPr lvl="0"/>
            <a:endParaRPr lang="en-GB" dirty="0" smtClean="0">
              <a:latin typeface="Letter-join Plus 8" pitchFamily="50" charset="0"/>
            </a:endParaRPr>
          </a:p>
          <a:p>
            <a:r>
              <a:rPr lang="en-GB" dirty="0">
                <a:latin typeface="Letter-join Plus 8" pitchFamily="50" charset="0"/>
              </a:rPr>
              <a:t>Homework will be sent home on Wednesdays to be returned on Mondays. Work not completed at home, will be done at playtimes so that children don’t fall behind. </a:t>
            </a:r>
          </a:p>
        </p:txBody>
      </p:sp>
    </p:spTree>
    <p:extLst>
      <p:ext uri="{BB962C8B-B14F-4D97-AF65-F5344CB8AC3E}">
        <p14:creationId xmlns:p14="http://schemas.microsoft.com/office/powerpoint/2010/main" val="699966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0" y="3820"/>
            <a:ext cx="9144000" cy="976908"/>
          </a:xfrm>
          <a:prstGeom prst="rect">
            <a:avLst/>
          </a:prstGeom>
          <a:gradFill rotWithShape="1">
            <a:gsLst>
              <a:gs pos="0">
                <a:srgbClr val="E3EDF9"/>
              </a:gs>
              <a:gs pos="50000">
                <a:srgbClr val="E3EDF9"/>
              </a:gs>
              <a:gs pos="75999">
                <a:srgbClr val="D8E0EA"/>
              </a:gs>
              <a:gs pos="100000">
                <a:srgbClr val="E6EBF0"/>
              </a:gs>
            </a:gsLst>
            <a:path path="shape">
              <a:fillToRect l="50000" t="50000" r="50000" b="50000"/>
            </a:path>
          </a:gradFill>
          <a:ln>
            <a:noFill/>
          </a:ln>
          <a:extLst>
            <a:ext uri="{91240B29-F687-4F45-9708-019B960494DF}">
              <a14:hiddenLine xmlns:a14="http://schemas.microsoft.com/office/drawing/2010/main" w="28575">
                <a:solidFill>
                  <a:srgbClr val="000000"/>
                </a:solidFill>
                <a:miter lim="800000"/>
                <a:headEnd/>
                <a:tailEnd/>
              </a14:hiddenLine>
            </a:ext>
          </a:extLst>
        </p:spPr>
        <p:txBody>
          <a:bodyPr rot="0" vert="horz" wrap="square" lIns="182880" tIns="182880" rIns="182880" bIns="91440" anchor="t" anchorCtr="0" upright="1">
            <a:noAutofit/>
          </a:bodyPr>
          <a:lstStyle/>
          <a:p>
            <a:pPr algn="ctr">
              <a:lnSpc>
                <a:spcPct val="113000"/>
              </a:lnSpc>
              <a:spcAft>
                <a:spcPts val="500"/>
              </a:spcAft>
            </a:pPr>
            <a:r>
              <a:rPr lang="en-US" sz="1000" kern="1400" dirty="0">
                <a:solidFill>
                  <a:srgbClr val="6076B4"/>
                </a:solidFill>
                <a:effectLst/>
                <a:latin typeface="Calibri"/>
                <a:ea typeface="Times New Roman"/>
              </a:rPr>
              <a:t> </a:t>
            </a:r>
            <a:r>
              <a:rPr lang="en-US" sz="1000" kern="1400" dirty="0">
                <a:solidFill>
                  <a:srgbClr val="2F5897"/>
                </a:solidFill>
                <a:effectLst/>
                <a:latin typeface="Calibri"/>
                <a:ea typeface="Times New Roman"/>
              </a:rPr>
              <a:t> </a:t>
            </a:r>
            <a:r>
              <a:rPr lang="en-US" sz="4000" b="1" kern="1400" dirty="0" smtClean="0">
                <a:solidFill>
                  <a:srgbClr val="2F5897"/>
                </a:solidFill>
                <a:effectLst/>
                <a:latin typeface="Letter-join Plus 8" pitchFamily="50" charset="0"/>
                <a:ea typeface="Times New Roman"/>
              </a:rPr>
              <a:t>Uniform</a:t>
            </a:r>
            <a:endParaRPr lang="en-GB" sz="1000" b="1" kern="1400" dirty="0">
              <a:solidFill>
                <a:srgbClr val="000000"/>
              </a:solidFill>
              <a:effectLst/>
              <a:latin typeface="Calibri"/>
              <a:ea typeface="Times New Roman"/>
            </a:endParaRPr>
          </a:p>
        </p:txBody>
      </p:sp>
      <p:pic>
        <p:nvPicPr>
          <p:cNvPr id="5" name="Picture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26660" y="111832"/>
            <a:ext cx="755576" cy="760883"/>
          </a:xfrm>
          <a:prstGeom prst="rect">
            <a:avLst/>
          </a:prstGeom>
          <a:noFill/>
          <a:ln w="38100" algn="in">
            <a:solidFill>
              <a:srgbClr val="0B5395"/>
            </a:solidFill>
            <a:miter lim="800000"/>
            <a:headEnd/>
            <a:tailEnd/>
          </a:ln>
          <a:effectLst/>
        </p:spPr>
      </p:pic>
      <p:sp>
        <p:nvSpPr>
          <p:cNvPr id="6" name="Rectangle 5"/>
          <p:cNvSpPr/>
          <p:nvPr/>
        </p:nvSpPr>
        <p:spPr>
          <a:xfrm>
            <a:off x="395536" y="1124744"/>
            <a:ext cx="8208912" cy="5309146"/>
          </a:xfrm>
          <a:prstGeom prst="rect">
            <a:avLst/>
          </a:prstGeom>
        </p:spPr>
        <p:txBody>
          <a:bodyPr wrap="square">
            <a:spAutoFit/>
          </a:bodyPr>
          <a:lstStyle/>
          <a:p>
            <a:pPr lvl="0"/>
            <a:r>
              <a:rPr lang="en-GB" dirty="0" smtClean="0">
                <a:latin typeface="Letter-join Plus 8" pitchFamily="50" charset="0"/>
              </a:rPr>
              <a:t>Children must </a:t>
            </a:r>
            <a:r>
              <a:rPr lang="en-GB" dirty="0">
                <a:latin typeface="Letter-join Plus 8" pitchFamily="50" charset="0"/>
              </a:rPr>
              <a:t>be wearing their complete uniform which consists </a:t>
            </a:r>
            <a:r>
              <a:rPr lang="en-GB" dirty="0" smtClean="0">
                <a:latin typeface="Letter-join Plus 8" pitchFamily="50" charset="0"/>
              </a:rPr>
              <a:t>of:</a:t>
            </a:r>
          </a:p>
          <a:p>
            <a:pPr marL="285750" lvl="0" indent="-285750">
              <a:buFont typeface="Arial" panose="020B0604020202020204" pitchFamily="34" charset="0"/>
              <a:buChar char="•"/>
            </a:pPr>
            <a:r>
              <a:rPr lang="en-GB" dirty="0" smtClean="0">
                <a:latin typeface="Letter-join Plus 8" pitchFamily="50" charset="0"/>
              </a:rPr>
              <a:t>navy </a:t>
            </a:r>
            <a:r>
              <a:rPr lang="en-GB" dirty="0">
                <a:latin typeface="Letter-join Plus 8" pitchFamily="50" charset="0"/>
              </a:rPr>
              <a:t>school jumper/cardigan, </a:t>
            </a:r>
            <a:endParaRPr lang="en-GB" dirty="0" smtClean="0">
              <a:latin typeface="Letter-join Plus 8" pitchFamily="50" charset="0"/>
            </a:endParaRPr>
          </a:p>
          <a:p>
            <a:pPr marL="285750" lvl="0" indent="-285750">
              <a:buFont typeface="Arial" panose="020B0604020202020204" pitchFamily="34" charset="0"/>
              <a:buChar char="•"/>
            </a:pPr>
            <a:r>
              <a:rPr lang="en-GB" dirty="0" smtClean="0">
                <a:latin typeface="Letter-join Plus 8" pitchFamily="50" charset="0"/>
              </a:rPr>
              <a:t>grey </a:t>
            </a:r>
            <a:r>
              <a:rPr lang="en-GB" dirty="0">
                <a:latin typeface="Letter-join Plus 8" pitchFamily="50" charset="0"/>
              </a:rPr>
              <a:t>dress/ skirt/trousers, </a:t>
            </a:r>
            <a:endParaRPr lang="en-GB" dirty="0" smtClean="0">
              <a:latin typeface="Letter-join Plus 8" pitchFamily="50" charset="0"/>
            </a:endParaRPr>
          </a:p>
          <a:p>
            <a:pPr marL="285750" lvl="0" indent="-285750">
              <a:buFont typeface="Arial" panose="020B0604020202020204" pitchFamily="34" charset="0"/>
              <a:buChar char="•"/>
            </a:pPr>
            <a:r>
              <a:rPr lang="en-GB" dirty="0" smtClean="0">
                <a:latin typeface="Letter-join Plus 8" pitchFamily="50" charset="0"/>
              </a:rPr>
              <a:t>school </a:t>
            </a:r>
            <a:r>
              <a:rPr lang="en-GB" dirty="0">
                <a:latin typeface="Letter-join Plus 8" pitchFamily="50" charset="0"/>
              </a:rPr>
              <a:t>tie, </a:t>
            </a:r>
            <a:endParaRPr lang="en-GB" dirty="0" smtClean="0">
              <a:latin typeface="Letter-join Plus 8" pitchFamily="50" charset="0"/>
            </a:endParaRPr>
          </a:p>
          <a:p>
            <a:pPr marL="285750" lvl="0" indent="-285750">
              <a:buFont typeface="Arial" panose="020B0604020202020204" pitchFamily="34" charset="0"/>
              <a:buChar char="•"/>
            </a:pPr>
            <a:r>
              <a:rPr lang="en-GB" dirty="0" smtClean="0">
                <a:latin typeface="Letter-join Plus 8" pitchFamily="50" charset="0"/>
              </a:rPr>
              <a:t>pale </a:t>
            </a:r>
            <a:r>
              <a:rPr lang="en-GB" dirty="0">
                <a:latin typeface="Letter-join Plus 8" pitchFamily="50" charset="0"/>
              </a:rPr>
              <a:t>blue shirt (not polo shirt), </a:t>
            </a:r>
            <a:endParaRPr lang="en-GB" dirty="0" smtClean="0">
              <a:latin typeface="Letter-join Plus 8" pitchFamily="50" charset="0"/>
            </a:endParaRPr>
          </a:p>
          <a:p>
            <a:pPr marL="285750" lvl="0" indent="-285750">
              <a:buFont typeface="Arial" panose="020B0604020202020204" pitchFamily="34" charset="0"/>
              <a:buChar char="•"/>
            </a:pPr>
            <a:r>
              <a:rPr lang="en-GB" dirty="0" smtClean="0">
                <a:latin typeface="Letter-join Plus 8" pitchFamily="50" charset="0"/>
              </a:rPr>
              <a:t>black </a:t>
            </a:r>
            <a:r>
              <a:rPr lang="en-GB" dirty="0">
                <a:latin typeface="Letter-join Plus 8" pitchFamily="50" charset="0"/>
              </a:rPr>
              <a:t>shoes (not </a:t>
            </a:r>
            <a:r>
              <a:rPr lang="en-GB" dirty="0" smtClean="0">
                <a:latin typeface="Letter-join Plus 8" pitchFamily="50" charset="0"/>
              </a:rPr>
              <a:t>trainers),</a:t>
            </a:r>
          </a:p>
          <a:p>
            <a:pPr marL="285750" lvl="0" indent="-285750">
              <a:buFont typeface="Arial" panose="020B0604020202020204" pitchFamily="34" charset="0"/>
              <a:buChar char="•"/>
            </a:pPr>
            <a:r>
              <a:rPr lang="en-GB" dirty="0" smtClean="0">
                <a:latin typeface="Letter-join Plus 8" pitchFamily="50" charset="0"/>
              </a:rPr>
              <a:t>grey </a:t>
            </a:r>
            <a:r>
              <a:rPr lang="en-GB" dirty="0">
                <a:latin typeface="Letter-join Plus 8" pitchFamily="50" charset="0"/>
              </a:rPr>
              <a:t>socks/tights. </a:t>
            </a:r>
            <a:endParaRPr lang="en-GB" dirty="0" smtClean="0">
              <a:latin typeface="Letter-join Plus 8" pitchFamily="50" charset="0"/>
            </a:endParaRPr>
          </a:p>
          <a:p>
            <a:pPr marL="285750" lvl="0" indent="-285750">
              <a:buFont typeface="Arial" panose="020B0604020202020204" pitchFamily="34" charset="0"/>
              <a:buChar char="•"/>
            </a:pPr>
            <a:r>
              <a:rPr lang="en-GB" dirty="0" smtClean="0">
                <a:latin typeface="Letter-join Plus 8" pitchFamily="50" charset="0"/>
              </a:rPr>
              <a:t>All </a:t>
            </a:r>
            <a:r>
              <a:rPr lang="en-GB" dirty="0">
                <a:latin typeface="Letter-join Plus 8" pitchFamily="50" charset="0"/>
              </a:rPr>
              <a:t>hair bobbles/bows should be in school uniform colours</a:t>
            </a:r>
            <a:r>
              <a:rPr lang="en-GB" dirty="0" smtClean="0">
                <a:latin typeface="Letter-join Plus 8" pitchFamily="50" charset="0"/>
              </a:rPr>
              <a:t>.</a:t>
            </a:r>
          </a:p>
          <a:p>
            <a:pPr lvl="0"/>
            <a:endParaRPr lang="en-US" sz="500" dirty="0" smtClean="0">
              <a:latin typeface="Letter-join Plus 8" pitchFamily="50" charset="0"/>
            </a:endParaRPr>
          </a:p>
          <a:p>
            <a:r>
              <a:rPr lang="en-GB" dirty="0">
                <a:latin typeface="Letter-join Plus 8" pitchFamily="50" charset="0"/>
              </a:rPr>
              <a:t>As shirts are to be worn tucked in at all times, please teach your child how to tuck them in. </a:t>
            </a:r>
          </a:p>
          <a:p>
            <a:r>
              <a:rPr lang="en-GB" dirty="0">
                <a:latin typeface="Letter-join Plus 8" pitchFamily="50" charset="0"/>
              </a:rPr>
              <a:t>To encourage independence, please ensure that your child is able to fasten their shoes themselves. </a:t>
            </a:r>
          </a:p>
          <a:p>
            <a:pPr lvl="0"/>
            <a:endParaRPr lang="en-US" sz="500" dirty="0">
              <a:latin typeface="Letter-join Plus 8" pitchFamily="50" charset="0"/>
            </a:endParaRPr>
          </a:p>
          <a:p>
            <a:r>
              <a:rPr lang="en-GB" dirty="0">
                <a:latin typeface="Letter-join Plus 8" pitchFamily="50" charset="0"/>
              </a:rPr>
              <a:t>On health and safety grounds, the only jewellery children are allowed to wear are stud earrings. </a:t>
            </a:r>
          </a:p>
          <a:p>
            <a:r>
              <a:rPr lang="en-GB" dirty="0" smtClean="0">
                <a:latin typeface="Letter-join Plus 8" pitchFamily="50" charset="0"/>
              </a:rPr>
              <a:t>As </a:t>
            </a:r>
            <a:r>
              <a:rPr lang="en-GB" dirty="0">
                <a:latin typeface="Letter-join Plus 8" pitchFamily="50" charset="0"/>
              </a:rPr>
              <a:t>much of our learning takes place outdoors, in all sorts of weathers, </a:t>
            </a:r>
            <a:r>
              <a:rPr lang="en-GB" b="1" u="sng" dirty="0">
                <a:latin typeface="Letter-join Plus 8" pitchFamily="50" charset="0"/>
              </a:rPr>
              <a:t>children will need a complete change of clothes (including underwear) and a named pair of wellington boots </a:t>
            </a:r>
            <a:r>
              <a:rPr lang="en-GB" u="sng" dirty="0">
                <a:latin typeface="Letter-join Plus 8" pitchFamily="50" charset="0"/>
              </a:rPr>
              <a:t>t</a:t>
            </a:r>
            <a:r>
              <a:rPr lang="en-GB" dirty="0">
                <a:latin typeface="Letter-join Plus 8" pitchFamily="50" charset="0"/>
              </a:rPr>
              <a:t>o stay in school. </a:t>
            </a:r>
            <a:endParaRPr lang="en-GB" dirty="0" smtClean="0">
              <a:latin typeface="Letter-join Plus 8" pitchFamily="50" charset="0"/>
            </a:endParaRPr>
          </a:p>
          <a:p>
            <a:endParaRPr lang="en-GB" sz="500" dirty="0">
              <a:latin typeface="Letter-join Plus 8" pitchFamily="50" charset="0"/>
            </a:endParaRPr>
          </a:p>
          <a:p>
            <a:r>
              <a:rPr lang="en-GB" dirty="0">
                <a:latin typeface="Letter-join Plus 8" pitchFamily="50" charset="0"/>
              </a:rPr>
              <a:t>Children won’t need their PE kit until </a:t>
            </a:r>
            <a:r>
              <a:rPr lang="en-GB" dirty="0" smtClean="0">
                <a:latin typeface="Letter-join Plus 8" pitchFamily="50" charset="0"/>
              </a:rPr>
              <a:t>January. </a:t>
            </a:r>
            <a:r>
              <a:rPr lang="en-GB" b="1" dirty="0" smtClean="0">
                <a:latin typeface="Letter-join Plus 8" pitchFamily="50" charset="0"/>
              </a:rPr>
              <a:t>Please </a:t>
            </a:r>
            <a:r>
              <a:rPr lang="en-GB" b="1" dirty="0">
                <a:latin typeface="Letter-join Plus 8" pitchFamily="50" charset="0"/>
              </a:rPr>
              <a:t>ensure that all items are clearly labelled with your child’s name. </a:t>
            </a:r>
            <a:endParaRPr lang="en-GB" dirty="0">
              <a:latin typeface="Letter-join Plus 8" pitchFamily="50" charset="0"/>
            </a:endParaRPr>
          </a:p>
        </p:txBody>
      </p:sp>
    </p:spTree>
    <p:extLst>
      <p:ext uri="{BB962C8B-B14F-4D97-AF65-F5344CB8AC3E}">
        <p14:creationId xmlns:p14="http://schemas.microsoft.com/office/powerpoint/2010/main" val="2703888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0" y="3820"/>
            <a:ext cx="9144000" cy="976908"/>
          </a:xfrm>
          <a:prstGeom prst="rect">
            <a:avLst/>
          </a:prstGeom>
          <a:gradFill rotWithShape="1">
            <a:gsLst>
              <a:gs pos="0">
                <a:srgbClr val="E3EDF9"/>
              </a:gs>
              <a:gs pos="50000">
                <a:srgbClr val="E3EDF9"/>
              </a:gs>
              <a:gs pos="75999">
                <a:srgbClr val="D8E0EA"/>
              </a:gs>
              <a:gs pos="100000">
                <a:srgbClr val="E6EBF0"/>
              </a:gs>
            </a:gsLst>
            <a:path path="shape">
              <a:fillToRect l="50000" t="50000" r="50000" b="50000"/>
            </a:path>
          </a:gradFill>
          <a:ln>
            <a:noFill/>
          </a:ln>
          <a:extLst>
            <a:ext uri="{91240B29-F687-4F45-9708-019B960494DF}">
              <a14:hiddenLine xmlns:a14="http://schemas.microsoft.com/office/drawing/2010/main" w="28575">
                <a:solidFill>
                  <a:srgbClr val="000000"/>
                </a:solidFill>
                <a:miter lim="800000"/>
                <a:headEnd/>
                <a:tailEnd/>
              </a14:hiddenLine>
            </a:ext>
          </a:extLst>
        </p:spPr>
        <p:txBody>
          <a:bodyPr rot="0" vert="horz" wrap="square" lIns="182880" tIns="182880" rIns="182880" bIns="91440" anchor="t" anchorCtr="0" upright="1">
            <a:noAutofit/>
          </a:bodyPr>
          <a:lstStyle/>
          <a:p>
            <a:pPr algn="ctr">
              <a:lnSpc>
                <a:spcPct val="113000"/>
              </a:lnSpc>
              <a:spcAft>
                <a:spcPts val="500"/>
              </a:spcAft>
            </a:pPr>
            <a:r>
              <a:rPr lang="en-US" sz="4000" b="1" kern="1400" dirty="0" smtClean="0">
                <a:solidFill>
                  <a:srgbClr val="6076B4"/>
                </a:solidFill>
                <a:effectLst/>
                <a:latin typeface="Letter-join Plus 8" pitchFamily="50" charset="0"/>
                <a:ea typeface="Times New Roman"/>
              </a:rPr>
              <a:t>Thankyou</a:t>
            </a:r>
            <a:endParaRPr lang="en-GB" sz="4000" b="1" kern="1400" dirty="0">
              <a:solidFill>
                <a:srgbClr val="000000"/>
              </a:solidFill>
              <a:effectLst/>
              <a:latin typeface="Letter-join Plus 8" pitchFamily="50" charset="0"/>
              <a:ea typeface="Times New Roman"/>
            </a:endParaRPr>
          </a:p>
        </p:txBody>
      </p:sp>
      <p:pic>
        <p:nvPicPr>
          <p:cNvPr id="5" name="Picture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26660" y="111832"/>
            <a:ext cx="755576" cy="760883"/>
          </a:xfrm>
          <a:prstGeom prst="rect">
            <a:avLst/>
          </a:prstGeom>
          <a:noFill/>
          <a:ln w="38100" algn="in">
            <a:solidFill>
              <a:srgbClr val="0B5395"/>
            </a:solidFill>
            <a:miter lim="800000"/>
            <a:headEnd/>
            <a:tailEnd/>
          </a:ln>
          <a:effectLst/>
        </p:spPr>
      </p:pic>
      <p:sp>
        <p:nvSpPr>
          <p:cNvPr id="6" name="Rectangle 5"/>
          <p:cNvSpPr/>
          <p:nvPr/>
        </p:nvSpPr>
        <p:spPr>
          <a:xfrm>
            <a:off x="395536" y="1124744"/>
            <a:ext cx="8208912" cy="2585323"/>
          </a:xfrm>
          <a:prstGeom prst="rect">
            <a:avLst/>
          </a:prstGeom>
        </p:spPr>
        <p:txBody>
          <a:bodyPr wrap="square">
            <a:spAutoFit/>
          </a:bodyPr>
          <a:lstStyle/>
          <a:p>
            <a:r>
              <a:rPr lang="en-GB" dirty="0" smtClean="0">
                <a:latin typeface="Letter-join Plus 8" pitchFamily="50" charset="0"/>
              </a:rPr>
              <a:t>Most </a:t>
            </a:r>
            <a:r>
              <a:rPr lang="en-GB" dirty="0">
                <a:latin typeface="Letter-join Plus 8" pitchFamily="50" charset="0"/>
              </a:rPr>
              <a:t>communication will be done through Dojo messaging. </a:t>
            </a:r>
            <a:endParaRPr lang="en-GB" dirty="0" smtClean="0">
              <a:latin typeface="Letter-join Plus 8" pitchFamily="50" charset="0"/>
            </a:endParaRPr>
          </a:p>
          <a:p>
            <a:endParaRPr lang="en-GB" dirty="0">
              <a:latin typeface="Letter-join Plus 8" pitchFamily="50" charset="0"/>
            </a:endParaRPr>
          </a:p>
          <a:p>
            <a:r>
              <a:rPr lang="en-GB" dirty="0" smtClean="0">
                <a:latin typeface="Letter-join Plus 8" pitchFamily="50" charset="0"/>
              </a:rPr>
              <a:t>However</a:t>
            </a:r>
            <a:r>
              <a:rPr lang="en-GB" dirty="0">
                <a:latin typeface="Letter-join Plus 8" pitchFamily="50" charset="0"/>
              </a:rPr>
              <a:t>, if you would like to speak to any of us, we can make an appointment to see you before or after school. </a:t>
            </a:r>
          </a:p>
          <a:p>
            <a:endParaRPr lang="en-GB" dirty="0" smtClean="0">
              <a:latin typeface="Letter-join Plus 8" pitchFamily="50" charset="0"/>
            </a:endParaRPr>
          </a:p>
          <a:p>
            <a:r>
              <a:rPr lang="en-GB" dirty="0" smtClean="0">
                <a:latin typeface="Letter-join Plus 8" pitchFamily="50" charset="0"/>
              </a:rPr>
              <a:t>We </a:t>
            </a:r>
            <a:r>
              <a:rPr lang="en-GB" dirty="0">
                <a:latin typeface="Letter-join Plus 8" pitchFamily="50" charset="0"/>
              </a:rPr>
              <a:t>look forward to meeting you. </a:t>
            </a:r>
          </a:p>
          <a:p>
            <a:r>
              <a:rPr lang="en-GB" dirty="0">
                <a:latin typeface="Letter-join Plus 8" pitchFamily="50" charset="0"/>
              </a:rPr>
              <a:t> </a:t>
            </a:r>
          </a:p>
          <a:p>
            <a:r>
              <a:rPr lang="en-GB" dirty="0" smtClean="0">
                <a:latin typeface="Letter-join Plus 8" pitchFamily="50" charset="0"/>
              </a:rPr>
              <a:t>Ms Knox, </a:t>
            </a:r>
            <a:r>
              <a:rPr lang="en-GB" dirty="0" smtClean="0">
                <a:latin typeface="Letter-join Plus 8" pitchFamily="50" charset="0"/>
              </a:rPr>
              <a:t>Miss </a:t>
            </a:r>
            <a:r>
              <a:rPr lang="en-GB" dirty="0" smtClean="0">
                <a:latin typeface="Letter-join Plus 8" pitchFamily="50" charset="0"/>
              </a:rPr>
              <a:t>Harper </a:t>
            </a:r>
            <a:endParaRPr lang="en-GB" dirty="0">
              <a:latin typeface="Letter-join Plus 8" pitchFamily="50" charset="0"/>
            </a:endParaRPr>
          </a:p>
          <a:p>
            <a:pPr lvl="0"/>
            <a:endParaRPr lang="en-GB" dirty="0">
              <a:latin typeface="Letter-join Plus 8" pitchFamily="50" charset="0"/>
            </a:endParaRPr>
          </a:p>
        </p:txBody>
      </p:sp>
    </p:spTree>
    <p:extLst>
      <p:ext uri="{BB962C8B-B14F-4D97-AF65-F5344CB8AC3E}">
        <p14:creationId xmlns:p14="http://schemas.microsoft.com/office/powerpoint/2010/main" val="13392252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563</Words>
  <Application>Microsoft Office PowerPoint</Application>
  <PresentationFormat>On-screen Show (4:3)</PresentationFormat>
  <Paragraphs>62</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Letter-join Plus 8</vt:lpstr>
      <vt:lpstr>Palatino Linotype</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Aneeka Ahmed</dc:creator>
  <cp:lastModifiedBy>Vanessa Walters</cp:lastModifiedBy>
  <cp:revision>10</cp:revision>
  <dcterms:created xsi:type="dcterms:W3CDTF">2023-02-14T11:11:22Z</dcterms:created>
  <dcterms:modified xsi:type="dcterms:W3CDTF">2026-02-24T11:19:38Z</dcterms:modified>
</cp:coreProperties>
</file>